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0" r:id="rId2"/>
    <p:sldId id="257" r:id="rId3"/>
    <p:sldId id="302" r:id="rId4"/>
    <p:sldId id="303" r:id="rId5"/>
    <p:sldId id="304" r:id="rId6"/>
    <p:sldId id="305" r:id="rId7"/>
    <p:sldId id="306" r:id="rId8"/>
    <p:sldId id="307" r:id="rId9"/>
    <p:sldId id="308" r:id="rId10"/>
    <p:sldId id="310" r:id="rId11"/>
    <p:sldId id="311" r:id="rId12"/>
    <p:sldId id="313" r:id="rId13"/>
    <p:sldId id="314" r:id="rId14"/>
    <p:sldId id="316" r:id="rId15"/>
    <p:sldId id="317" r:id="rId16"/>
    <p:sldId id="318" r:id="rId17"/>
    <p:sldId id="319" r:id="rId18"/>
    <p:sldId id="320" r:id="rId19"/>
    <p:sldId id="321" r:id="rId20"/>
    <p:sldId id="32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9" autoAdjust="0"/>
    <p:restoredTop sz="93712" autoAdjust="0"/>
  </p:normalViewPr>
  <p:slideViewPr>
    <p:cSldViewPr snapToGrid="0">
      <p:cViewPr varScale="1">
        <p:scale>
          <a:sx n="101" d="100"/>
          <a:sy n="101" d="100"/>
        </p:scale>
        <p:origin x="990"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abrice.GALIS\Documents\leads\2016\sondage\graphique%20du%20sondage%20leads%20heavent%20nov%2016.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fabrice.GALIS\Documents\leads\2016\sondage\graphique%20du%20sondage%20leads%20heavent%20nov%2016%20+%20sond%2017.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Nombre de stand annuel par exposant</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0"/>
              <c:layout>
                <c:manualLayout>
                  <c:x val="-2.2484541877459247E-3"/>
                  <c:y val="0.30860766566926767"/>
                </c:manualLayout>
              </c:layout>
              <c:tx>
                <c:rich>
                  <a:bodyPr/>
                  <a:lstStyle/>
                  <a:p>
                    <a:fld id="{E5B22D02-47EC-4D75-A0F5-4AAF1DF33B97}" type="VALUE">
                      <a:rPr lang="en-US"/>
                      <a:pPr/>
                      <a:t>[VALEUR]</a:t>
                    </a:fld>
                    <a:r>
                      <a:rPr lang="en-US"/>
                      <a:t> stands par an</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manualLayout>
                  <c:x val="2.2484541877458423E-3"/>
                  <c:y val="0.27232649171332268"/>
                </c:manualLayout>
              </c:layout>
              <c:tx>
                <c:rich>
                  <a:bodyPr/>
                  <a:lstStyle/>
                  <a:p>
                    <a:r>
                      <a:rPr lang="en-US"/>
                      <a:t>1.3 stands par an</a:t>
                    </a:r>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Feuil1!$A$6:$A$7</c:f>
              <c:strCache>
                <c:ptCount val="2"/>
                <c:pt idx="0">
                  <c:v>Nombre de stand annuel par exposant sondage 16/17</c:v>
                </c:pt>
                <c:pt idx="1">
                  <c:v>Nombre de stand annuel statistique Leads 2016.</c:v>
                </c:pt>
              </c:strCache>
            </c:strRef>
          </c:cat>
          <c:val>
            <c:numRef>
              <c:f>Feuil1!$B$6:$B$7</c:f>
              <c:numCache>
                <c:formatCode>General</c:formatCode>
                <c:ptCount val="2"/>
                <c:pt idx="0">
                  <c:v>2.4</c:v>
                </c:pt>
                <c:pt idx="1">
                  <c:v>1.6</c:v>
                </c:pt>
              </c:numCache>
            </c:numRef>
          </c:val>
        </c:ser>
        <c:dLbls>
          <c:dLblPos val="inEnd"/>
          <c:showLegendKey val="0"/>
          <c:showVal val="1"/>
          <c:showCatName val="0"/>
          <c:showSerName val="0"/>
          <c:showPercent val="0"/>
          <c:showBubbleSize val="0"/>
        </c:dLbls>
        <c:gapWidth val="125"/>
        <c:axId val="597371608"/>
        <c:axId val="597368864"/>
      </c:barChart>
      <c:catAx>
        <c:axId val="5973716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rgbClr val="FF0000"/>
                </a:solidFill>
                <a:latin typeface="+mn-lt"/>
                <a:ea typeface="+mn-ea"/>
                <a:cs typeface="+mn-cs"/>
              </a:defRPr>
            </a:pPr>
            <a:endParaRPr lang="fr-FR"/>
          </a:p>
        </c:txPr>
        <c:crossAx val="597368864"/>
        <c:crosses val="autoZero"/>
        <c:auto val="1"/>
        <c:lblAlgn val="ctr"/>
        <c:lblOffset val="100"/>
        <c:noMultiLvlLbl val="0"/>
      </c:catAx>
      <c:valAx>
        <c:axId val="597368864"/>
        <c:scaling>
          <c:orientation val="minMax"/>
        </c:scaling>
        <c:delete val="1"/>
        <c:axPos val="l"/>
        <c:numFmt formatCode="General" sourceLinked="1"/>
        <c:majorTickMark val="none"/>
        <c:minorTickMark val="none"/>
        <c:tickLblPos val="nextTo"/>
        <c:crossAx val="59737160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Surface moyenne du stand</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view3D>
      <c:rotX val="50"/>
      <c:rotY val="7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cene3d>
              <a:camera prst="orthographicFront"/>
              <a:lightRig rig="threePt" dir="t"/>
            </a:scene3d>
            <a:sp3d>
              <a:bevelT/>
              <a:bevelB/>
            </a:sp3d>
          </c:spPr>
          <c:dPt>
            <c:idx val="0"/>
            <c:bubble3D val="0"/>
            <c:spPr>
              <a:solidFill>
                <a:schemeClr val="accent1"/>
              </a:solidFill>
              <a:ln>
                <a:noFill/>
              </a:ln>
              <a:effectLst>
                <a:outerShdw blurRad="254000" sx="102000" sy="102000" algn="ctr" rotWithShape="0">
                  <a:prstClr val="black">
                    <a:alpha val="20000"/>
                  </a:prstClr>
                </a:outerShdw>
              </a:effectLst>
              <a:scene3d>
                <a:camera prst="orthographicFront"/>
                <a:lightRig rig="threePt" dir="t"/>
              </a:scene3d>
              <a:sp3d>
                <a:bevelT/>
                <a:bevelB/>
              </a:sp3d>
            </c:spPr>
          </c:dPt>
          <c:dPt>
            <c:idx val="1"/>
            <c:bubble3D val="0"/>
            <c:explosion val="10"/>
            <c:spPr>
              <a:solidFill>
                <a:schemeClr val="accent2"/>
              </a:solidFill>
              <a:ln>
                <a:noFill/>
              </a:ln>
              <a:effectLst>
                <a:outerShdw blurRad="254000" sx="102000" sy="102000" algn="ctr" rotWithShape="0">
                  <a:prstClr val="black">
                    <a:alpha val="20000"/>
                  </a:prstClr>
                </a:outerShdw>
              </a:effectLst>
              <a:scene3d>
                <a:camera prst="orthographicFront"/>
                <a:lightRig rig="threePt" dir="t"/>
              </a:scene3d>
              <a:sp3d>
                <a:bevelT/>
                <a:bevelB/>
              </a:sp3d>
            </c:spPr>
          </c:dPt>
          <c:dPt>
            <c:idx val="2"/>
            <c:bubble3D val="0"/>
            <c:spPr>
              <a:solidFill>
                <a:schemeClr val="accent3"/>
              </a:solidFill>
              <a:ln>
                <a:noFill/>
              </a:ln>
              <a:effectLst>
                <a:outerShdw blurRad="254000" sx="102000" sy="102000" algn="ctr" rotWithShape="0">
                  <a:prstClr val="black">
                    <a:alpha val="20000"/>
                  </a:prstClr>
                </a:outerShdw>
              </a:effectLst>
              <a:scene3d>
                <a:camera prst="orthographicFront"/>
                <a:lightRig rig="threePt" dir="t"/>
              </a:scene3d>
              <a:sp3d>
                <a:bevelT/>
                <a:bevelB/>
              </a:sp3d>
            </c:spPr>
          </c:dPt>
          <c:dPt>
            <c:idx val="3"/>
            <c:bubble3D val="0"/>
            <c:explosion val="13"/>
            <c:spPr>
              <a:solidFill>
                <a:schemeClr val="accent4"/>
              </a:solidFill>
              <a:ln>
                <a:noFill/>
              </a:ln>
              <a:effectLst>
                <a:outerShdw blurRad="254000" sx="102000" sy="102000" algn="ctr" rotWithShape="0">
                  <a:prstClr val="black">
                    <a:alpha val="20000"/>
                  </a:prstClr>
                </a:outerShdw>
              </a:effectLst>
              <a:scene3d>
                <a:camera prst="orthographicFront"/>
                <a:lightRig rig="threePt" dir="t"/>
              </a:scene3d>
              <a:sp3d>
                <a:bevelT/>
                <a:bevelB/>
              </a:sp3d>
            </c:spPr>
          </c:dPt>
          <c:dLbls>
            <c:dLbl>
              <c:idx val="0"/>
              <c:layout>
                <c:manualLayout>
                  <c:x val="-0.13134957140258458"/>
                  <c:y val="-0.12405335437853873"/>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0.18938949463000287"/>
                  <c:y val="-0.20044147101202328"/>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0.10100227570563573"/>
                  <c:y val="0.15600093268523665"/>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9.9139983739656309E-2"/>
                  <c:y val="7.7584823537148975E-2"/>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Feuil4!$A$3:$A$6</c:f>
              <c:strCache>
                <c:ptCount val="4"/>
                <c:pt idx="0">
                  <c:v>&lt; 18 m²</c:v>
                </c:pt>
                <c:pt idx="1">
                  <c:v>entre 18 et 50 m²</c:v>
                </c:pt>
                <c:pt idx="2">
                  <c:v>Entre 50 et 100 m²</c:v>
                </c:pt>
                <c:pt idx="3">
                  <c:v>&gt; à 100 m²</c:v>
                </c:pt>
              </c:strCache>
            </c:strRef>
          </c:cat>
          <c:val>
            <c:numRef>
              <c:f>Feuil4!$B$3:$B$6</c:f>
              <c:numCache>
                <c:formatCode>0%</c:formatCode>
                <c:ptCount val="4"/>
                <c:pt idx="0">
                  <c:v>0.22033898305084745</c:v>
                </c:pt>
                <c:pt idx="1">
                  <c:v>0.42372881355932202</c:v>
                </c:pt>
                <c:pt idx="2">
                  <c:v>0.25423728813559321</c:v>
                </c:pt>
                <c:pt idx="3">
                  <c:v>0.10169491525423729</c:v>
                </c:pt>
              </c:numCache>
            </c:numRef>
          </c:val>
        </c:ser>
        <c:dLbls>
          <c:dLblPos val="ctr"/>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jpeg"/></Relationships>
</file>

<file path=ppt/drawings/drawing1.xml><?xml version="1.0" encoding="utf-8"?>
<c:userShapes xmlns:c="http://schemas.openxmlformats.org/drawingml/2006/chart">
  <cdr:relSizeAnchor xmlns:cdr="http://schemas.openxmlformats.org/drawingml/2006/chartDrawing">
    <cdr:from>
      <cdr:x>0.69725</cdr:x>
      <cdr:y>0.82007</cdr:y>
    </cdr:from>
    <cdr:to>
      <cdr:x>0.79366</cdr:x>
      <cdr:y>0.91263</cdr:y>
    </cdr:to>
    <cdr:pic>
      <cdr:nvPicPr>
        <cdr:cNvPr id="3" name="Image 2"/>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323470" y="3280672"/>
          <a:ext cx="597817" cy="370286"/>
        </a:xfrm>
        <a:prstGeom xmlns:a="http://schemas.openxmlformats.org/drawingml/2006/main" prst="rect">
          <a:avLst/>
        </a:prstGeom>
      </cdr:spPr>
    </cdr:pic>
  </cdr:relSizeAnchor>
  <cdr:relSizeAnchor xmlns:cdr="http://schemas.openxmlformats.org/drawingml/2006/chartDrawing">
    <cdr:from>
      <cdr:x>0.19869</cdr:x>
      <cdr:y>0.71905</cdr:y>
    </cdr:from>
    <cdr:to>
      <cdr:x>0.32347</cdr:x>
      <cdr:y>0.83163</cdr:y>
    </cdr:to>
    <cdr:sp macro="" textlink="">
      <cdr:nvSpPr>
        <cdr:cNvPr id="4" name="ZoneTexte 3"/>
        <cdr:cNvSpPr txBox="1"/>
      </cdr:nvSpPr>
      <cdr:spPr>
        <a:xfrm xmlns:a="http://schemas.openxmlformats.org/drawingml/2006/main">
          <a:off x="1232046" y="2876551"/>
          <a:ext cx="773733" cy="450405"/>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fr-FR" sz="1100">
              <a:solidFill>
                <a:srgbClr val="FF0000"/>
              </a:solidFill>
            </a:rPr>
            <a:t>sondage 2017</a:t>
          </a:r>
        </a:p>
      </cdr:txBody>
    </cdr:sp>
  </cdr:relSizeAnchor>
  <cdr:relSizeAnchor xmlns:cdr="http://schemas.openxmlformats.org/drawingml/2006/chartDrawing">
    <cdr:from>
      <cdr:x>0.6836</cdr:x>
      <cdr:y>0.77278</cdr:y>
    </cdr:from>
    <cdr:to>
      <cdr:x>0.80839</cdr:x>
      <cdr:y>0.82449</cdr:y>
    </cdr:to>
    <cdr:sp macro="" textlink="">
      <cdr:nvSpPr>
        <cdr:cNvPr id="5" name="ZoneTexte 4"/>
        <cdr:cNvSpPr txBox="1"/>
      </cdr:nvSpPr>
      <cdr:spPr>
        <a:xfrm xmlns:a="http://schemas.openxmlformats.org/drawingml/2006/main">
          <a:off x="4238867" y="3091524"/>
          <a:ext cx="773795" cy="20686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fr-FR" sz="900">
              <a:solidFill>
                <a:srgbClr val="FF0000"/>
              </a:solidFill>
            </a:rPr>
            <a:t>statistique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45D791-5B50-44D1-BB2D-89550F0E34ED}" type="datetimeFigureOut">
              <a:rPr lang="fr-FR" smtClean="0"/>
              <a:t>27/06/2017</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7726-24C1-4B9B-9F07-BA5AE07043C7}" type="slidenum">
              <a:rPr lang="fr-FR" smtClean="0"/>
              <a:t>‹N°›</a:t>
            </a:fld>
            <a:endParaRPr lang="fr-FR"/>
          </a:p>
        </p:txBody>
      </p:sp>
    </p:spTree>
    <p:extLst>
      <p:ext uri="{BB962C8B-B14F-4D97-AF65-F5344CB8AC3E}">
        <p14:creationId xmlns:p14="http://schemas.microsoft.com/office/powerpoint/2010/main" val="2207941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a:t>
            </a:fld>
            <a:endParaRPr lang="fr-FR"/>
          </a:p>
        </p:txBody>
      </p:sp>
    </p:spTree>
    <p:extLst>
      <p:ext uri="{BB962C8B-B14F-4D97-AF65-F5344CB8AC3E}">
        <p14:creationId xmlns:p14="http://schemas.microsoft.com/office/powerpoint/2010/main" val="3077210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10</a:t>
            </a:fld>
            <a:endParaRPr lang="fr-FR"/>
          </a:p>
        </p:txBody>
      </p:sp>
    </p:spTree>
    <p:extLst>
      <p:ext uri="{BB962C8B-B14F-4D97-AF65-F5344CB8AC3E}">
        <p14:creationId xmlns:p14="http://schemas.microsoft.com/office/powerpoint/2010/main" val="308044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11</a:t>
            </a:fld>
            <a:endParaRPr lang="fr-FR"/>
          </a:p>
        </p:txBody>
      </p:sp>
    </p:spTree>
    <p:extLst>
      <p:ext uri="{BB962C8B-B14F-4D97-AF65-F5344CB8AC3E}">
        <p14:creationId xmlns:p14="http://schemas.microsoft.com/office/powerpoint/2010/main" val="3807302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12</a:t>
            </a:fld>
            <a:endParaRPr lang="fr-FR"/>
          </a:p>
        </p:txBody>
      </p:sp>
    </p:spTree>
    <p:extLst>
      <p:ext uri="{BB962C8B-B14F-4D97-AF65-F5344CB8AC3E}">
        <p14:creationId xmlns:p14="http://schemas.microsoft.com/office/powerpoint/2010/main" val="2360919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13</a:t>
            </a:fld>
            <a:endParaRPr lang="fr-FR"/>
          </a:p>
        </p:txBody>
      </p:sp>
    </p:spTree>
    <p:extLst>
      <p:ext uri="{BB962C8B-B14F-4D97-AF65-F5344CB8AC3E}">
        <p14:creationId xmlns:p14="http://schemas.microsoft.com/office/powerpoint/2010/main" val="832272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14</a:t>
            </a:fld>
            <a:endParaRPr lang="fr-FR"/>
          </a:p>
        </p:txBody>
      </p:sp>
    </p:spTree>
    <p:extLst>
      <p:ext uri="{BB962C8B-B14F-4D97-AF65-F5344CB8AC3E}">
        <p14:creationId xmlns:p14="http://schemas.microsoft.com/office/powerpoint/2010/main" val="3756985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15</a:t>
            </a:fld>
            <a:endParaRPr lang="fr-FR"/>
          </a:p>
        </p:txBody>
      </p:sp>
    </p:spTree>
    <p:extLst>
      <p:ext uri="{BB962C8B-B14F-4D97-AF65-F5344CB8AC3E}">
        <p14:creationId xmlns:p14="http://schemas.microsoft.com/office/powerpoint/2010/main" val="925625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16</a:t>
            </a:fld>
            <a:endParaRPr lang="fr-FR"/>
          </a:p>
        </p:txBody>
      </p:sp>
    </p:spTree>
    <p:extLst>
      <p:ext uri="{BB962C8B-B14F-4D97-AF65-F5344CB8AC3E}">
        <p14:creationId xmlns:p14="http://schemas.microsoft.com/office/powerpoint/2010/main" val="263912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17</a:t>
            </a:fld>
            <a:endParaRPr lang="fr-FR"/>
          </a:p>
        </p:txBody>
      </p:sp>
    </p:spTree>
    <p:extLst>
      <p:ext uri="{BB962C8B-B14F-4D97-AF65-F5344CB8AC3E}">
        <p14:creationId xmlns:p14="http://schemas.microsoft.com/office/powerpoint/2010/main" val="44959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18</a:t>
            </a:fld>
            <a:endParaRPr lang="fr-FR"/>
          </a:p>
        </p:txBody>
      </p:sp>
    </p:spTree>
    <p:extLst>
      <p:ext uri="{BB962C8B-B14F-4D97-AF65-F5344CB8AC3E}">
        <p14:creationId xmlns:p14="http://schemas.microsoft.com/office/powerpoint/2010/main" val="481936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19</a:t>
            </a:fld>
            <a:endParaRPr lang="fr-FR"/>
          </a:p>
        </p:txBody>
      </p:sp>
    </p:spTree>
    <p:extLst>
      <p:ext uri="{BB962C8B-B14F-4D97-AF65-F5344CB8AC3E}">
        <p14:creationId xmlns:p14="http://schemas.microsoft.com/office/powerpoint/2010/main" val="923451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2</a:t>
            </a:fld>
            <a:endParaRPr lang="fr-FR"/>
          </a:p>
        </p:txBody>
      </p:sp>
    </p:spTree>
    <p:extLst>
      <p:ext uri="{BB962C8B-B14F-4D97-AF65-F5344CB8AC3E}">
        <p14:creationId xmlns:p14="http://schemas.microsoft.com/office/powerpoint/2010/main" val="409820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20</a:t>
            </a:fld>
            <a:endParaRPr lang="fr-FR"/>
          </a:p>
        </p:txBody>
      </p:sp>
    </p:spTree>
    <p:extLst>
      <p:ext uri="{BB962C8B-B14F-4D97-AF65-F5344CB8AC3E}">
        <p14:creationId xmlns:p14="http://schemas.microsoft.com/office/powerpoint/2010/main" val="1572386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3</a:t>
            </a:fld>
            <a:endParaRPr lang="fr-FR"/>
          </a:p>
        </p:txBody>
      </p:sp>
    </p:spTree>
    <p:extLst>
      <p:ext uri="{BB962C8B-B14F-4D97-AF65-F5344CB8AC3E}">
        <p14:creationId xmlns:p14="http://schemas.microsoft.com/office/powerpoint/2010/main" val="2758280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4</a:t>
            </a:fld>
            <a:endParaRPr lang="fr-FR"/>
          </a:p>
        </p:txBody>
      </p:sp>
    </p:spTree>
    <p:extLst>
      <p:ext uri="{BB962C8B-B14F-4D97-AF65-F5344CB8AC3E}">
        <p14:creationId xmlns:p14="http://schemas.microsoft.com/office/powerpoint/2010/main" val="906900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5</a:t>
            </a:fld>
            <a:endParaRPr lang="fr-FR"/>
          </a:p>
        </p:txBody>
      </p:sp>
    </p:spTree>
    <p:extLst>
      <p:ext uri="{BB962C8B-B14F-4D97-AF65-F5344CB8AC3E}">
        <p14:creationId xmlns:p14="http://schemas.microsoft.com/office/powerpoint/2010/main" val="947551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6</a:t>
            </a:fld>
            <a:endParaRPr lang="fr-FR"/>
          </a:p>
        </p:txBody>
      </p:sp>
    </p:spTree>
    <p:extLst>
      <p:ext uri="{BB962C8B-B14F-4D97-AF65-F5344CB8AC3E}">
        <p14:creationId xmlns:p14="http://schemas.microsoft.com/office/powerpoint/2010/main" val="3014831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7</a:t>
            </a:fld>
            <a:endParaRPr lang="fr-FR"/>
          </a:p>
        </p:txBody>
      </p:sp>
    </p:spTree>
    <p:extLst>
      <p:ext uri="{BB962C8B-B14F-4D97-AF65-F5344CB8AC3E}">
        <p14:creationId xmlns:p14="http://schemas.microsoft.com/office/powerpoint/2010/main" val="1194863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8</a:t>
            </a:fld>
            <a:endParaRPr lang="fr-FR"/>
          </a:p>
        </p:txBody>
      </p:sp>
    </p:spTree>
    <p:extLst>
      <p:ext uri="{BB962C8B-B14F-4D97-AF65-F5344CB8AC3E}">
        <p14:creationId xmlns:p14="http://schemas.microsoft.com/office/powerpoint/2010/main" val="1536640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9</a:t>
            </a:fld>
            <a:endParaRPr lang="fr-FR"/>
          </a:p>
        </p:txBody>
      </p:sp>
    </p:spTree>
    <p:extLst>
      <p:ext uri="{BB962C8B-B14F-4D97-AF65-F5344CB8AC3E}">
        <p14:creationId xmlns:p14="http://schemas.microsoft.com/office/powerpoint/2010/main" val="752081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5DF133D-7804-4A10-84A3-767A0161FF64}" type="datetime1">
              <a:rPr lang="fr-FR" smtClean="0"/>
              <a:t>27/06/2017</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51773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789C91-3266-488C-BAC1-9274C1B20BF3}" type="datetime1">
              <a:rPr lang="fr-FR" smtClean="0"/>
              <a:t>27/06/2017</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29244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B6230EA-CFFC-47E6-BA3E-3C537F11259F}" type="datetime1">
              <a:rPr lang="fr-FR" smtClean="0"/>
              <a:t>27/06/2017</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4279141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3443A2-FA5B-45E0-905B-4054CEBDA61E}" type="datetime1">
              <a:rPr lang="fr-FR" smtClean="0"/>
              <a:t>27/06/2017</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308117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1BE4127-9631-42AE-9665-C2955E42D089}" type="datetime1">
              <a:rPr lang="fr-FR" smtClean="0"/>
              <a:t>27/06/2017</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411612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9A6B02E-8D7B-496A-84CC-1EA135AA9412}" type="datetime1">
              <a:rPr lang="fr-FR" smtClean="0"/>
              <a:t>27/06/2017</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813956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9446EE3-8C9B-474E-9D31-9A6341B3CF30}" type="datetime1">
              <a:rPr lang="fr-FR" smtClean="0"/>
              <a:t>27/06/2017</a:t>
            </a:fld>
            <a:endParaRPr lang="fr-FR"/>
          </a:p>
        </p:txBody>
      </p:sp>
      <p:sp>
        <p:nvSpPr>
          <p:cNvPr id="8" name="Espace réservé du pied de page 7"/>
          <p:cNvSpPr>
            <a:spLocks noGrp="1"/>
          </p:cNvSpPr>
          <p:nvPr>
            <p:ph type="ftr" sz="quarter" idx="11"/>
          </p:nvPr>
        </p:nvSpPr>
        <p:spPr/>
        <p:txBody>
          <a:bodyPr/>
          <a:lstStyle/>
          <a:p>
            <a:r>
              <a:rPr lang="fr-FR" smtClean="0"/>
              <a:t>Séminaire du Leads 2016 -  Reims </a:t>
            </a:r>
            <a:endParaRPr lang="fr-FR"/>
          </a:p>
        </p:txBody>
      </p:sp>
      <p:sp>
        <p:nvSpPr>
          <p:cNvPr id="9" name="Espace réservé du numéro de diapositive 8"/>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29533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CE2FFC3-799A-4E48-95CA-C92C5173AB4D}" type="datetime1">
              <a:rPr lang="fr-FR" smtClean="0"/>
              <a:t>27/06/2017</a:t>
            </a:fld>
            <a:endParaRPr lang="fr-FR"/>
          </a:p>
        </p:txBody>
      </p:sp>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667146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08B953-89A8-47E4-95D2-47895E25FCB6}" type="datetime1">
              <a:rPr lang="fr-FR" smtClean="0"/>
              <a:t>27/06/2017</a:t>
            </a:fld>
            <a:endParaRPr lang="fr-FR"/>
          </a:p>
        </p:txBody>
      </p:sp>
      <p:sp>
        <p:nvSpPr>
          <p:cNvPr id="3" name="Espace réservé du pied de page 2"/>
          <p:cNvSpPr>
            <a:spLocks noGrp="1"/>
          </p:cNvSpPr>
          <p:nvPr>
            <p:ph type="ftr" sz="quarter" idx="11"/>
          </p:nvPr>
        </p:nvSpPr>
        <p:spPr/>
        <p:txBody>
          <a:bodyPr/>
          <a:lstStyle/>
          <a:p>
            <a:r>
              <a:rPr lang="fr-FR" smtClean="0"/>
              <a:t>Séminaire du Leads 2016 -  Reims </a:t>
            </a:r>
            <a:endParaRPr lang="fr-FR"/>
          </a:p>
        </p:txBody>
      </p:sp>
      <p:sp>
        <p:nvSpPr>
          <p:cNvPr id="4" name="Espace réservé du numéro de diapositive 3"/>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236958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F0E4B49-5832-441E-BB84-8EAAB8182C8B}" type="datetime1">
              <a:rPr lang="fr-FR" smtClean="0"/>
              <a:t>27/06/2017</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12940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21A2410-A52F-4B3C-9679-256DC05A31DB}" type="datetime1">
              <a:rPr lang="fr-FR" smtClean="0"/>
              <a:t>27/06/2017</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2260265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B1F74-54CE-43C6-B6EE-588B40D387DF}" type="datetime1">
              <a:rPr lang="fr-FR" smtClean="0"/>
              <a:t>27/06/2017</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Séminaire du Leads 2016 -  Reims </a:t>
            </a:r>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FFCB9-3D1B-4589-B0C2-2E890659ED13}" type="slidenum">
              <a:rPr lang="fr-FR" smtClean="0"/>
              <a:t>‹N°›</a:t>
            </a:fld>
            <a:endParaRPr lang="fr-FR"/>
          </a:p>
        </p:txBody>
      </p:sp>
    </p:spTree>
    <p:extLst>
      <p:ext uri="{BB962C8B-B14F-4D97-AF65-F5344CB8AC3E}">
        <p14:creationId xmlns:p14="http://schemas.microsoft.com/office/powerpoint/2010/main" val="1131097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pPr algn="ctr"/>
            <a:r>
              <a:rPr lang="fr-FR" dirty="0" smtClean="0"/>
              <a:t>SEMINAIRE LEADS 2017</a:t>
            </a:r>
            <a:br>
              <a:rPr lang="fr-FR" dirty="0" smtClean="0"/>
            </a:br>
            <a:endParaRPr lang="fr-FR" dirty="0"/>
          </a:p>
        </p:txBody>
      </p:sp>
      <p:sp>
        <p:nvSpPr>
          <p:cNvPr id="4" name="Espace réservé du pied de page 3"/>
          <p:cNvSpPr>
            <a:spLocks noGrp="1"/>
          </p:cNvSpPr>
          <p:nvPr>
            <p:ph type="ftr" sz="quarter" idx="11"/>
          </p:nvPr>
        </p:nvSpPr>
        <p:spPr/>
        <p:txBody>
          <a:bodyPr/>
          <a:lstStyle/>
          <a:p>
            <a:r>
              <a:rPr lang="fr-FR" dirty="0" smtClean="0"/>
              <a:t>Séminaire du Leads 2017 -  LYON</a:t>
            </a:r>
            <a:endParaRPr lang="fr-FR" dirty="0"/>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1</a:t>
            </a:fld>
            <a:endParaRPr lang="fr-FR"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4391" y="1690688"/>
            <a:ext cx="6563217" cy="3904966"/>
          </a:xfrm>
          <a:prstGeom prst="rect">
            <a:avLst/>
          </a:prstGeom>
        </p:spPr>
      </p:pic>
    </p:spTree>
    <p:extLst>
      <p:ext uri="{BB962C8B-B14F-4D97-AF65-F5344CB8AC3E}">
        <p14:creationId xmlns:p14="http://schemas.microsoft.com/office/powerpoint/2010/main" val="3122304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quelle budget allouez vous à l’aménagement du stand ?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10</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1969770"/>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Le sondage s’approche des résultats statistiques du Leads</a:t>
            </a:r>
            <a:endParaRPr lang="fr-FR" sz="1600" dirty="0"/>
          </a:p>
          <a:p>
            <a:pPr marL="285750" indent="-285750">
              <a:buFont typeface="Arial" panose="020B0604020202020204" pitchFamily="34" charset="0"/>
              <a:buChar char="•"/>
            </a:pPr>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4" y="1348237"/>
            <a:ext cx="7766571" cy="4119113"/>
          </a:xfrm>
          <a:prstGeom prst="rect">
            <a:avLst/>
          </a:prstGeom>
        </p:spPr>
      </p:pic>
    </p:spTree>
    <p:extLst>
      <p:ext uri="{BB962C8B-B14F-4D97-AF65-F5344CB8AC3E}">
        <p14:creationId xmlns:p14="http://schemas.microsoft.com/office/powerpoint/2010/main" val="393611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pour vous, un stand doit être avant tout ? </a:t>
            </a:r>
            <a:r>
              <a:rPr lang="fr-FR" sz="2000" dirty="0" smtClean="0">
                <a:solidFill>
                  <a:srgbClr val="FF0000"/>
                </a:solidFill>
              </a:rPr>
              <a:t>(les réponses étaient à classer dans l’ordre de préférence) </a:t>
            </a:r>
            <a:endParaRPr lang="fr-FR" sz="20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11</a:t>
            </a:fld>
            <a:endParaRPr lang="fr-FR" dirty="0"/>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43666" y="1468201"/>
            <a:ext cx="3390900" cy="4678204"/>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A la question N° 3, pourquoi exposer, la réponse était pour attirer de nouveaux prospects. On voit que pour nos sondés, le moyen d’y arriver passe par un Beau stand, différent tout en reprenant leurs standards de communication.</a:t>
            </a:r>
          </a:p>
          <a:p>
            <a:pPr marL="285750" indent="-285750">
              <a:buFont typeface="Arial" panose="020B0604020202020204" pitchFamily="34" charset="0"/>
              <a:buChar char="•"/>
            </a:pPr>
            <a:r>
              <a:rPr lang="fr-FR" sz="1600" dirty="0" smtClean="0"/>
              <a:t>Faire la différence, est un élément important du choix.</a:t>
            </a:r>
            <a:endParaRPr lang="fr-FR" sz="1600" dirty="0" smtClean="0"/>
          </a:p>
          <a:p>
            <a:pPr marL="285750" indent="-285750">
              <a:buFont typeface="Arial" panose="020B0604020202020204" pitchFamily="34" charset="0"/>
              <a:buChar char="•"/>
            </a:pPr>
            <a:r>
              <a:rPr lang="fr-FR" sz="1600" dirty="0" smtClean="0"/>
              <a:t>Le prix ne semble pas un élément déterminant mais c’est la face cachée de la réponse……</a:t>
            </a:r>
            <a:endParaRPr lang="fr-FR" sz="1600" dirty="0"/>
          </a:p>
          <a:p>
            <a:pPr marL="285750" indent="-285750">
              <a:buFont typeface="Arial" panose="020B0604020202020204" pitchFamily="34" charset="0"/>
              <a:buChar char="•"/>
            </a:pPr>
            <a:endParaRPr lang="fr-FR" dirty="0" smtClean="0"/>
          </a:p>
          <a:p>
            <a:endParaRPr lang="fr-FR" dirty="0"/>
          </a:p>
          <a:p>
            <a:endParaRPr lang="fr-FR" dirty="0"/>
          </a:p>
        </p:txBody>
      </p:sp>
      <p:pic>
        <p:nvPicPr>
          <p:cNvPr id="5" name="Image 4"/>
          <p:cNvPicPr>
            <a:picLocks noChangeAspect="1"/>
          </p:cNvPicPr>
          <p:nvPr/>
        </p:nvPicPr>
        <p:blipFill>
          <a:blip r:embed="rId4"/>
          <a:stretch>
            <a:fillRect/>
          </a:stretch>
        </p:blipFill>
        <p:spPr>
          <a:xfrm>
            <a:off x="596193" y="1468200"/>
            <a:ext cx="7605415" cy="3808649"/>
          </a:xfrm>
          <a:prstGeom prst="rect">
            <a:avLst/>
          </a:prstGeom>
        </p:spPr>
      </p:pic>
    </p:spTree>
    <p:extLst>
      <p:ext uri="{BB962C8B-B14F-4D97-AF65-F5344CB8AC3E}">
        <p14:creationId xmlns:p14="http://schemas.microsoft.com/office/powerpoint/2010/main" val="2495591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pour la réalisation de votre stand a quel type de prestataire faites vous appel ? </a:t>
            </a:r>
            <a:endParaRPr lang="fr-FR" sz="20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12</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5170646"/>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59% </a:t>
            </a:r>
            <a:r>
              <a:rPr lang="fr-FR" sz="1600" dirty="0" smtClean="0"/>
              <a:t>des sondés passent par une agence, nous captons le marché avec force, nous sommes connus même si nous ne sommes pas reconnus, d’autant que les sondés ne sont pas forcement des utilisateurs de stand sur mesures</a:t>
            </a:r>
          </a:p>
          <a:p>
            <a:pPr marL="285750" indent="-285750">
              <a:buFont typeface="Arial" panose="020B0604020202020204" pitchFamily="34" charset="0"/>
              <a:buChar char="•"/>
            </a:pPr>
            <a:r>
              <a:rPr lang="fr-FR" sz="1600" dirty="0" smtClean="0"/>
              <a:t>Nous avions séparé le terme d’agence et de standiste. (ensemble sur le graph) L’Item Standiste a recueilli 3 % des réponses. </a:t>
            </a:r>
          </a:p>
          <a:p>
            <a:pPr marL="285750" indent="-285750">
              <a:buFont typeface="Arial" panose="020B0604020202020204" pitchFamily="34" charset="0"/>
              <a:buChar char="•"/>
            </a:pPr>
            <a:r>
              <a:rPr lang="fr-FR" sz="1600" dirty="0" smtClean="0"/>
              <a:t>L’Item « autre » est très important et nous devons le préciser lors du prochain sondage</a:t>
            </a:r>
            <a:endParaRPr lang="fr-FR" sz="1600" dirty="0"/>
          </a:p>
          <a:p>
            <a:pPr marL="285750" indent="-285750">
              <a:buFont typeface="Arial" panose="020B0604020202020204" pitchFamily="34" charset="0"/>
              <a:buChar char="•"/>
            </a:pPr>
            <a:endParaRPr lang="fr-FR" dirty="0" smtClean="0"/>
          </a:p>
          <a:p>
            <a:endParaRPr lang="fr-FR" dirty="0"/>
          </a:p>
          <a:p>
            <a:endParaRPr lang="fr-FR" dirty="0"/>
          </a:p>
        </p:txBody>
      </p:sp>
      <p:pic>
        <p:nvPicPr>
          <p:cNvPr id="5" name="Image 4"/>
          <p:cNvPicPr>
            <a:picLocks noChangeAspect="1"/>
          </p:cNvPicPr>
          <p:nvPr/>
        </p:nvPicPr>
        <p:blipFill>
          <a:blip r:embed="rId4"/>
          <a:stretch>
            <a:fillRect/>
          </a:stretch>
        </p:blipFill>
        <p:spPr>
          <a:xfrm>
            <a:off x="459105" y="1468200"/>
            <a:ext cx="7828205" cy="4399199"/>
          </a:xfrm>
          <a:prstGeom prst="rect">
            <a:avLst/>
          </a:prstGeom>
        </p:spPr>
      </p:pic>
    </p:spTree>
    <p:extLst>
      <p:ext uri="{BB962C8B-B14F-4D97-AF65-F5344CB8AC3E}">
        <p14:creationId xmlns:p14="http://schemas.microsoft.com/office/powerpoint/2010/main" val="32022954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Quelle qualité demandez-vous  à votre prestataire ? </a:t>
            </a:r>
            <a:r>
              <a:rPr lang="fr-FR" sz="1800" dirty="0" smtClean="0">
                <a:solidFill>
                  <a:srgbClr val="FF0000"/>
                </a:solidFill>
              </a:rPr>
              <a:t>(item à classer dans l’ordre</a:t>
            </a:r>
            <a:r>
              <a:rPr lang="fr-FR" sz="1800" dirty="0" smtClean="0">
                <a:solidFill>
                  <a:srgbClr val="FF0000"/>
                </a:solidFill>
              </a:rPr>
              <a:t>)</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13</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4185761"/>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Si la créativité reste en 1</a:t>
            </a:r>
            <a:r>
              <a:rPr lang="fr-FR" sz="1600" baseline="30000" dirty="0" smtClean="0"/>
              <a:t>er</a:t>
            </a:r>
            <a:r>
              <a:rPr lang="fr-FR" sz="1600" dirty="0" smtClean="0"/>
              <a:t> choix, la fiabilité de l’agence vient rapidement derrière. </a:t>
            </a:r>
          </a:p>
          <a:p>
            <a:pPr marL="285750" indent="-285750">
              <a:buFont typeface="Arial" panose="020B0604020202020204" pitchFamily="34" charset="0"/>
              <a:buChar char="•"/>
            </a:pPr>
            <a:r>
              <a:rPr lang="fr-FR" sz="1600" dirty="0" smtClean="0"/>
              <a:t>Par rapport à l’étude de l’Usine nouvelle de 2005 </a:t>
            </a:r>
            <a:r>
              <a:rPr lang="fr-FR" sz="1600" dirty="0" smtClean="0"/>
              <a:t>la stratégie et les aides à la </a:t>
            </a:r>
            <a:r>
              <a:rPr lang="fr-FR" sz="1600" dirty="0" smtClean="0"/>
              <a:t>vente ou à l’objectif est un avantage prépondérant pour l’exposant. </a:t>
            </a:r>
          </a:p>
          <a:p>
            <a:pPr marL="285750" indent="-285750">
              <a:buFont typeface="Arial" panose="020B0604020202020204" pitchFamily="34" charset="0"/>
              <a:buChar char="•"/>
            </a:pPr>
            <a:r>
              <a:rPr lang="fr-FR" sz="1600" b="1" dirty="0" smtClean="0"/>
              <a:t>Notre croissance et notre différence sera dans ces offres là. </a:t>
            </a:r>
          </a:p>
          <a:p>
            <a:pPr marL="285750" indent="-285750">
              <a:buFont typeface="Arial" panose="020B0604020202020204" pitchFamily="34" charset="0"/>
              <a:buChar char="•"/>
            </a:pPr>
            <a:endParaRPr lang="fr-FR" sz="1600" dirty="0"/>
          </a:p>
          <a:p>
            <a:pPr marL="285750" indent="-285750">
              <a:buFont typeface="Arial" panose="020B0604020202020204" pitchFamily="34" charset="0"/>
              <a:buChar char="•"/>
            </a:pPr>
            <a:endParaRPr lang="fr-FR" dirty="0" smtClean="0"/>
          </a:p>
          <a:p>
            <a:endParaRPr lang="fr-FR" dirty="0"/>
          </a:p>
          <a:p>
            <a:endParaRPr lang="fr-FR" dirty="0"/>
          </a:p>
        </p:txBody>
      </p:sp>
      <p:pic>
        <p:nvPicPr>
          <p:cNvPr id="6" name="Image 5"/>
          <p:cNvPicPr>
            <a:picLocks noChangeAspect="1"/>
          </p:cNvPicPr>
          <p:nvPr/>
        </p:nvPicPr>
        <p:blipFill>
          <a:blip r:embed="rId4"/>
          <a:stretch>
            <a:fillRect/>
          </a:stretch>
        </p:blipFill>
        <p:spPr>
          <a:xfrm>
            <a:off x="459105" y="1537932"/>
            <a:ext cx="7842230" cy="3205517"/>
          </a:xfrm>
          <a:prstGeom prst="rect">
            <a:avLst/>
          </a:prstGeom>
        </p:spPr>
      </p:pic>
    </p:spTree>
    <p:extLst>
      <p:ext uri="{BB962C8B-B14F-4D97-AF65-F5344CB8AC3E}">
        <p14:creationId xmlns:p14="http://schemas.microsoft.com/office/powerpoint/2010/main" val="2419104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quelle différence entre une agence de design stand et un standiste ? </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14</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5" name="ZoneTexte 4"/>
          <p:cNvSpPr txBox="1"/>
          <p:nvPr/>
        </p:nvSpPr>
        <p:spPr>
          <a:xfrm>
            <a:off x="568024" y="2056694"/>
            <a:ext cx="11055951" cy="6186309"/>
          </a:xfrm>
          <a:prstGeom prst="rect">
            <a:avLst/>
          </a:prstGeom>
          <a:noFill/>
        </p:spPr>
        <p:txBody>
          <a:bodyPr wrap="square" rtlCol="0">
            <a:spAutoFit/>
          </a:bodyPr>
          <a:lstStyle/>
          <a:p>
            <a:pPr marL="285750" indent="-285750">
              <a:buFont typeface="Arial" panose="020B0604020202020204" pitchFamily="34" charset="0"/>
              <a:buChar char="•"/>
            </a:pPr>
            <a:r>
              <a:rPr lang="fr-FR" b="1" dirty="0" smtClean="0"/>
              <a:t>La créativité</a:t>
            </a:r>
          </a:p>
          <a:p>
            <a:pPr marL="285750" indent="-285750">
              <a:buFont typeface="Arial" panose="020B0604020202020204" pitchFamily="34" charset="0"/>
              <a:buChar char="•"/>
            </a:pPr>
            <a:r>
              <a:rPr lang="fr-FR" b="1" dirty="0" smtClean="0"/>
              <a:t>La personnalisation des conseils</a:t>
            </a:r>
          </a:p>
          <a:p>
            <a:pPr marL="285750" indent="-285750">
              <a:buFont typeface="Arial" panose="020B0604020202020204" pitchFamily="34" charset="0"/>
              <a:buChar char="•"/>
            </a:pPr>
            <a:r>
              <a:rPr lang="fr-FR" b="1" dirty="0" smtClean="0"/>
              <a:t>La réflexion de l’agence est globale</a:t>
            </a:r>
          </a:p>
          <a:p>
            <a:pPr marL="285750" indent="-285750">
              <a:buFont typeface="Arial" panose="020B0604020202020204" pitchFamily="34" charset="0"/>
              <a:buChar char="•"/>
            </a:pPr>
            <a:r>
              <a:rPr lang="fr-FR" b="1" dirty="0" smtClean="0"/>
              <a:t>La  </a:t>
            </a:r>
            <a:r>
              <a:rPr lang="fr-FR" b="1" dirty="0" smtClean="0"/>
              <a:t>spécialisation dans l’expo de l’agence </a:t>
            </a:r>
            <a:endParaRPr lang="fr-FR" b="1" dirty="0" smtClean="0"/>
          </a:p>
          <a:p>
            <a:pPr marL="285750" indent="-285750">
              <a:buFont typeface="Arial" panose="020B0604020202020204" pitchFamily="34" charset="0"/>
              <a:buChar char="•"/>
            </a:pPr>
            <a:r>
              <a:rPr lang="fr-FR" b="1" dirty="0" smtClean="0"/>
              <a:t>Le service est meilleur et diffèrent avec une agence</a:t>
            </a:r>
            <a:endParaRPr lang="fr-FR" b="1" dirty="0"/>
          </a:p>
          <a:p>
            <a:pPr marL="285750" indent="-285750">
              <a:buFont typeface="Arial" panose="020B0604020202020204" pitchFamily="34" charset="0"/>
              <a:buChar char="•"/>
            </a:pPr>
            <a:r>
              <a:rPr lang="fr-FR" b="1" dirty="0" smtClean="0"/>
              <a:t>le </a:t>
            </a:r>
            <a:r>
              <a:rPr lang="fr-FR" b="1" dirty="0"/>
              <a:t>standiste va se servir du stand alors que l'agence va le </a:t>
            </a:r>
            <a:r>
              <a:rPr lang="fr-FR" b="1" dirty="0" smtClean="0"/>
              <a:t>créer</a:t>
            </a:r>
          </a:p>
          <a:p>
            <a:pPr marL="285750" indent="-285750">
              <a:buFont typeface="Arial" panose="020B0604020202020204" pitchFamily="34" charset="0"/>
              <a:buChar char="•"/>
            </a:pPr>
            <a:r>
              <a:rPr lang="fr-FR" b="1" dirty="0" smtClean="0"/>
              <a:t>Le standiste va offrir une prestation clés en main</a:t>
            </a:r>
            <a:endParaRPr lang="fr-FR" b="1" dirty="0"/>
          </a:p>
          <a:p>
            <a:pPr marL="285750" indent="-285750">
              <a:buFont typeface="Arial" panose="020B0604020202020204" pitchFamily="34" charset="0"/>
              <a:buChar char="•"/>
            </a:pPr>
            <a:r>
              <a:rPr lang="fr-FR" b="1" dirty="0" smtClean="0"/>
              <a:t>Le standiste </a:t>
            </a:r>
            <a:r>
              <a:rPr lang="fr-FR" b="1" dirty="0"/>
              <a:t>connait les </a:t>
            </a:r>
            <a:r>
              <a:rPr lang="fr-FR" b="1" dirty="0" smtClean="0"/>
              <a:t>contraintes, il fabrique </a:t>
            </a:r>
            <a:endParaRPr lang="fr-FR" b="1" dirty="0"/>
          </a:p>
          <a:p>
            <a:pPr marL="285750" indent="-285750">
              <a:buFont typeface="Arial" panose="020B0604020202020204" pitchFamily="34" charset="0"/>
              <a:buChar char="•"/>
            </a:pPr>
            <a:r>
              <a:rPr lang="fr-FR" b="1" dirty="0" smtClean="0"/>
              <a:t>Un standiste est </a:t>
            </a:r>
            <a:r>
              <a:rPr lang="fr-FR" b="1" dirty="0"/>
              <a:t>limité dans les idées alors </a:t>
            </a:r>
            <a:r>
              <a:rPr lang="fr-FR" b="1" dirty="0" smtClean="0"/>
              <a:t>qu’une agence </a:t>
            </a:r>
            <a:r>
              <a:rPr lang="fr-FR" b="1" dirty="0"/>
              <a:t>de design de </a:t>
            </a:r>
            <a:r>
              <a:rPr lang="fr-FR" b="1" dirty="0" smtClean="0"/>
              <a:t>stand est </a:t>
            </a:r>
            <a:r>
              <a:rPr lang="fr-FR" b="1" dirty="0"/>
              <a:t>plus chère mais plus créative</a:t>
            </a:r>
          </a:p>
          <a:p>
            <a:pPr marL="285750" indent="-285750">
              <a:buFont typeface="Arial" panose="020B0604020202020204" pitchFamily="34" charset="0"/>
              <a:buChar char="•"/>
            </a:pPr>
            <a:r>
              <a:rPr lang="fr-FR" b="1" dirty="0" smtClean="0"/>
              <a:t>L’agence est un intermédiaire </a:t>
            </a:r>
            <a:r>
              <a:rPr lang="fr-FR" b="1" dirty="0"/>
              <a:t>en plus et vecteur commercial</a:t>
            </a:r>
          </a:p>
          <a:p>
            <a:pPr marL="285750" indent="-285750">
              <a:buFont typeface="Arial" panose="020B0604020202020204" pitchFamily="34" charset="0"/>
              <a:buChar char="•"/>
            </a:pPr>
            <a:r>
              <a:rPr lang="fr-FR" b="1" dirty="0" smtClean="0"/>
              <a:t>L’agence </a:t>
            </a:r>
            <a:r>
              <a:rPr lang="fr-FR" b="1" dirty="0"/>
              <a:t>de design </a:t>
            </a:r>
            <a:r>
              <a:rPr lang="fr-FR" b="1" dirty="0" smtClean="0"/>
              <a:t>est plus </a:t>
            </a:r>
            <a:r>
              <a:rPr lang="fr-FR" b="1" dirty="0"/>
              <a:t>créative</a:t>
            </a:r>
          </a:p>
          <a:p>
            <a:pPr marL="285750" indent="-285750">
              <a:buFont typeface="Arial" panose="020B0604020202020204" pitchFamily="34" charset="0"/>
              <a:buChar char="•"/>
            </a:pPr>
            <a:r>
              <a:rPr lang="fr-FR" b="1" dirty="0" smtClean="0"/>
              <a:t>l'agence </a:t>
            </a:r>
            <a:r>
              <a:rPr lang="fr-FR" b="1" dirty="0"/>
              <a:t>est plus créative mais plus </a:t>
            </a:r>
            <a:r>
              <a:rPr lang="fr-FR" b="1" dirty="0" smtClean="0"/>
              <a:t>chère</a:t>
            </a:r>
          </a:p>
          <a:p>
            <a:pPr marL="285750" indent="-285750">
              <a:buFont typeface="Arial" panose="020B0604020202020204" pitchFamily="34" charset="0"/>
              <a:buChar char="•"/>
            </a:pPr>
            <a:r>
              <a:rPr lang="fr-FR" b="1" dirty="0" smtClean="0"/>
              <a:t>L’agence sera plus orienté créativité et stratégie </a:t>
            </a:r>
          </a:p>
          <a:p>
            <a:pPr marL="285750" indent="-285750">
              <a:buFont typeface="Arial" panose="020B0604020202020204" pitchFamily="34" charset="0"/>
              <a:buChar char="•"/>
            </a:pPr>
            <a:r>
              <a:rPr lang="fr-FR" b="1" dirty="0" smtClean="0"/>
              <a:t>Le standiste va proposer des projets sans réflexion stratégique ou création innovante </a:t>
            </a:r>
            <a:endParaRPr lang="fr-FR" b="1"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sp>
        <p:nvSpPr>
          <p:cNvPr id="6" name="ZoneTexte 5"/>
          <p:cNvSpPr txBox="1"/>
          <p:nvPr/>
        </p:nvSpPr>
        <p:spPr>
          <a:xfrm>
            <a:off x="593124" y="1469808"/>
            <a:ext cx="9545992" cy="369332"/>
          </a:xfrm>
          <a:prstGeom prst="rect">
            <a:avLst/>
          </a:prstGeom>
          <a:noFill/>
        </p:spPr>
        <p:txBody>
          <a:bodyPr wrap="square" rtlCol="0">
            <a:spAutoFit/>
          </a:bodyPr>
          <a:lstStyle/>
          <a:p>
            <a:r>
              <a:rPr lang="fr-FR" b="1" dirty="0" smtClean="0"/>
              <a:t>Commentaire</a:t>
            </a:r>
            <a:r>
              <a:rPr lang="fr-FR" dirty="0" smtClean="0"/>
              <a:t> : </a:t>
            </a:r>
            <a:r>
              <a:rPr lang="fr-FR" sz="1400" i="1" dirty="0" smtClean="0"/>
              <a:t>voici ci-dessous « dans le texte » les quelques réponses que nous avons eu</a:t>
            </a:r>
            <a:endParaRPr lang="fr-FR" sz="1400" i="1" dirty="0"/>
          </a:p>
        </p:txBody>
      </p:sp>
    </p:spTree>
    <p:extLst>
      <p:ext uri="{BB962C8B-B14F-4D97-AF65-F5344CB8AC3E}">
        <p14:creationId xmlns:p14="http://schemas.microsoft.com/office/powerpoint/2010/main" val="3067138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Connaissez-vous le Leads? </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15</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5170646"/>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Seul 34% </a:t>
            </a:r>
            <a:r>
              <a:rPr lang="fr-FR" sz="1600" dirty="0" smtClean="0"/>
              <a:t>des sondés connaissent le Leads, ce qui prouve que nous avons interrogés des exposants et non des gens de la profession (sondage sur </a:t>
            </a:r>
            <a:r>
              <a:rPr lang="fr-FR" sz="1600" dirty="0" smtClean="0"/>
              <a:t>Heavent ou en ligne) </a:t>
            </a:r>
            <a:endParaRPr lang="fr-FR" sz="1600" dirty="0" smtClean="0"/>
          </a:p>
          <a:p>
            <a:pPr marL="285750" indent="-285750">
              <a:buFont typeface="Arial" panose="020B0604020202020204" pitchFamily="34" charset="0"/>
              <a:buChar char="•"/>
            </a:pPr>
            <a:r>
              <a:rPr lang="fr-FR" sz="1600" dirty="0" smtClean="0"/>
              <a:t>On ne peut pas dire encore si c’est peu ou pas assez, c’est une image à </a:t>
            </a:r>
            <a:r>
              <a:rPr lang="fr-FR" sz="1600" dirty="0" smtClean="0"/>
              <a:t>qu’il </a:t>
            </a:r>
            <a:r>
              <a:rPr lang="fr-FR" sz="1600" dirty="0" smtClean="0"/>
              <a:t>faudra comparer chaque année. </a:t>
            </a:r>
          </a:p>
          <a:p>
            <a:pPr marL="285750" indent="-285750">
              <a:buFont typeface="Arial" panose="020B0604020202020204" pitchFamily="34" charset="0"/>
              <a:buChar char="•"/>
            </a:pPr>
            <a:r>
              <a:rPr lang="fr-FR" sz="1600" dirty="0" smtClean="0"/>
              <a:t>Les réponses aux autres questions ( où avez-vous connu le Leads, sa fonction ou est-ce un avantage) sont par le trop peu de réponse non significatives</a:t>
            </a:r>
          </a:p>
          <a:p>
            <a:pPr marL="285750" indent="-285750">
              <a:buFont typeface="Arial" panose="020B0604020202020204" pitchFamily="34" charset="0"/>
              <a:buChar char="•"/>
            </a:pPr>
            <a:endParaRPr lang="fr-FR" sz="1600" dirty="0"/>
          </a:p>
          <a:p>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5" y="1468201"/>
            <a:ext cx="7084696" cy="4568137"/>
          </a:xfrm>
          <a:prstGeom prst="rect">
            <a:avLst/>
          </a:prstGeom>
        </p:spPr>
      </p:pic>
    </p:spTree>
    <p:extLst>
      <p:ext uri="{BB962C8B-B14F-4D97-AF65-F5344CB8AC3E}">
        <p14:creationId xmlns:p14="http://schemas.microsoft.com/office/powerpoint/2010/main" val="3832403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fontScale="90000"/>
          </a:bodyPr>
          <a:lstStyle/>
          <a:p>
            <a:r>
              <a:rPr lang="fr-FR" sz="3200" dirty="0" smtClean="0"/>
              <a:t>Question : </a:t>
            </a:r>
            <a:r>
              <a:rPr lang="fr-FR" sz="3200" dirty="0" smtClean="0">
                <a:solidFill>
                  <a:srgbClr val="FF0000"/>
                </a:solidFill>
              </a:rPr>
              <a:t>quel type de nouveaux services et prestations attendriez-vous de votre agence de stand ? </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16</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4678204"/>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Le monde est à nous si nous savons nous tourner vers une approche et des qualifications nouvelles</a:t>
            </a:r>
          </a:p>
          <a:p>
            <a:pPr marL="285750" indent="-285750">
              <a:buFont typeface="Arial" panose="020B0604020202020204" pitchFamily="34" charset="0"/>
              <a:buChar char="•"/>
            </a:pPr>
            <a:r>
              <a:rPr lang="fr-FR" sz="1600" dirty="0" smtClean="0"/>
              <a:t>Outres les premiers points qui ont un rapport avec le ROI on remarque que la création graphique, qu’elle soit on line ou off line, est une demande croissante. Sur ce point nous devons valoriser notre savoir faire</a:t>
            </a:r>
          </a:p>
          <a:p>
            <a:pPr marL="285750" indent="-285750">
              <a:buFont typeface="Arial" panose="020B0604020202020204" pitchFamily="34" charset="0"/>
              <a:buChar char="•"/>
            </a:pPr>
            <a:r>
              <a:rPr lang="fr-FR" sz="1600" dirty="0" smtClean="0"/>
              <a:t>Le cahier des charges ne fait pas parti des </a:t>
            </a:r>
            <a:r>
              <a:rPr lang="fr-FR" sz="1600" dirty="0" smtClean="0"/>
              <a:t>demandes.</a:t>
            </a:r>
            <a:endParaRPr lang="fr-FR" sz="1600" dirty="0" smtClean="0"/>
          </a:p>
          <a:p>
            <a:endParaRPr lang="fr-FR" sz="1600" dirty="0"/>
          </a:p>
          <a:p>
            <a:endParaRPr lang="fr-FR" dirty="0" smtClean="0"/>
          </a:p>
          <a:p>
            <a:endParaRPr lang="fr-FR" dirty="0"/>
          </a:p>
          <a:p>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819632558"/>
              </p:ext>
            </p:extLst>
          </p:nvPr>
        </p:nvGraphicFramePr>
        <p:xfrm>
          <a:off x="459105" y="1468199"/>
          <a:ext cx="7418070" cy="4170600"/>
        </p:xfrm>
        <a:graphic>
          <a:graphicData uri="http://schemas.openxmlformats.org/drawingml/2006/table">
            <a:tbl>
              <a:tblPr>
                <a:tableStyleId>{5C22544A-7EE6-4342-B048-85BDC9FD1C3A}</a:tableStyleId>
              </a:tblPr>
              <a:tblGrid>
                <a:gridCol w="6377526"/>
                <a:gridCol w="1040544"/>
              </a:tblGrid>
              <a:tr h="463400">
                <a:tc>
                  <a:txBody>
                    <a:bodyPr/>
                    <a:lstStyle/>
                    <a:p>
                      <a:pPr algn="ctr" fontAlgn="ctr"/>
                      <a:r>
                        <a:rPr lang="fr-FR" sz="1200" u="none" strike="noStrike">
                          <a:effectLst/>
                        </a:rPr>
                        <a:t>Créations des Contenus digitaux / vidéos (26 %)</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1</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Créations graphiques des visuels (19%)</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2</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Réflexion stratégique / concept et pas seulement plans &amp; 3D (16%)</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3</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Animations sur stand, accueil visiteurs, aide aux contacts prospects</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4</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Capitain booth </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5</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stockage et maintenance du stand </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6</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Accompagnement  pré et post salon pour augmenter les contacts   </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7</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communication auprès des visiteurs (invitations / enquêtes satisfaction / remerciements / relances)</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a:effectLst/>
                        </a:rPr>
                        <a:t>8</a:t>
                      </a:r>
                      <a:endParaRPr lang="fr-FR" sz="1200" b="1" i="0" u="none" strike="noStrike">
                        <a:solidFill>
                          <a:srgbClr val="000000"/>
                        </a:solidFill>
                        <a:effectLst/>
                        <a:latin typeface="Calibri" panose="020F0502020204030204" pitchFamily="34" charset="0"/>
                      </a:endParaRPr>
                    </a:p>
                  </a:txBody>
                  <a:tcPr marL="9525" marR="9525" marT="9525" marB="0" anchor="ctr"/>
                </a:tc>
              </a:tr>
              <a:tr h="463400">
                <a:tc>
                  <a:txBody>
                    <a:bodyPr/>
                    <a:lstStyle/>
                    <a:p>
                      <a:pPr algn="ctr" fontAlgn="ctr"/>
                      <a:r>
                        <a:rPr lang="fr-FR" sz="1200" u="none" strike="noStrike">
                          <a:effectLst/>
                        </a:rPr>
                        <a:t>Modèles de cahiers des charge type</a:t>
                      </a:r>
                      <a:endParaRPr lang="fr-FR" sz="1200" b="0"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fr-FR" sz="1200" u="none" strike="noStrike" dirty="0">
                          <a:effectLst/>
                        </a:rPr>
                        <a:t>9</a:t>
                      </a:r>
                      <a:endParaRPr lang="fr-FR" sz="1200" b="1"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1230202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Au moment du choix de l’agence, est-ce un atout que celle-ci soit :</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17</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3447098"/>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La démarche RSE, la certification est reconnue, l’impact facial est réel avec plus </a:t>
            </a:r>
            <a:r>
              <a:rPr lang="fr-FR" sz="1600" dirty="0" smtClean="0"/>
              <a:t>d’un tiers d’avis </a:t>
            </a:r>
            <a:r>
              <a:rPr lang="fr-FR" sz="1600" dirty="0" smtClean="0"/>
              <a:t>positif. En terme de communication c’est un atout mais l’est-ce aussi pour les services achats</a:t>
            </a:r>
            <a:r>
              <a:rPr lang="fr-FR" sz="1600" dirty="0"/>
              <a:t>?</a:t>
            </a:r>
            <a:endParaRPr lang="fr-FR" sz="1600" dirty="0" smtClean="0"/>
          </a:p>
          <a:p>
            <a:endParaRPr lang="fr-FR" sz="1600" dirty="0"/>
          </a:p>
          <a:p>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531221" y="1384007"/>
            <a:ext cx="7622179" cy="4595401"/>
          </a:xfrm>
          <a:prstGeom prst="rect">
            <a:avLst/>
          </a:prstGeom>
        </p:spPr>
      </p:pic>
    </p:spTree>
    <p:extLst>
      <p:ext uri="{BB962C8B-B14F-4D97-AF65-F5344CB8AC3E}">
        <p14:creationId xmlns:p14="http://schemas.microsoft.com/office/powerpoint/2010/main" val="2358569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9290376" cy="1333500"/>
          </a:xfrm>
        </p:spPr>
        <p:txBody>
          <a:bodyPr>
            <a:normAutofit/>
          </a:bodyPr>
          <a:lstStyle/>
          <a:p>
            <a:r>
              <a:rPr lang="fr-FR" sz="3200" dirty="0" smtClean="0"/>
              <a:t>Question : </a:t>
            </a:r>
            <a:r>
              <a:rPr lang="fr-FR" sz="2400" dirty="0" smtClean="0">
                <a:solidFill>
                  <a:srgbClr val="FF0000"/>
                </a:solidFill>
              </a:rPr>
              <a:t>Savez-vous que vous pouvez faire appel à une agence de design de stand pour d’autres projets que des salons ? </a:t>
            </a:r>
            <a:r>
              <a:rPr lang="fr-FR" sz="1400" dirty="0" smtClean="0">
                <a:solidFill>
                  <a:srgbClr val="FF0000"/>
                </a:solidFill>
              </a:rPr>
              <a:t>(S-room/road-show/concept store/ signalétique commerciale/mobilier commercial/scénographie/convention)</a:t>
            </a:r>
            <a:r>
              <a:rPr lang="fr-FR" sz="1800" dirty="0" smtClean="0">
                <a:solidFill>
                  <a:srgbClr val="FF0000"/>
                </a:solidFill>
              </a:rPr>
              <a:t/>
            </a:r>
            <a:br>
              <a:rPr lang="fr-FR" sz="1800" dirty="0" smtClean="0">
                <a:solidFill>
                  <a:srgbClr val="FF0000"/>
                </a:solidFill>
              </a:rPr>
            </a:b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18</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3939540"/>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Cette question avait un double sens, d’une part connaitre la réponse et d’autre part informer le visiteur sur nos offres connexes. </a:t>
            </a:r>
          </a:p>
          <a:p>
            <a:pPr marL="285750" lvl="0" indent="-285750">
              <a:buFont typeface="Arial" panose="020B0604020202020204" pitchFamily="34" charset="0"/>
              <a:buChar char="•"/>
            </a:pPr>
            <a:r>
              <a:rPr lang="fr-FR" sz="1600" dirty="0" smtClean="0"/>
              <a:t>Nous avons une vraie crédibilité sur ces métiers connexes, alors même que nous perdons des parts de marché face aux agences de retails ou </a:t>
            </a:r>
            <a:r>
              <a:rPr lang="fr-FR" sz="1600" dirty="0"/>
              <a:t>d’évènementielle</a:t>
            </a:r>
          </a:p>
          <a:p>
            <a:endParaRPr lang="fr-FR" sz="1600" dirty="0"/>
          </a:p>
          <a:p>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5" y="1468201"/>
            <a:ext cx="7856220" cy="4539650"/>
          </a:xfrm>
          <a:prstGeom prst="rect">
            <a:avLst/>
          </a:prstGeom>
        </p:spPr>
      </p:pic>
    </p:spTree>
    <p:extLst>
      <p:ext uri="{BB962C8B-B14F-4D97-AF65-F5344CB8AC3E}">
        <p14:creationId xmlns:p14="http://schemas.microsoft.com/office/powerpoint/2010/main" val="22582284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9290376" cy="1333500"/>
          </a:xfrm>
        </p:spPr>
        <p:txBody>
          <a:bodyPr>
            <a:normAutofit/>
          </a:bodyPr>
          <a:lstStyle/>
          <a:p>
            <a:r>
              <a:rPr lang="fr-FR" sz="3200" dirty="0" smtClean="0"/>
              <a:t>Question : </a:t>
            </a:r>
            <a:r>
              <a:rPr lang="fr-FR" sz="2400" dirty="0" smtClean="0">
                <a:solidFill>
                  <a:srgbClr val="FF0000"/>
                </a:solidFill>
              </a:rPr>
              <a:t>seriez-vous partisans de formules de contrats sur plusieurs années si cela vous permettait de réduire le cout de votre stand et d’améliorer la connaissance de votre marque par l’agence ? </a:t>
            </a:r>
            <a:endParaRPr lang="fr-FR" sz="18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19</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43666" y="1562695"/>
            <a:ext cx="3390900" cy="4185761"/>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Le taux de contrat réel est faible dans nos agences. Avec une demande d’un sondé sur deux, nous pouvons sécuriser notre activité, celle de nos prestataires et valoriser au mieux nos actifs.</a:t>
            </a:r>
          </a:p>
          <a:p>
            <a:pPr marL="285750" indent="-285750">
              <a:buFont typeface="Arial" panose="020B0604020202020204" pitchFamily="34" charset="0"/>
              <a:buChar char="•"/>
            </a:pPr>
            <a:r>
              <a:rPr lang="fr-FR" sz="1600" dirty="0" smtClean="0"/>
              <a:t>Avec un taux de refus de 50% le leads a du travail pour communiquer et convaincre les exposants sur ce point. </a:t>
            </a:r>
            <a:endParaRPr lang="fr-FR" sz="1600" dirty="0"/>
          </a:p>
          <a:p>
            <a:endParaRPr lang="fr-FR" sz="1600" dirty="0"/>
          </a:p>
          <a:p>
            <a:endParaRPr lang="fr-FR" dirty="0" smtClean="0"/>
          </a:p>
          <a:p>
            <a:endParaRPr lang="fr-FR" dirty="0"/>
          </a:p>
          <a:p>
            <a:endParaRPr lang="fr-FR" dirty="0"/>
          </a:p>
        </p:txBody>
      </p:sp>
      <p:pic>
        <p:nvPicPr>
          <p:cNvPr id="5" name="Image 4"/>
          <p:cNvPicPr>
            <a:picLocks noChangeAspect="1"/>
          </p:cNvPicPr>
          <p:nvPr/>
        </p:nvPicPr>
        <p:blipFill>
          <a:blip r:embed="rId4"/>
          <a:stretch>
            <a:fillRect/>
          </a:stretch>
        </p:blipFill>
        <p:spPr>
          <a:xfrm>
            <a:off x="459105" y="1562695"/>
            <a:ext cx="7859460" cy="4479759"/>
          </a:xfrm>
          <a:prstGeom prst="rect">
            <a:avLst/>
          </a:prstGeom>
        </p:spPr>
      </p:pic>
    </p:spTree>
    <p:extLst>
      <p:ext uri="{BB962C8B-B14F-4D97-AF65-F5344CB8AC3E}">
        <p14:creationId xmlns:p14="http://schemas.microsoft.com/office/powerpoint/2010/main" val="2599488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1080" y="2296795"/>
            <a:ext cx="10515600" cy="1325563"/>
          </a:xfrm>
        </p:spPr>
        <p:txBody>
          <a:bodyPr>
            <a:normAutofit fontScale="90000"/>
          </a:bodyPr>
          <a:lstStyle/>
          <a:p>
            <a:pPr algn="ctr"/>
            <a:r>
              <a:rPr lang="fr-FR" dirty="0" smtClean="0"/>
              <a:t>RESULTAT DU SONDAGE EXPOSANTS</a:t>
            </a:r>
            <a:br>
              <a:rPr lang="fr-FR" dirty="0" smtClean="0"/>
            </a:br>
            <a:r>
              <a:rPr lang="fr-FR" dirty="0" smtClean="0"/>
              <a:t>Salon </a:t>
            </a:r>
            <a:r>
              <a:rPr lang="fr-FR" dirty="0" smtClean="0"/>
              <a:t>HEAVENT </a:t>
            </a:r>
            <a:r>
              <a:rPr lang="fr-FR" dirty="0" smtClean="0"/>
              <a:t>2016 et sondage en ligne 2017</a:t>
            </a:r>
            <a:br>
              <a:rPr lang="fr-FR" dirty="0" smtClean="0"/>
            </a:br>
            <a:r>
              <a:rPr lang="fr-FR" dirty="0" smtClean="0"/>
              <a:t>(68 réponses)</a:t>
            </a:r>
            <a:endParaRPr lang="fr-FR" dirty="0"/>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2</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2470744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9290376" cy="1333500"/>
          </a:xfrm>
        </p:spPr>
        <p:txBody>
          <a:bodyPr>
            <a:normAutofit/>
          </a:bodyPr>
          <a:lstStyle/>
          <a:p>
            <a:r>
              <a:rPr lang="fr-FR" sz="3200" dirty="0" smtClean="0"/>
              <a:t>Question : </a:t>
            </a:r>
            <a:r>
              <a:rPr lang="fr-FR" sz="2400" dirty="0" smtClean="0">
                <a:solidFill>
                  <a:srgbClr val="FF0000"/>
                </a:solidFill>
              </a:rPr>
              <a:t>Dans le cadre d’un contrat avec votre agence, quelle durée souhaiteriez-vous  ? </a:t>
            </a:r>
            <a:r>
              <a:rPr lang="fr-FR" sz="1800" i="1" dirty="0" smtClean="0">
                <a:solidFill>
                  <a:srgbClr val="FF0000"/>
                </a:solidFill>
              </a:rPr>
              <a:t>(question posée à ceux qui avaient répondu « oui » ) </a:t>
            </a:r>
            <a:endParaRPr lang="fr-FR" sz="1800" i="1"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20</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43666" y="1562695"/>
            <a:ext cx="3390900" cy="2708434"/>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Si le contrat rentre dans les mœurs et les demandes, la durée acceptée reste encore limitée à 2 ans.</a:t>
            </a:r>
          </a:p>
          <a:p>
            <a:pPr marL="285750" indent="-285750">
              <a:buFont typeface="Arial" panose="020B0604020202020204" pitchFamily="34" charset="0"/>
              <a:buChar char="•"/>
            </a:pPr>
            <a:endParaRPr lang="fr-FR" sz="1600" dirty="0" smtClean="0"/>
          </a:p>
          <a:p>
            <a:endParaRPr lang="fr-FR" sz="1600" dirty="0"/>
          </a:p>
          <a:p>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4" y="1562695"/>
            <a:ext cx="7986967" cy="4793655"/>
          </a:xfrm>
          <a:prstGeom prst="rect">
            <a:avLst/>
          </a:prstGeom>
        </p:spPr>
      </p:pic>
    </p:spTree>
    <p:extLst>
      <p:ext uri="{BB962C8B-B14F-4D97-AF65-F5344CB8AC3E}">
        <p14:creationId xmlns:p14="http://schemas.microsoft.com/office/powerpoint/2010/main" val="2530953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sur combien de salon exposez vous sur 2 ans ?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3</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4801314"/>
          </a:xfrm>
          <a:prstGeom prst="rect">
            <a:avLst/>
          </a:prstGeom>
          <a:noFill/>
        </p:spPr>
        <p:txBody>
          <a:bodyPr wrap="square" rtlCol="0">
            <a:spAutoFit/>
          </a:bodyPr>
          <a:lstStyle/>
          <a:p>
            <a:r>
              <a:rPr lang="fr-FR" dirty="0" smtClean="0"/>
              <a:t>Commentaires :</a:t>
            </a:r>
          </a:p>
          <a:p>
            <a:endParaRPr lang="fr-FR" dirty="0"/>
          </a:p>
          <a:p>
            <a:pPr marL="285750" indent="-285750">
              <a:buFont typeface="Arial" panose="020B0604020202020204" pitchFamily="34" charset="0"/>
              <a:buChar char="•"/>
            </a:pPr>
            <a:r>
              <a:rPr lang="fr-FR" dirty="0" smtClean="0"/>
              <a:t>Le résultat du sondage ramené par an est a comparer aux données statistiques du Leads </a:t>
            </a:r>
            <a:r>
              <a:rPr lang="fr-FR" dirty="0" smtClean="0"/>
              <a:t>2017.</a:t>
            </a:r>
            <a:endParaRPr lang="fr-FR" dirty="0" smtClean="0"/>
          </a:p>
          <a:p>
            <a:pPr marL="285750" indent="-285750">
              <a:buFont typeface="Arial" panose="020B0604020202020204" pitchFamily="34" charset="0"/>
              <a:buChar char="•"/>
            </a:pPr>
            <a:r>
              <a:rPr lang="fr-FR" dirty="0" smtClean="0"/>
              <a:t>L’</a:t>
            </a:r>
            <a:r>
              <a:rPr lang="fr-FR" dirty="0"/>
              <a:t>é</a:t>
            </a:r>
            <a:r>
              <a:rPr lang="fr-FR" dirty="0" smtClean="0"/>
              <a:t>cart peut sembler important mais le panel du sondage </a:t>
            </a:r>
            <a:r>
              <a:rPr lang="fr-FR" dirty="0" smtClean="0"/>
              <a:t>répondant est par définition un utilisateur important</a:t>
            </a:r>
            <a:endParaRPr lang="fr-FR" dirty="0" smtClean="0"/>
          </a:p>
          <a:p>
            <a:pPr marL="285750" indent="-285750">
              <a:buFont typeface="Arial" panose="020B0604020202020204" pitchFamily="34" charset="0"/>
              <a:buChar char="•"/>
            </a:pPr>
            <a:r>
              <a:rPr lang="fr-FR" dirty="0" smtClean="0"/>
              <a:t>80% des sondés réalisent au moins 3 stands en 2ans.</a:t>
            </a:r>
          </a:p>
          <a:p>
            <a:pPr marL="285750" indent="-285750">
              <a:buFont typeface="Arial" panose="020B0604020202020204" pitchFamily="34" charset="0"/>
              <a:buChar char="•"/>
            </a:pPr>
            <a:r>
              <a:rPr lang="fr-FR" dirty="0" smtClean="0"/>
              <a:t>70% </a:t>
            </a:r>
            <a:r>
              <a:rPr lang="fr-FR" dirty="0" smtClean="0"/>
              <a:t>du panel sont </a:t>
            </a:r>
            <a:r>
              <a:rPr lang="fr-FR" dirty="0" smtClean="0"/>
              <a:t>des sociétés de moins de 100 personnes</a:t>
            </a:r>
          </a:p>
          <a:p>
            <a:pPr marL="285750" indent="-285750">
              <a:buFont typeface="Arial" panose="020B0604020202020204" pitchFamily="34" charset="0"/>
              <a:buChar char="•"/>
            </a:pPr>
            <a:endParaRPr lang="fr-FR" dirty="0" smtClean="0"/>
          </a:p>
          <a:p>
            <a:endParaRPr lang="fr-FR" dirty="0"/>
          </a:p>
          <a:p>
            <a:endParaRPr lang="fr-FR" dirty="0"/>
          </a:p>
        </p:txBody>
      </p:sp>
      <p:graphicFrame>
        <p:nvGraphicFramePr>
          <p:cNvPr id="9" name="Graphique 8"/>
          <p:cNvGraphicFramePr>
            <a:graphicFrameLocks/>
          </p:cNvGraphicFramePr>
          <p:nvPr>
            <p:extLst>
              <p:ext uri="{D42A27DB-BD31-4B8C-83A1-F6EECF244321}">
                <p14:modId xmlns:p14="http://schemas.microsoft.com/office/powerpoint/2010/main" val="3600061458"/>
              </p:ext>
            </p:extLst>
          </p:nvPr>
        </p:nvGraphicFramePr>
        <p:xfrm>
          <a:off x="623887" y="1362074"/>
          <a:ext cx="7405688" cy="44672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497034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Où exposez vous ?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4</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3693319"/>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23 </a:t>
            </a:r>
            <a:r>
              <a:rPr lang="fr-FR" dirty="0" smtClean="0"/>
              <a:t>% </a:t>
            </a:r>
            <a:r>
              <a:rPr lang="fr-FR" dirty="0" smtClean="0"/>
              <a:t>exposent hors de l'Europe</a:t>
            </a:r>
            <a:endParaRPr lang="fr-FR" dirty="0" smtClean="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96 </a:t>
            </a:r>
            <a:r>
              <a:rPr lang="fr-FR" dirty="0" smtClean="0"/>
              <a:t>% des sondés exposent </a:t>
            </a:r>
            <a:r>
              <a:rPr lang="fr-FR" dirty="0" smtClean="0"/>
              <a:t>en France</a:t>
            </a:r>
          </a:p>
          <a:p>
            <a:pPr marL="285750" indent="-285750">
              <a:buFont typeface="Arial" panose="020B0604020202020204" pitchFamily="34" charset="0"/>
              <a:buChar char="•"/>
            </a:pPr>
            <a:r>
              <a:rPr lang="fr-FR" dirty="0" smtClean="0"/>
              <a:t>72% des sondés exposent en France</a:t>
            </a:r>
            <a:endParaRPr lang="fr-FR" dirty="0" smtClean="0"/>
          </a:p>
          <a:p>
            <a:endParaRPr lang="fr-FR" dirty="0"/>
          </a:p>
          <a:p>
            <a:pPr marL="285750" indent="-285750">
              <a:buFont typeface="Arial" panose="020B0604020202020204" pitchFamily="34" charset="0"/>
              <a:buChar char="•"/>
            </a:pPr>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5" y="1272655"/>
            <a:ext cx="7833367" cy="4623320"/>
          </a:xfrm>
          <a:prstGeom prst="rect">
            <a:avLst/>
          </a:prstGeom>
        </p:spPr>
      </p:pic>
    </p:spTree>
    <p:extLst>
      <p:ext uri="{BB962C8B-B14F-4D97-AF65-F5344CB8AC3E}">
        <p14:creationId xmlns:p14="http://schemas.microsoft.com/office/powerpoint/2010/main" val="986001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Pourquoi exposez vous ?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5</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3" name="ZoneTexte 2"/>
          <p:cNvSpPr txBox="1"/>
          <p:nvPr/>
        </p:nvSpPr>
        <p:spPr>
          <a:xfrm>
            <a:off x="459105" y="1469808"/>
            <a:ext cx="11031237" cy="3970318"/>
          </a:xfrm>
          <a:prstGeom prst="rect">
            <a:avLst/>
          </a:prstGeom>
          <a:noFill/>
        </p:spPr>
        <p:txBody>
          <a:bodyPr wrap="square" rtlCol="0">
            <a:spAutoFit/>
          </a:bodyPr>
          <a:lstStyle/>
          <a:p>
            <a:r>
              <a:rPr lang="fr-FR" dirty="0" smtClean="0"/>
              <a:t>Nous avons proposé aux exposants sondés 6 items sur les raisons qui les motivent pour exposer et qu’ils devaient classer par ordre d’importance. </a:t>
            </a:r>
          </a:p>
          <a:p>
            <a:r>
              <a:rPr lang="fr-FR" dirty="0" smtClean="0"/>
              <a:t>Ces items étaient :</a:t>
            </a:r>
          </a:p>
          <a:p>
            <a:endParaRPr lang="fr-FR" dirty="0"/>
          </a:p>
          <a:p>
            <a:pPr marL="285750" indent="-285750">
              <a:lnSpc>
                <a:spcPct val="150000"/>
              </a:lnSpc>
              <a:buFont typeface="Arial" panose="020B0604020202020204" pitchFamily="34" charset="0"/>
              <a:buChar char="•"/>
            </a:pPr>
            <a:r>
              <a:rPr lang="fr-FR" dirty="0" smtClean="0"/>
              <a:t>Pour Capter et conquérir de nouveaux clients ?</a:t>
            </a:r>
          </a:p>
          <a:p>
            <a:pPr marL="285750" indent="-285750">
              <a:lnSpc>
                <a:spcPct val="150000"/>
              </a:lnSpc>
              <a:buFont typeface="Arial" panose="020B0604020202020204" pitchFamily="34" charset="0"/>
              <a:buChar char="•"/>
            </a:pPr>
            <a:r>
              <a:rPr lang="fr-FR" dirty="0" smtClean="0"/>
              <a:t>Pour Rencontrer et fidéliser vos clients existants </a:t>
            </a:r>
          </a:p>
          <a:p>
            <a:pPr marL="285750" indent="-285750">
              <a:lnSpc>
                <a:spcPct val="150000"/>
              </a:lnSpc>
              <a:buFont typeface="Arial" panose="020B0604020202020204" pitchFamily="34" charset="0"/>
              <a:buChar char="•"/>
            </a:pPr>
            <a:r>
              <a:rPr lang="fr-FR" dirty="0" smtClean="0"/>
              <a:t>C’est une obligation politique ou corporate</a:t>
            </a:r>
          </a:p>
          <a:p>
            <a:pPr marL="285750" indent="-285750">
              <a:lnSpc>
                <a:spcPct val="150000"/>
              </a:lnSpc>
              <a:buFont typeface="Arial" panose="020B0604020202020204" pitchFamily="34" charset="0"/>
              <a:buChar char="•"/>
            </a:pPr>
            <a:r>
              <a:rPr lang="fr-FR" dirty="0" smtClean="0"/>
              <a:t>Pour vous faire connaitre </a:t>
            </a:r>
          </a:p>
          <a:p>
            <a:pPr marL="285750" indent="-285750">
              <a:lnSpc>
                <a:spcPct val="150000"/>
              </a:lnSpc>
              <a:buFont typeface="Arial" panose="020B0604020202020204" pitchFamily="34" charset="0"/>
              <a:buChar char="•"/>
            </a:pPr>
            <a:r>
              <a:rPr lang="fr-FR" dirty="0" smtClean="0"/>
              <a:t>Pour soigner l’image corporate de votre entreprise</a:t>
            </a:r>
          </a:p>
          <a:p>
            <a:pPr marL="285750" indent="-285750">
              <a:lnSpc>
                <a:spcPct val="150000"/>
              </a:lnSpc>
              <a:buFont typeface="Arial" panose="020B0604020202020204" pitchFamily="34" charset="0"/>
              <a:buChar char="•"/>
            </a:pPr>
            <a:r>
              <a:rPr lang="fr-FR" dirty="0" smtClean="0"/>
              <a:t>Pour ne pas laisser vos concurrents occuper le marché</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3102191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a:solidFill>
                  <a:srgbClr val="FF0000"/>
                </a:solidFill>
              </a:rPr>
              <a:t>Pourquoi exposez vous ? </a:t>
            </a: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6</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3970318"/>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dirty="0" smtClean="0"/>
              <a:t>On remarque que le rôle « business » du salon a pris le pas sur le coté corporate ou Image</a:t>
            </a:r>
          </a:p>
          <a:p>
            <a:pPr marL="285750" indent="-285750">
              <a:buFont typeface="Arial" panose="020B0604020202020204" pitchFamily="34" charset="0"/>
              <a:buChar char="•"/>
            </a:pPr>
            <a:r>
              <a:rPr lang="fr-FR" dirty="0" smtClean="0"/>
              <a:t>Il n’ y a plus d’obligation ou de présence par habitude mais une vraie volonté d’affaires avec des objectifs. </a:t>
            </a:r>
          </a:p>
          <a:p>
            <a:endParaRPr lang="fr-FR" dirty="0"/>
          </a:p>
          <a:p>
            <a:pPr marL="285750" indent="-285750">
              <a:buFont typeface="Arial" panose="020B0604020202020204" pitchFamily="34" charset="0"/>
              <a:buChar char="•"/>
            </a:pPr>
            <a:endParaRPr lang="fr-FR" dirty="0" smtClean="0"/>
          </a:p>
          <a:p>
            <a:endParaRPr lang="fr-FR" dirty="0"/>
          </a:p>
          <a:p>
            <a:endParaRPr lang="fr-FR" dirty="0"/>
          </a:p>
        </p:txBody>
      </p:sp>
      <p:pic>
        <p:nvPicPr>
          <p:cNvPr id="5" name="Image 4"/>
          <p:cNvPicPr>
            <a:picLocks noChangeAspect="1"/>
          </p:cNvPicPr>
          <p:nvPr/>
        </p:nvPicPr>
        <p:blipFill>
          <a:blip r:embed="rId4"/>
          <a:stretch>
            <a:fillRect/>
          </a:stretch>
        </p:blipFill>
        <p:spPr>
          <a:xfrm>
            <a:off x="549383" y="1100002"/>
            <a:ext cx="7375417" cy="4706716"/>
          </a:xfrm>
          <a:prstGeom prst="rect">
            <a:avLst/>
          </a:prstGeom>
        </p:spPr>
      </p:pic>
    </p:spTree>
    <p:extLst>
      <p:ext uri="{BB962C8B-B14F-4D97-AF65-F5344CB8AC3E}">
        <p14:creationId xmlns:p14="http://schemas.microsoft.com/office/powerpoint/2010/main" val="35089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a:solidFill>
                  <a:srgbClr val="FF0000"/>
                </a:solidFill>
              </a:rPr>
              <a:t>Pourquoi exposez vous </a:t>
            </a:r>
            <a:r>
              <a:rPr lang="fr-FR" sz="3200" dirty="0" smtClean="0">
                <a:solidFill>
                  <a:srgbClr val="FF0000"/>
                </a:solidFill>
              </a:rPr>
              <a:t>? La grande différence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7</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772525" y="1469808"/>
            <a:ext cx="3237477" cy="4939814"/>
          </a:xfrm>
          <a:prstGeom prst="rect">
            <a:avLst/>
          </a:prstGeom>
          <a:noFill/>
        </p:spPr>
        <p:txBody>
          <a:bodyPr wrap="square" rtlCol="0">
            <a:spAutoFit/>
          </a:bodyPr>
          <a:lstStyle/>
          <a:p>
            <a:pPr marL="285750" indent="-285750">
              <a:buFont typeface="Arial" panose="020B0604020202020204" pitchFamily="34" charset="0"/>
              <a:buChar char="•"/>
            </a:pPr>
            <a:r>
              <a:rPr lang="fr-FR" sz="1500" dirty="0" smtClean="0"/>
              <a:t>On voit qu’entre l’étude de 2005 et celle du leads de </a:t>
            </a:r>
            <a:r>
              <a:rPr lang="fr-FR" sz="1500" dirty="0" smtClean="0"/>
              <a:t>2017 </a:t>
            </a:r>
            <a:r>
              <a:rPr lang="fr-FR" sz="1500" dirty="0" smtClean="0"/>
              <a:t>les priorités des exposants se sont littéralement inversées. Là où l’intérêt était aux concurrents et à l’image, il est passé aux business. </a:t>
            </a:r>
          </a:p>
          <a:p>
            <a:pPr marL="285750" indent="-285750">
              <a:buFont typeface="Arial" panose="020B0604020202020204" pitchFamily="34" charset="0"/>
              <a:buChar char="•"/>
            </a:pPr>
            <a:r>
              <a:rPr lang="fr-FR" sz="1500" dirty="0" smtClean="0"/>
              <a:t>Le fait certainement que nous fassions tous des jolis projets, très graphiques, déplace les objectifs sur autres choses, comme quelque chose qui est acquis. </a:t>
            </a:r>
          </a:p>
          <a:p>
            <a:pPr marL="285750" indent="-285750">
              <a:buFont typeface="Arial" panose="020B0604020202020204" pitchFamily="34" charset="0"/>
              <a:buChar char="•"/>
            </a:pPr>
            <a:r>
              <a:rPr lang="fr-FR" sz="1500" dirty="0" smtClean="0"/>
              <a:t>Notre nouvelle force est donc d’offrir une approche plus marketing, plus efficiente comme les présentations qui nous ont été faites au Leads</a:t>
            </a:r>
          </a:p>
          <a:p>
            <a:endParaRPr lang="fr-FR" sz="1500" dirty="0" smtClean="0"/>
          </a:p>
          <a:p>
            <a:endParaRPr lang="fr-FR" sz="1500" dirty="0"/>
          </a:p>
          <a:p>
            <a:pPr marL="285750" indent="-285750">
              <a:buFont typeface="Arial" panose="020B0604020202020204" pitchFamily="34" charset="0"/>
              <a:buChar char="•"/>
            </a:pPr>
            <a:endParaRPr lang="fr-FR" sz="1500" dirty="0" smtClean="0"/>
          </a:p>
          <a:p>
            <a:endParaRPr lang="fr-FR" sz="1500" dirty="0"/>
          </a:p>
          <a:p>
            <a:endParaRPr lang="fr-FR" sz="1500" dirty="0"/>
          </a:p>
        </p:txBody>
      </p:sp>
      <p:pic>
        <p:nvPicPr>
          <p:cNvPr id="3" name="Image 2"/>
          <p:cNvPicPr>
            <a:picLocks noChangeAspect="1"/>
          </p:cNvPicPr>
          <p:nvPr/>
        </p:nvPicPr>
        <p:blipFill>
          <a:blip r:embed="rId4"/>
          <a:stretch>
            <a:fillRect/>
          </a:stretch>
        </p:blipFill>
        <p:spPr>
          <a:xfrm>
            <a:off x="459105" y="1310401"/>
            <a:ext cx="8459738" cy="4242674"/>
          </a:xfrm>
          <a:prstGeom prst="rect">
            <a:avLst/>
          </a:prstGeom>
        </p:spPr>
      </p:pic>
    </p:spTree>
    <p:extLst>
      <p:ext uri="{BB962C8B-B14F-4D97-AF65-F5344CB8AC3E}">
        <p14:creationId xmlns:p14="http://schemas.microsoft.com/office/powerpoint/2010/main" val="37439276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quelle surface occupe votre stand moyen ? </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8</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4524315"/>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dirty="0" smtClean="0"/>
              <a:t>42 </a:t>
            </a:r>
            <a:r>
              <a:rPr lang="fr-FR" dirty="0" smtClean="0"/>
              <a:t>% des exposants sondés ont un stand inferieur a 50 m²</a:t>
            </a:r>
          </a:p>
          <a:p>
            <a:pPr marL="285750" indent="-285750">
              <a:buFont typeface="Arial" panose="020B0604020202020204" pitchFamily="34" charset="0"/>
              <a:buChar char="•"/>
            </a:pPr>
            <a:r>
              <a:rPr lang="fr-FR" dirty="0" smtClean="0"/>
              <a:t>Les </a:t>
            </a:r>
            <a:r>
              <a:rPr lang="fr-FR" dirty="0" smtClean="0"/>
              <a:t>stat </a:t>
            </a:r>
            <a:r>
              <a:rPr lang="fr-FR" dirty="0" smtClean="0"/>
              <a:t>du leads donne le médian a 67 m² </a:t>
            </a:r>
            <a:r>
              <a:rPr lang="fr-FR" dirty="0" smtClean="0"/>
              <a:t>ce sondage confirme a peu prés les données</a:t>
            </a:r>
            <a:endParaRPr lang="fr-FR" dirty="0" smtClean="0"/>
          </a:p>
          <a:p>
            <a:pPr marL="285750" indent="-285750">
              <a:buFont typeface="Arial" panose="020B0604020202020204" pitchFamily="34" charset="0"/>
              <a:buChar char="•"/>
            </a:pPr>
            <a:r>
              <a:rPr lang="fr-FR" dirty="0" smtClean="0"/>
              <a:t>Les données Unimev ® donne le stand moyen organisateur a 27 </a:t>
            </a:r>
            <a:r>
              <a:rPr lang="fr-FR" dirty="0" smtClean="0"/>
              <a:t>m mais cela englobe aussi les stands de l’organisateur</a:t>
            </a:r>
            <a:endParaRPr lang="fr-FR" dirty="0" smtClean="0"/>
          </a:p>
          <a:p>
            <a:endParaRPr lang="fr-FR" dirty="0"/>
          </a:p>
          <a:p>
            <a:pPr marL="285750" indent="-285750">
              <a:buFont typeface="Arial" panose="020B0604020202020204" pitchFamily="34" charset="0"/>
              <a:buChar char="•"/>
            </a:pPr>
            <a:endParaRPr lang="fr-FR" dirty="0" smtClean="0"/>
          </a:p>
          <a:p>
            <a:endParaRPr lang="fr-FR" dirty="0"/>
          </a:p>
          <a:p>
            <a:endParaRPr lang="fr-FR" dirty="0"/>
          </a:p>
        </p:txBody>
      </p:sp>
      <p:graphicFrame>
        <p:nvGraphicFramePr>
          <p:cNvPr id="9" name="Graphique 8"/>
          <p:cNvGraphicFramePr>
            <a:graphicFrameLocks/>
          </p:cNvGraphicFramePr>
          <p:nvPr>
            <p:extLst>
              <p:ext uri="{D42A27DB-BD31-4B8C-83A1-F6EECF244321}">
                <p14:modId xmlns:p14="http://schemas.microsoft.com/office/powerpoint/2010/main" val="1593697191"/>
              </p:ext>
            </p:extLst>
          </p:nvPr>
        </p:nvGraphicFramePr>
        <p:xfrm>
          <a:off x="459105" y="1252254"/>
          <a:ext cx="7694295" cy="474026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29886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9105" y="136308"/>
            <a:ext cx="7856220" cy="1333500"/>
          </a:xfrm>
        </p:spPr>
        <p:txBody>
          <a:bodyPr>
            <a:normAutofit/>
          </a:bodyPr>
          <a:lstStyle/>
          <a:p>
            <a:r>
              <a:rPr lang="fr-FR" sz="3200" dirty="0" smtClean="0"/>
              <a:t>Question : </a:t>
            </a:r>
            <a:r>
              <a:rPr lang="fr-FR" sz="3200" dirty="0" smtClean="0">
                <a:solidFill>
                  <a:srgbClr val="FF0000"/>
                </a:solidFill>
              </a:rPr>
              <a:t>quelle budget dépensez vous pour votre exposition ( dépense globale)</a:t>
            </a:r>
            <a:endParaRPr lang="fr-FR" sz="3200" dirty="0">
              <a:solidFill>
                <a:srgbClr val="FF0000"/>
              </a:solidFill>
            </a:endParaRPr>
          </a:p>
        </p:txBody>
      </p:sp>
      <p:sp>
        <p:nvSpPr>
          <p:cNvPr id="7" name="Espace réservé du pied de page 6"/>
          <p:cNvSpPr>
            <a:spLocks noGrp="1"/>
          </p:cNvSpPr>
          <p:nvPr>
            <p:ph type="ftr" sz="quarter" idx="11"/>
          </p:nvPr>
        </p:nvSpPr>
        <p:spPr/>
        <p:txBody>
          <a:bodyPr/>
          <a:lstStyle/>
          <a:p>
            <a:r>
              <a:rPr lang="fr-FR" dirty="0"/>
              <a:t>Séminaire du Leads 2017 -  LYON</a:t>
            </a: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9</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
        <p:nvSpPr>
          <p:cNvPr id="4" name="ZoneTexte 3"/>
          <p:cNvSpPr txBox="1"/>
          <p:nvPr/>
        </p:nvSpPr>
        <p:spPr>
          <a:xfrm>
            <a:off x="8420100" y="1468201"/>
            <a:ext cx="3390900" cy="4678204"/>
          </a:xfrm>
          <a:prstGeom prst="rect">
            <a:avLst/>
          </a:prstGeom>
          <a:noFill/>
        </p:spPr>
        <p:txBody>
          <a:bodyPr wrap="square" rtlCol="0">
            <a:spAutoFit/>
          </a:bodyPr>
          <a:lstStyle/>
          <a:p>
            <a:r>
              <a:rPr lang="fr-FR" dirty="0" smtClean="0"/>
              <a:t>Commentaires :</a:t>
            </a:r>
          </a:p>
          <a:p>
            <a:endParaRPr lang="fr-FR" dirty="0" smtClean="0"/>
          </a:p>
          <a:p>
            <a:pPr marL="285750" indent="-285750">
              <a:buFont typeface="Arial" panose="020B0604020202020204" pitchFamily="34" charset="0"/>
              <a:buChar char="•"/>
            </a:pPr>
            <a:r>
              <a:rPr lang="fr-FR" sz="1600" dirty="0" smtClean="0"/>
              <a:t>Si 37% des exposants ont des stands de moins 18m², 57% dépensent moins de 18 000 € pour leur salon.</a:t>
            </a:r>
          </a:p>
          <a:p>
            <a:pPr marL="285750" indent="-285750">
              <a:buFont typeface="Arial" panose="020B0604020202020204" pitchFamily="34" charset="0"/>
              <a:buChar char="•"/>
            </a:pPr>
            <a:r>
              <a:rPr lang="fr-FR" sz="1600" dirty="0" smtClean="0"/>
              <a:t>2/3 des exposants dépensent moins de 30 000€ par salon, soit un budget aménagement moyen de 12 K€ pour notre panel</a:t>
            </a:r>
          </a:p>
          <a:p>
            <a:pPr marL="285750" indent="-285750">
              <a:buFont typeface="Arial" panose="020B0604020202020204" pitchFamily="34" charset="0"/>
              <a:buChar char="•"/>
            </a:pPr>
            <a:r>
              <a:rPr lang="fr-FR" sz="1600" dirty="0" smtClean="0"/>
              <a:t>La dépense moyenne au M² (dépenses globales) est de 842 €/m². à comparer aux données Unimev ® qui sont comprises entre 800 et 1200 €. </a:t>
            </a:r>
            <a:endParaRPr lang="fr-FR" sz="1600" dirty="0"/>
          </a:p>
          <a:p>
            <a:pPr marL="285750" indent="-285750">
              <a:buFont typeface="Arial" panose="020B0604020202020204" pitchFamily="34" charset="0"/>
              <a:buChar char="•"/>
            </a:pPr>
            <a:endParaRPr lang="fr-FR" dirty="0" smtClean="0"/>
          </a:p>
          <a:p>
            <a:endParaRPr lang="fr-FR" dirty="0"/>
          </a:p>
          <a:p>
            <a:endParaRPr lang="fr-FR" dirty="0"/>
          </a:p>
        </p:txBody>
      </p:sp>
      <p:pic>
        <p:nvPicPr>
          <p:cNvPr id="3" name="Image 2"/>
          <p:cNvPicPr>
            <a:picLocks noChangeAspect="1"/>
          </p:cNvPicPr>
          <p:nvPr/>
        </p:nvPicPr>
        <p:blipFill>
          <a:blip r:embed="rId4"/>
          <a:stretch>
            <a:fillRect/>
          </a:stretch>
        </p:blipFill>
        <p:spPr>
          <a:xfrm>
            <a:off x="459104" y="1468201"/>
            <a:ext cx="7694295" cy="4609828"/>
          </a:xfrm>
          <a:prstGeom prst="rect">
            <a:avLst/>
          </a:prstGeom>
        </p:spPr>
      </p:pic>
    </p:spTree>
    <p:extLst>
      <p:ext uri="{BB962C8B-B14F-4D97-AF65-F5344CB8AC3E}">
        <p14:creationId xmlns:p14="http://schemas.microsoft.com/office/powerpoint/2010/main" val="1894033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15290</TotalTime>
  <Words>1581</Words>
  <Application>Microsoft Office PowerPoint</Application>
  <PresentationFormat>Grand écran</PresentationFormat>
  <Paragraphs>239</Paragraphs>
  <Slides>20</Slides>
  <Notes>20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SEMINAIRE LEADS 2017 </vt:lpstr>
      <vt:lpstr>RESULTAT DU SONDAGE EXPOSANTS Salon HEAVENT 2016 et sondage en ligne 2017 (68 réponses)</vt:lpstr>
      <vt:lpstr>Question : sur combien de salon exposez vous sur 2 ans ? </vt:lpstr>
      <vt:lpstr>Question : Où exposez vous ? </vt:lpstr>
      <vt:lpstr>Question : Pourquoi exposez vous ? </vt:lpstr>
      <vt:lpstr>Question : Pourquoi exposez vous ? </vt:lpstr>
      <vt:lpstr>Question : Pourquoi exposez vous ? La grande différence  </vt:lpstr>
      <vt:lpstr>Question : quelle surface occupe votre stand moyen ? </vt:lpstr>
      <vt:lpstr>Question : quelle budget dépensez vous pour votre exposition ( dépense globale)</vt:lpstr>
      <vt:lpstr>Question : quelle budget allouez vous à l’aménagement du stand ? </vt:lpstr>
      <vt:lpstr>Question : pour vous, un stand doit être avant tout ? (les réponses étaient à classer dans l’ordre de préférence) </vt:lpstr>
      <vt:lpstr>Question : pour la réalisation de votre stand a quel type de prestataire faites vous appel ? </vt:lpstr>
      <vt:lpstr>Question : Quelle qualité demandez-vous  à votre prestataire ? (item à classer dans l’ordre)</vt:lpstr>
      <vt:lpstr>Question : quelle différence entre une agence de design stand et un standiste ? </vt:lpstr>
      <vt:lpstr>Question : Connaissez-vous le Leads? </vt:lpstr>
      <vt:lpstr>Question : quel type de nouveaux services et prestations attendriez-vous de votre agence de stand ? </vt:lpstr>
      <vt:lpstr>Question : Au moment du choix de l’agence, est-ce un atout que celle-ci soit :</vt:lpstr>
      <vt:lpstr>Question : Savez-vous que vous pouvez faire appel à une agence de design de stand pour d’autres projets que des salons ? (S-room/road-show/concept store/ signalétique commerciale/mobilier commercial/scénographie/convention) </vt:lpstr>
      <vt:lpstr>Question : seriez-vous partisans de formules de contrats sur plusieurs années si cela vous permettait de réduire le cout de votre stand et d’améliorer la connaissance de votre marque par l’agence ? </vt:lpstr>
      <vt:lpstr>Question : Dans le cadre d’un contrat avec votre agence, quelle durée souhaiteriez-vous  ? (question posée à ceux qui avaient répondu « oui »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Chiffrage et Devis</dc:title>
  <dc:creator>Fabrice LABORDE</dc:creator>
  <cp:lastModifiedBy>Fabrice LABORDE</cp:lastModifiedBy>
  <cp:revision>125</cp:revision>
  <dcterms:created xsi:type="dcterms:W3CDTF">2016-05-14T21:19:37Z</dcterms:created>
  <dcterms:modified xsi:type="dcterms:W3CDTF">2017-06-27T11:03:19Z</dcterms:modified>
</cp:coreProperties>
</file>