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84" r:id="rId4"/>
    <p:sldId id="286" r:id="rId5"/>
    <p:sldId id="289" r:id="rId6"/>
    <p:sldId id="287" r:id="rId7"/>
    <p:sldId id="288" r:id="rId8"/>
    <p:sldId id="290" r:id="rId9"/>
    <p:sldId id="291" r:id="rId10"/>
    <p:sldId id="292" r:id="rId11"/>
    <p:sldId id="293" r:id="rId12"/>
    <p:sldId id="283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5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249DC-15FC-47EA-A7B4-118CC8030645}" type="datetimeFigureOut">
              <a:rPr lang="fr-FR" smtClean="0"/>
              <a:t>28/06/2016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1FCFCC-5D81-44F1-8B9D-7CF69870FB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565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9966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08140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8456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185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63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555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7366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9272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802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1440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0126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FCFCC-5D81-44F1-8B9D-7CF69870FB6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2879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F7E853-3B0A-41FE-816B-CA84619FF084}" type="datetime1">
              <a:rPr lang="fr-FR" smtClean="0"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1179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02FFA-0EEB-452A-A33B-8CB64A11808E}" type="datetime1">
              <a:rPr lang="fr-FR" smtClean="0"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188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B1BD5-25BA-4E01-BA7F-D2E2DC6C60D2}" type="datetime1">
              <a:rPr lang="fr-FR" smtClean="0"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032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EF8A-184D-4823-A565-B18793A0BEC9}" type="datetime1">
              <a:rPr lang="fr-FR" smtClean="0"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351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C5E6B-4CB0-41AC-AA7D-11D85E4CDF2F}" type="datetime1">
              <a:rPr lang="fr-FR" smtClean="0"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975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90753-C6AC-4B7B-B30F-F0ED4F7A411B}" type="datetime1">
              <a:rPr lang="fr-FR" smtClean="0"/>
              <a:t>28/06/2016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469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1DC73-9F1F-4A37-B137-5D77896F8A38}" type="datetime1">
              <a:rPr lang="fr-FR" smtClean="0"/>
              <a:t>28/06/2016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7581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77AF-36B5-4885-B32A-1BC684365960}" type="datetime1">
              <a:rPr lang="fr-FR" smtClean="0"/>
              <a:t>28/06/2016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598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7BB1-7370-49D9-B27D-360BA4825E9F}" type="datetime1">
              <a:rPr lang="fr-FR" smtClean="0"/>
              <a:t>28/06/2016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256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4FD14-7840-4810-9A64-235F3C07F749}" type="datetime1">
              <a:rPr lang="fr-FR" smtClean="0"/>
              <a:t>28/06/2016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700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14A77F-314E-4C49-A749-5ED6FB2FE38A}" type="datetime1">
              <a:rPr lang="fr-FR" smtClean="0"/>
              <a:t>28/06/2016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90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56D7B-70AD-471A-B376-259EFA3D22D1}" type="datetime1">
              <a:rPr lang="fr-FR" smtClean="0"/>
              <a:t>28/06/2016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Séminaire du Leads 2016 -  Reims 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18F57-6873-41BD-B265-00F514CF2F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834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Séminaire 2016</a:t>
            </a:r>
            <a:br>
              <a:rPr lang="fr-FR" dirty="0" smtClean="0"/>
            </a:br>
            <a:r>
              <a:rPr lang="fr-FR" dirty="0" smtClean="0"/>
              <a:t>28-29-30 Juin </a:t>
            </a:r>
            <a:r>
              <a:rPr lang="fr-FR" dirty="0" smtClean="0"/>
              <a:t>Reims 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391" y="1690688"/>
            <a:ext cx="6563217" cy="390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4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10</a:t>
            </a:fld>
            <a:endParaRPr lang="fr-FR"/>
          </a:p>
        </p:txBody>
      </p:sp>
      <p:sp>
        <p:nvSpPr>
          <p:cNvPr id="9" name="Nuage 8"/>
          <p:cNvSpPr/>
          <p:nvPr/>
        </p:nvSpPr>
        <p:spPr>
          <a:xfrm>
            <a:off x="2485692" y="1228624"/>
            <a:ext cx="6450552" cy="50197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3 maximum en appel d’offre</a:t>
            </a:r>
          </a:p>
          <a:p>
            <a:pPr algn="ctr"/>
            <a:r>
              <a:rPr lang="fr-FR" sz="2800" dirty="0" smtClean="0"/>
              <a:t>55 Millions d’euros d’économisés</a:t>
            </a:r>
          </a:p>
          <a:p>
            <a:pPr algn="ctr"/>
            <a:r>
              <a:rPr lang="fr-FR" sz="2800" dirty="0" smtClean="0"/>
              <a:t>6% pour nous, 6 % pour nos clients</a:t>
            </a:r>
          </a:p>
          <a:p>
            <a:pPr algn="ctr"/>
            <a:endParaRPr lang="fr-FR" sz="1400" dirty="0" smtClean="0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803466" y="141996"/>
            <a:ext cx="9815004" cy="1325563"/>
          </a:xfrm>
        </p:spPr>
        <p:txBody>
          <a:bodyPr/>
          <a:lstStyle/>
          <a:p>
            <a:pPr algn="ctr"/>
            <a:r>
              <a:rPr lang="fr-FR" dirty="0" smtClean="0"/>
              <a:t>Le coût des d’appels d’offres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6525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11</a:t>
            </a:fld>
            <a:endParaRPr lang="fr-FR"/>
          </a:p>
        </p:txBody>
      </p:sp>
      <p:sp>
        <p:nvSpPr>
          <p:cNvPr id="9" name="Nuage 8"/>
          <p:cNvSpPr/>
          <p:nvPr/>
        </p:nvSpPr>
        <p:spPr>
          <a:xfrm>
            <a:off x="727266" y="1947619"/>
            <a:ext cx="4029408" cy="321943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8.9 % (15 M€)</a:t>
            </a:r>
          </a:p>
          <a:p>
            <a:pPr algn="ctr"/>
            <a:r>
              <a:rPr lang="fr-FR" sz="2800" dirty="0" smtClean="0"/>
              <a:t>Part de nos achats a l’</a:t>
            </a:r>
            <a:r>
              <a:rPr lang="fr-FR" sz="2800" dirty="0"/>
              <a:t>é</a:t>
            </a:r>
            <a:r>
              <a:rPr lang="fr-FR" sz="2800" dirty="0" smtClean="0"/>
              <a:t>tranger en Menuiserie </a:t>
            </a:r>
            <a:endParaRPr lang="fr-FR" sz="1400" dirty="0" smtClean="0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803466" y="141996"/>
            <a:ext cx="9815004" cy="1325563"/>
          </a:xfrm>
        </p:spPr>
        <p:txBody>
          <a:bodyPr/>
          <a:lstStyle/>
          <a:p>
            <a:pPr algn="ctr"/>
            <a:r>
              <a:rPr lang="fr-FR" dirty="0" smtClean="0"/>
              <a:t>La sous traitance étrangère</a:t>
            </a:r>
            <a:endParaRPr lang="fr-FR" dirty="0"/>
          </a:p>
        </p:txBody>
      </p:sp>
      <p:sp>
        <p:nvSpPr>
          <p:cNvPr id="7" name="Nuage 6"/>
          <p:cNvSpPr/>
          <p:nvPr/>
        </p:nvSpPr>
        <p:spPr>
          <a:xfrm>
            <a:off x="6595896" y="1947619"/>
            <a:ext cx="4029408" cy="321943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168 M€ nos achats totaux de Menuiserie</a:t>
            </a:r>
          </a:p>
          <a:p>
            <a:pPr algn="ctr"/>
            <a:r>
              <a:rPr lang="fr-FR" sz="1400" dirty="0" smtClean="0"/>
              <a:t>(France &amp; Etranger)</a:t>
            </a:r>
          </a:p>
        </p:txBody>
      </p:sp>
    </p:spTree>
    <p:extLst>
      <p:ext uri="{BB962C8B-B14F-4D97-AF65-F5344CB8AC3E}">
        <p14:creationId xmlns:p14="http://schemas.microsoft.com/office/powerpoint/2010/main" val="367727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15" y="6136913"/>
            <a:ext cx="982495" cy="584562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689610" y="307976"/>
            <a:ext cx="10515600" cy="655770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 smtClean="0"/>
              <a:t>Mémo profession </a:t>
            </a:r>
            <a:r>
              <a:rPr lang="fr-FR" sz="2400" b="1" dirty="0" smtClean="0"/>
              <a:t/>
            </a:r>
            <a:br>
              <a:rPr lang="fr-FR" sz="2400" b="1" dirty="0" smtClean="0"/>
            </a:br>
            <a:endParaRPr lang="fr-FR" sz="1100" b="1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12</a:t>
            </a:fld>
            <a:endParaRPr lang="fr-FR"/>
          </a:p>
        </p:txBody>
      </p:sp>
      <p:sp>
        <p:nvSpPr>
          <p:cNvPr id="8" name="Nuage 7"/>
          <p:cNvSpPr/>
          <p:nvPr/>
        </p:nvSpPr>
        <p:spPr>
          <a:xfrm>
            <a:off x="7549718" y="4364697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26 800€ le prix du stand moyen</a:t>
            </a:r>
            <a:endParaRPr lang="fr-FR" dirty="0"/>
          </a:p>
        </p:txBody>
      </p:sp>
      <p:sp>
        <p:nvSpPr>
          <p:cNvPr id="10" name="Nuage 9"/>
          <p:cNvSpPr/>
          <p:nvPr/>
        </p:nvSpPr>
        <p:spPr>
          <a:xfrm>
            <a:off x="4839345" y="840172"/>
            <a:ext cx="2404369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18 500 stands par an</a:t>
            </a:r>
            <a:endParaRPr lang="fr-FR" dirty="0"/>
          </a:p>
        </p:txBody>
      </p:sp>
      <p:sp>
        <p:nvSpPr>
          <p:cNvPr id="11" name="Nuage 10"/>
          <p:cNvSpPr/>
          <p:nvPr/>
        </p:nvSpPr>
        <p:spPr>
          <a:xfrm>
            <a:off x="2721526" y="2470244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74% de taux de fidélité de nos clients</a:t>
            </a:r>
            <a:endParaRPr lang="fr-FR" dirty="0"/>
          </a:p>
        </p:txBody>
      </p:sp>
      <p:sp>
        <p:nvSpPr>
          <p:cNvPr id="12" name="Nuage 11"/>
          <p:cNvSpPr/>
          <p:nvPr/>
        </p:nvSpPr>
        <p:spPr>
          <a:xfrm>
            <a:off x="7454934" y="371248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12 500 clients potentiels</a:t>
            </a:r>
            <a:endParaRPr lang="fr-FR" dirty="0"/>
          </a:p>
        </p:txBody>
      </p:sp>
      <p:sp>
        <p:nvSpPr>
          <p:cNvPr id="13" name="Nuage 12"/>
          <p:cNvSpPr/>
          <p:nvPr/>
        </p:nvSpPr>
        <p:spPr>
          <a:xfrm>
            <a:off x="384600" y="4354553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495 Millions de CA de la corporation</a:t>
            </a:r>
            <a:endParaRPr lang="fr-FR" dirty="0"/>
          </a:p>
        </p:txBody>
      </p:sp>
      <p:sp>
        <p:nvSpPr>
          <p:cNvPr id="14" name="Nuage 13"/>
          <p:cNvSpPr/>
          <p:nvPr/>
        </p:nvSpPr>
        <p:spPr>
          <a:xfrm>
            <a:off x="9810385" y="272686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73 M² la surface moyenne d’un stand </a:t>
            </a:r>
            <a:r>
              <a:rPr lang="fr-FR" dirty="0" err="1" smtClean="0"/>
              <a:t>trad</a:t>
            </a:r>
            <a:endParaRPr lang="fr-FR" dirty="0"/>
          </a:p>
        </p:txBody>
      </p:sp>
      <p:sp>
        <p:nvSpPr>
          <p:cNvPr id="15" name="Nuage 14"/>
          <p:cNvSpPr/>
          <p:nvPr/>
        </p:nvSpPr>
        <p:spPr>
          <a:xfrm>
            <a:off x="7300445" y="2373045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238 370 € la productivité brute par personne</a:t>
            </a:r>
            <a:endParaRPr lang="fr-FR" dirty="0"/>
          </a:p>
        </p:txBody>
      </p:sp>
      <p:sp>
        <p:nvSpPr>
          <p:cNvPr id="16" name="Nuage 15"/>
          <p:cNvSpPr/>
          <p:nvPr/>
        </p:nvSpPr>
        <p:spPr>
          <a:xfrm>
            <a:off x="9810385" y="2258245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380 000 € la productivité nette des opérationnels</a:t>
            </a:r>
            <a:endParaRPr lang="fr-FR" sz="1600" dirty="0"/>
          </a:p>
        </p:txBody>
      </p:sp>
      <p:sp>
        <p:nvSpPr>
          <p:cNvPr id="17" name="Nuage 16"/>
          <p:cNvSpPr/>
          <p:nvPr/>
        </p:nvSpPr>
        <p:spPr>
          <a:xfrm>
            <a:off x="9899903" y="4444951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490 €/m² prix moyen d’un stand neuf</a:t>
            </a:r>
            <a:endParaRPr lang="fr-FR" sz="1600" dirty="0"/>
          </a:p>
        </p:txBody>
      </p:sp>
      <p:sp>
        <p:nvSpPr>
          <p:cNvPr id="18" name="Nuage 17"/>
          <p:cNvSpPr/>
          <p:nvPr/>
        </p:nvSpPr>
        <p:spPr>
          <a:xfrm>
            <a:off x="2738976" y="4354553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385  €/m² prix moyen d’un stand en remontage</a:t>
            </a:r>
            <a:endParaRPr lang="fr-FR" sz="1600" dirty="0"/>
          </a:p>
        </p:txBody>
      </p:sp>
      <p:sp>
        <p:nvSpPr>
          <p:cNvPr id="19" name="Nuage 18"/>
          <p:cNvSpPr/>
          <p:nvPr/>
        </p:nvSpPr>
        <p:spPr>
          <a:xfrm>
            <a:off x="2506363" y="371248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4. 9 Millions de M² de stands vendus</a:t>
            </a:r>
            <a:endParaRPr lang="fr-FR" sz="1600" dirty="0"/>
          </a:p>
        </p:txBody>
      </p:sp>
      <p:sp>
        <p:nvSpPr>
          <p:cNvPr id="20" name="Nuage 19"/>
          <p:cNvSpPr/>
          <p:nvPr/>
        </p:nvSpPr>
        <p:spPr>
          <a:xfrm>
            <a:off x="-2569569" y="-4565786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4. 9 Millions de M² de stands vendus</a:t>
            </a:r>
            <a:endParaRPr lang="fr-FR" sz="1600" dirty="0"/>
          </a:p>
        </p:txBody>
      </p:sp>
      <p:sp>
        <p:nvSpPr>
          <p:cNvPr id="21" name="Nuage 20"/>
          <p:cNvSpPr/>
          <p:nvPr/>
        </p:nvSpPr>
        <p:spPr>
          <a:xfrm>
            <a:off x="-4812772" y="-9274552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4. 9 Millions de M² de stands vendus</a:t>
            </a:r>
            <a:endParaRPr lang="fr-FR" sz="1600" dirty="0"/>
          </a:p>
        </p:txBody>
      </p:sp>
      <p:sp>
        <p:nvSpPr>
          <p:cNvPr id="22" name="Nuage 21"/>
          <p:cNvSpPr/>
          <p:nvPr/>
        </p:nvSpPr>
        <p:spPr>
          <a:xfrm>
            <a:off x="264372" y="371248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1.2/1.3 Millions de M² aménagés en stands sur mesure</a:t>
            </a:r>
            <a:endParaRPr lang="fr-FR" sz="1600" dirty="0"/>
          </a:p>
        </p:txBody>
      </p:sp>
      <p:sp>
        <p:nvSpPr>
          <p:cNvPr id="23" name="Nuage 22"/>
          <p:cNvSpPr/>
          <p:nvPr/>
        </p:nvSpPr>
        <p:spPr>
          <a:xfrm>
            <a:off x="264372" y="2385233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28% des surfaces de salon vendues en stands nus</a:t>
            </a:r>
            <a:endParaRPr lang="fr-FR" sz="1600" dirty="0"/>
          </a:p>
        </p:txBody>
      </p:sp>
      <p:sp>
        <p:nvSpPr>
          <p:cNvPr id="24" name="Nuage 23"/>
          <p:cNvSpPr/>
          <p:nvPr/>
        </p:nvSpPr>
        <p:spPr>
          <a:xfrm>
            <a:off x="5132010" y="4444054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Surface moyenne d’un stand organisateur : 27 m²</a:t>
            </a:r>
            <a:endParaRPr lang="fr-FR" dirty="0"/>
          </a:p>
        </p:txBody>
      </p:sp>
      <p:sp>
        <p:nvSpPr>
          <p:cNvPr id="25" name="Nuage 24"/>
          <p:cNvSpPr/>
          <p:nvPr/>
        </p:nvSpPr>
        <p:spPr>
          <a:xfrm>
            <a:off x="5030709" y="2642113"/>
            <a:ext cx="2121763" cy="17844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406 €/m² prix moyen d’un stand remontage et neuf 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52905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435" y="699967"/>
            <a:ext cx="3847129" cy="2288954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838200" y="3816985"/>
            <a:ext cx="10515600" cy="1325563"/>
          </a:xfrm>
        </p:spPr>
        <p:txBody>
          <a:bodyPr/>
          <a:lstStyle/>
          <a:p>
            <a:pPr algn="ctr"/>
            <a:r>
              <a:rPr lang="fr-FR" dirty="0" smtClean="0"/>
              <a:t>Statistiques de la profession et sondages 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24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838200" y="800618"/>
            <a:ext cx="10515600" cy="5395995"/>
          </a:xfrm>
        </p:spPr>
        <p:txBody>
          <a:bodyPr/>
          <a:lstStyle/>
          <a:p>
            <a:pPr algn="ctr"/>
            <a:r>
              <a:rPr lang="fr-FR" dirty="0" smtClean="0"/>
              <a:t>Les statistiques suivantes sont sur la base de données fournies par les membres du Leads et représentent 18% de l’activité de la corporation soit un panel supérieur au 10% des sondages. </a:t>
            </a:r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9621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uage 11"/>
          <p:cNvSpPr/>
          <p:nvPr/>
        </p:nvSpPr>
        <p:spPr>
          <a:xfrm>
            <a:off x="491280" y="1203580"/>
            <a:ext cx="2857710" cy="2455840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i="1" dirty="0" smtClean="0"/>
              <a:t>2013</a:t>
            </a:r>
          </a:p>
          <a:p>
            <a:pPr algn="ctr"/>
            <a:r>
              <a:rPr lang="fr-FR" sz="1600" i="1" dirty="0" smtClean="0"/>
              <a:t>24 500€ par stand pour 67 M² </a:t>
            </a:r>
          </a:p>
          <a:p>
            <a:pPr algn="ctr"/>
            <a:endParaRPr lang="fr-FR" sz="1600" i="1" dirty="0"/>
          </a:p>
          <a:p>
            <a:pPr algn="ctr"/>
            <a:r>
              <a:rPr lang="fr-FR" sz="1600" i="1" dirty="0" smtClean="0"/>
              <a:t>Soit 365 €/m²</a:t>
            </a:r>
            <a:endParaRPr lang="fr-FR" sz="1600" i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4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1086" y="277007"/>
            <a:ext cx="9815004" cy="1325563"/>
          </a:xfrm>
        </p:spPr>
        <p:txBody>
          <a:bodyPr/>
          <a:lstStyle/>
          <a:p>
            <a:pPr algn="ctr"/>
            <a:r>
              <a:rPr lang="fr-FR" dirty="0" smtClean="0"/>
              <a:t>Quel prix moyen par stand</a:t>
            </a:r>
            <a:endParaRPr lang="fr-FR" dirty="0"/>
          </a:p>
        </p:txBody>
      </p:sp>
      <p:sp>
        <p:nvSpPr>
          <p:cNvPr id="10" name="Nuage 9"/>
          <p:cNvSpPr/>
          <p:nvPr/>
        </p:nvSpPr>
        <p:spPr>
          <a:xfrm>
            <a:off x="1394028" y="2666303"/>
            <a:ext cx="4324560" cy="325391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2015</a:t>
            </a:r>
          </a:p>
          <a:p>
            <a:pPr algn="ctr"/>
            <a:r>
              <a:rPr lang="fr-FR" sz="2400" b="1" dirty="0" smtClean="0"/>
              <a:t>26 800 € par stand pour 73 M² </a:t>
            </a:r>
          </a:p>
          <a:p>
            <a:pPr algn="ctr"/>
            <a:r>
              <a:rPr lang="fr-FR" sz="2400" b="1" dirty="0" smtClean="0"/>
              <a:t>Soit 407 €/m²</a:t>
            </a:r>
            <a:endParaRPr lang="fr-FR" sz="2400" b="1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129" y="1426967"/>
            <a:ext cx="5212129" cy="312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2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5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1086" y="277007"/>
            <a:ext cx="9815004" cy="1325563"/>
          </a:xfrm>
        </p:spPr>
        <p:txBody>
          <a:bodyPr/>
          <a:lstStyle/>
          <a:p>
            <a:pPr algn="ctr"/>
            <a:r>
              <a:rPr lang="fr-FR" dirty="0" smtClean="0"/>
              <a:t>Quelques statistiques 2015</a:t>
            </a:r>
            <a:endParaRPr lang="fr-FR" dirty="0"/>
          </a:p>
        </p:txBody>
      </p:sp>
      <p:sp>
        <p:nvSpPr>
          <p:cNvPr id="10" name="Nuage 9"/>
          <p:cNvSpPr/>
          <p:nvPr/>
        </p:nvSpPr>
        <p:spPr>
          <a:xfrm>
            <a:off x="1984800" y="1828800"/>
            <a:ext cx="3581610" cy="29946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1.5 stands de moyenne par client</a:t>
            </a:r>
            <a:endParaRPr lang="fr-FR" sz="2800" dirty="0"/>
          </a:p>
        </p:txBody>
      </p:sp>
      <p:sp>
        <p:nvSpPr>
          <p:cNvPr id="11" name="Nuage 10"/>
          <p:cNvSpPr/>
          <p:nvPr/>
        </p:nvSpPr>
        <p:spPr>
          <a:xfrm>
            <a:off x="6745500" y="1828800"/>
            <a:ext cx="3507210" cy="29946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40 655 € le CA moyen par client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39933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6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1086" y="137836"/>
            <a:ext cx="9815004" cy="1325563"/>
          </a:xfrm>
        </p:spPr>
        <p:txBody>
          <a:bodyPr/>
          <a:lstStyle/>
          <a:p>
            <a:pPr algn="ctr"/>
            <a:r>
              <a:rPr lang="fr-FR" dirty="0" smtClean="0"/>
              <a:t>Combien de clients ? Combien de stands ?</a:t>
            </a:r>
            <a:endParaRPr lang="fr-FR" dirty="0"/>
          </a:p>
        </p:txBody>
      </p:sp>
      <p:sp>
        <p:nvSpPr>
          <p:cNvPr id="10" name="Nuage 9"/>
          <p:cNvSpPr/>
          <p:nvPr/>
        </p:nvSpPr>
        <p:spPr>
          <a:xfrm>
            <a:off x="510109" y="1120140"/>
            <a:ext cx="3581610" cy="29946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12 500 clients </a:t>
            </a:r>
          </a:p>
          <a:p>
            <a:pPr algn="ctr"/>
            <a:r>
              <a:rPr lang="fr-FR" dirty="0" smtClean="0"/>
              <a:t>(12 </a:t>
            </a:r>
            <a:r>
              <a:rPr lang="fr-FR" dirty="0" smtClean="0"/>
              <a:t>000 en </a:t>
            </a:r>
            <a:r>
              <a:rPr lang="fr-FR" dirty="0" smtClean="0"/>
              <a:t>2013)</a:t>
            </a:r>
            <a:endParaRPr lang="fr-FR" dirty="0"/>
          </a:p>
        </p:txBody>
      </p:sp>
      <p:sp>
        <p:nvSpPr>
          <p:cNvPr id="11" name="Nuage 10"/>
          <p:cNvSpPr/>
          <p:nvPr/>
        </p:nvSpPr>
        <p:spPr>
          <a:xfrm>
            <a:off x="7879080" y="1120140"/>
            <a:ext cx="3507210" cy="29946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18 500 stands</a:t>
            </a:r>
            <a:endParaRPr lang="fr-FR" sz="2800" dirty="0"/>
          </a:p>
          <a:p>
            <a:pPr algn="ctr"/>
            <a:r>
              <a:rPr lang="fr-FR" dirty="0"/>
              <a:t>(</a:t>
            </a:r>
            <a:r>
              <a:rPr lang="fr-FR" dirty="0" smtClean="0"/>
              <a:t>18 </a:t>
            </a:r>
            <a:r>
              <a:rPr lang="fr-FR" dirty="0"/>
              <a:t>000 en 2013)</a:t>
            </a:r>
          </a:p>
        </p:txBody>
      </p:sp>
      <p:sp>
        <p:nvSpPr>
          <p:cNvPr id="9" name="Nuage 8"/>
          <p:cNvSpPr/>
          <p:nvPr/>
        </p:nvSpPr>
        <p:spPr>
          <a:xfrm>
            <a:off x="4194594" y="3257550"/>
            <a:ext cx="3581610" cy="29946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1.22 millions de M² de stands sur mesure </a:t>
            </a:r>
          </a:p>
          <a:p>
            <a:pPr algn="ctr"/>
            <a:r>
              <a:rPr lang="fr-FR" dirty="0" smtClean="0"/>
              <a:t>(1.3 M/m² Sce Unimev)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572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7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3466" y="141996"/>
            <a:ext cx="9815004" cy="1325563"/>
          </a:xfrm>
        </p:spPr>
        <p:txBody>
          <a:bodyPr/>
          <a:lstStyle/>
          <a:p>
            <a:pPr algn="ctr"/>
            <a:r>
              <a:rPr lang="fr-FR" dirty="0" smtClean="0"/>
              <a:t>Les taux de </a:t>
            </a:r>
            <a:r>
              <a:rPr lang="fr-FR" dirty="0" smtClean="0"/>
              <a:t>récurrence </a:t>
            </a:r>
            <a:r>
              <a:rPr lang="fr-FR" dirty="0" smtClean="0"/>
              <a:t>de nos clients</a:t>
            </a:r>
            <a:endParaRPr lang="fr-FR" dirty="0"/>
          </a:p>
        </p:txBody>
      </p:sp>
      <p:sp>
        <p:nvSpPr>
          <p:cNvPr id="11" name="Nuage 10"/>
          <p:cNvSpPr/>
          <p:nvPr/>
        </p:nvSpPr>
        <p:spPr>
          <a:xfrm>
            <a:off x="811086" y="1428750"/>
            <a:ext cx="3507210" cy="29946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73% de clients récurrents </a:t>
            </a:r>
            <a:r>
              <a:rPr lang="fr-FR" sz="1400" dirty="0" smtClean="0"/>
              <a:t>(En CA/3 ans)</a:t>
            </a:r>
          </a:p>
          <a:p>
            <a:pPr algn="ctr"/>
            <a:r>
              <a:rPr lang="fr-FR" sz="1400" dirty="0" smtClean="0"/>
              <a:t>(74 % en 2013) </a:t>
            </a:r>
            <a:endParaRPr lang="fr-FR" sz="1400" dirty="0"/>
          </a:p>
        </p:txBody>
      </p:sp>
      <p:sp>
        <p:nvSpPr>
          <p:cNvPr id="8" name="Nuage 7"/>
          <p:cNvSpPr/>
          <p:nvPr/>
        </p:nvSpPr>
        <p:spPr>
          <a:xfrm>
            <a:off x="8072946" y="1428750"/>
            <a:ext cx="3507210" cy="29946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49 % de stand en remontage  </a:t>
            </a:r>
            <a:r>
              <a:rPr lang="fr-FR" sz="1400" dirty="0" smtClean="0"/>
              <a:t>(En Nb)</a:t>
            </a:r>
          </a:p>
        </p:txBody>
      </p:sp>
      <p:sp>
        <p:nvSpPr>
          <p:cNvPr id="9" name="Nuage 8"/>
          <p:cNvSpPr/>
          <p:nvPr/>
        </p:nvSpPr>
        <p:spPr>
          <a:xfrm>
            <a:off x="4442016" y="3096810"/>
            <a:ext cx="3507210" cy="29946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24 % de clients en contrat 2/3 ans</a:t>
            </a:r>
          </a:p>
          <a:p>
            <a:pPr algn="ctr"/>
            <a:r>
              <a:rPr lang="fr-FR" sz="1400" dirty="0" smtClean="0"/>
              <a:t>(En Nb)</a:t>
            </a:r>
          </a:p>
        </p:txBody>
      </p:sp>
    </p:spTree>
    <p:extLst>
      <p:ext uri="{BB962C8B-B14F-4D97-AF65-F5344CB8AC3E}">
        <p14:creationId xmlns:p14="http://schemas.microsoft.com/office/powerpoint/2010/main" val="279634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8</a:t>
            </a:fld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3466" y="141996"/>
            <a:ext cx="9815004" cy="1325563"/>
          </a:xfrm>
        </p:spPr>
        <p:txBody>
          <a:bodyPr/>
          <a:lstStyle/>
          <a:p>
            <a:pPr algn="ctr"/>
            <a:r>
              <a:rPr lang="fr-FR" dirty="0" smtClean="0"/>
              <a:t>Le nombre d’appel d’offre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803466" y="1725930"/>
            <a:ext cx="1037507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/>
              <a:t>HYP I :</a:t>
            </a:r>
            <a:r>
              <a:rPr lang="fr-FR" dirty="0" smtClean="0"/>
              <a:t> 18 500 stands par an : 1 appel d’offre par stand :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dirty="0" smtClean="0"/>
              <a:t>49 % en remontage soit 9 435 appels d’offres annuels </a:t>
            </a:r>
          </a:p>
          <a:p>
            <a:pPr lvl="2"/>
            <a:r>
              <a:rPr lang="fr-FR" dirty="0" smtClean="0"/>
              <a:t>Ou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 smtClean="0"/>
              <a:t>73 % de taux de fidélité soit 4 995 appels </a:t>
            </a:r>
            <a:r>
              <a:rPr lang="fr-FR" dirty="0"/>
              <a:t>d’offres </a:t>
            </a:r>
            <a:r>
              <a:rPr lang="fr-FR" dirty="0" smtClean="0"/>
              <a:t>annuels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r-FR" dirty="0" smtClean="0"/>
          </a:p>
          <a:p>
            <a:r>
              <a:rPr lang="fr-FR" u="sng" dirty="0"/>
              <a:t>HYP </a:t>
            </a:r>
            <a:r>
              <a:rPr lang="fr-FR" u="sng" dirty="0" smtClean="0"/>
              <a:t>II :</a:t>
            </a:r>
            <a:r>
              <a:rPr lang="fr-FR" dirty="0" smtClean="0"/>
              <a:t> 12 500 clients par </a:t>
            </a:r>
            <a:r>
              <a:rPr lang="fr-FR" dirty="0"/>
              <a:t>an </a:t>
            </a:r>
            <a:r>
              <a:rPr lang="fr-FR" dirty="0" smtClean="0"/>
              <a:t>/1 appel d’offre par client et par an :</a:t>
            </a:r>
            <a:endParaRPr lang="fr-FR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FR" dirty="0" smtClean="0"/>
              <a:t>49 </a:t>
            </a:r>
            <a:r>
              <a:rPr lang="fr-FR" dirty="0"/>
              <a:t>% en remontage soit </a:t>
            </a:r>
            <a:r>
              <a:rPr lang="fr-FR" dirty="0" smtClean="0"/>
              <a:t>6 375 appels </a:t>
            </a:r>
            <a:r>
              <a:rPr lang="fr-FR" dirty="0"/>
              <a:t>d’offres annuels </a:t>
            </a:r>
          </a:p>
          <a:p>
            <a:pPr lvl="2"/>
            <a:r>
              <a:rPr lang="fr-FR" dirty="0"/>
              <a:t>Ou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 smtClean="0"/>
              <a:t>73 </a:t>
            </a:r>
            <a:r>
              <a:rPr lang="fr-FR" dirty="0"/>
              <a:t>% de taux de fidélité soit </a:t>
            </a:r>
            <a:r>
              <a:rPr lang="fr-FR" dirty="0" smtClean="0"/>
              <a:t>3 375 appels </a:t>
            </a:r>
            <a:r>
              <a:rPr lang="fr-FR" dirty="0"/>
              <a:t>d’offres </a:t>
            </a:r>
            <a:r>
              <a:rPr lang="fr-FR" dirty="0" smtClean="0"/>
              <a:t>annuels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lvl="2" algn="ctr"/>
            <a:r>
              <a:rPr lang="fr-FR" sz="2400" b="1" dirty="0" smtClean="0"/>
              <a:t>Soit une moyenne de 6 050 appels d’offres par an pour 6 en </a:t>
            </a:r>
            <a:r>
              <a:rPr lang="fr-FR" sz="2400" b="1" dirty="0" smtClean="0"/>
              <a:t>concurrence </a:t>
            </a:r>
            <a:endParaRPr lang="fr-FR" sz="2400" b="1" dirty="0" smtClean="0"/>
          </a:p>
          <a:p>
            <a:pPr lvl="2" algn="ctr"/>
            <a:r>
              <a:rPr lang="fr-FR" sz="2400" b="1" dirty="0" smtClean="0"/>
              <a:t>Soit 36 300 projets rendus  </a:t>
            </a:r>
            <a:endParaRPr lang="fr-FR" sz="2400" b="1" dirty="0"/>
          </a:p>
          <a:p>
            <a:pPr lvl="2"/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433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566" y="309350"/>
            <a:ext cx="825692" cy="491268"/>
          </a:xfrm>
          <a:prstGeom prst="rect">
            <a:avLst/>
          </a:prstGeom>
        </p:spPr>
      </p:pic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Séminaire du Leads 2016 -  Reims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18F57-6873-41BD-B265-00F514CF2F6D}" type="slidenum">
              <a:rPr lang="fr-FR" smtClean="0"/>
              <a:t>9</a:t>
            </a:fld>
            <a:endParaRPr lang="fr-FR"/>
          </a:p>
        </p:txBody>
      </p:sp>
      <p:sp>
        <p:nvSpPr>
          <p:cNvPr id="11" name="Nuage 10"/>
          <p:cNvSpPr/>
          <p:nvPr/>
        </p:nvSpPr>
        <p:spPr>
          <a:xfrm>
            <a:off x="811086" y="1428750"/>
            <a:ext cx="3507210" cy="29946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36 300 projets réalisés a </a:t>
            </a:r>
            <a:r>
              <a:rPr lang="fr-FR" sz="2800" dirty="0" smtClean="0"/>
              <a:t>perte</a:t>
            </a:r>
            <a:r>
              <a:rPr lang="fr-FR" sz="1400" dirty="0" smtClean="0"/>
              <a:t> </a:t>
            </a:r>
            <a:endParaRPr lang="fr-FR" sz="1400" dirty="0"/>
          </a:p>
        </p:txBody>
      </p:sp>
      <p:sp>
        <p:nvSpPr>
          <p:cNvPr id="8" name="Nuage 7"/>
          <p:cNvSpPr/>
          <p:nvPr/>
        </p:nvSpPr>
        <p:spPr>
          <a:xfrm>
            <a:off x="8072946" y="1337310"/>
            <a:ext cx="3507210" cy="29946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20% de notre CA destinés aux projets perdus</a:t>
            </a:r>
            <a:endParaRPr lang="fr-FR" sz="1400" dirty="0" smtClean="0"/>
          </a:p>
        </p:txBody>
      </p:sp>
      <p:sp>
        <p:nvSpPr>
          <p:cNvPr id="9" name="Nuage 8"/>
          <p:cNvSpPr/>
          <p:nvPr/>
        </p:nvSpPr>
        <p:spPr>
          <a:xfrm>
            <a:off x="4442016" y="3096810"/>
            <a:ext cx="3507210" cy="29946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110 M€ partis en </a:t>
            </a:r>
            <a:r>
              <a:rPr lang="fr-FR" sz="2800" dirty="0" smtClean="0"/>
              <a:t>fumée</a:t>
            </a:r>
            <a:endParaRPr lang="fr-FR" sz="1400" dirty="0" smtClean="0"/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803466" y="141996"/>
            <a:ext cx="9815004" cy="1325563"/>
          </a:xfrm>
        </p:spPr>
        <p:txBody>
          <a:bodyPr/>
          <a:lstStyle/>
          <a:p>
            <a:pPr algn="ctr"/>
            <a:r>
              <a:rPr lang="fr-FR" dirty="0" smtClean="0"/>
              <a:t>Le coût des d’appels d’offres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332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2038</TotalTime>
  <Words>601</Words>
  <Application>Microsoft Office PowerPoint</Application>
  <PresentationFormat>Grand écran</PresentationFormat>
  <Paragraphs>110</Paragraphs>
  <Slides>12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Séminaire 2016 28-29-30 Juin Reims </vt:lpstr>
      <vt:lpstr>Statistiques de la profession et sondages </vt:lpstr>
      <vt:lpstr>Les statistiques suivantes sont sur la base de données fournies par les membres du Leads et représentent 18% de l’activité de la corporation soit un panel supérieur au 10% des sondages. </vt:lpstr>
      <vt:lpstr>Quel prix moyen par stand</vt:lpstr>
      <vt:lpstr>Quelques statistiques 2015</vt:lpstr>
      <vt:lpstr>Combien de clients ? Combien de stands ?</vt:lpstr>
      <vt:lpstr>Les taux de récurrence de nos clients</vt:lpstr>
      <vt:lpstr>Le nombre d’appel d’offre</vt:lpstr>
      <vt:lpstr>Le coût des d’appels d’offres</vt:lpstr>
      <vt:lpstr>Le coût des d’appels d’offres</vt:lpstr>
      <vt:lpstr>La sous traitance étrangère</vt:lpstr>
      <vt:lpstr>Mémo profession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générale du 14 avril 2015</dc:title>
  <dc:creator>Fabrice LABORDE</dc:creator>
  <cp:lastModifiedBy>accueil</cp:lastModifiedBy>
  <cp:revision>71</cp:revision>
  <dcterms:created xsi:type="dcterms:W3CDTF">2016-04-12T20:10:34Z</dcterms:created>
  <dcterms:modified xsi:type="dcterms:W3CDTF">2016-06-28T11:46:58Z</dcterms:modified>
</cp:coreProperties>
</file>