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8.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9.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0.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2.xml" ContentType="application/vnd.openxmlformats-officedocument.drawingml.chartshapes+xml"/>
  <Override PartName="/ppt/notesSlides/notesSlide11.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2.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3.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4.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15.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16.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17.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18.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19.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20.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21.xml" ContentType="application/vnd.openxmlformats-officedocument.presentationml.notesSl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22.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notesSlides/notesSlide23.xml" ContentType="application/vnd.openxmlformats-officedocument.presentationml.notesSl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24.xml" ContentType="application/vnd.openxmlformats-officedocument.presentationml.notesSl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25.xml" ContentType="application/vnd.openxmlformats-officedocument.presentationml.notesSlid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26.xml" ContentType="application/vnd.openxmlformats-officedocument.presentationml.notesSl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notesSlides/notesSlide27.xml" ContentType="application/vnd.openxmlformats-officedocument.presentationml.notesSlid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notesSlides/notesSlide28.xml" ContentType="application/vnd.openxmlformats-officedocument.presentationml.notesSlid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notesSlides/notesSlide29.xml" ContentType="application/vnd.openxmlformats-officedocument.presentationml.notesSlid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drawings/drawing3.xml" ContentType="application/vnd.openxmlformats-officedocument.drawingml.chartshapes+xml"/>
  <Override PartName="/ppt/notesSlides/notesSlide30.xml" ContentType="application/vnd.openxmlformats-officedocument.presentationml.notesSlid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drawings/drawing4.xml" ContentType="application/vnd.openxmlformats-officedocument.drawingml.chartshape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notesSlides/notesSlide33.xml" ContentType="application/vnd.openxmlformats-officedocument.presentationml.notesSlid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notesSlides/notesSlide34.xml" ContentType="application/vnd.openxmlformats-officedocument.presentationml.notesSlid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notesSlides/notesSlide37.xml" ContentType="application/vnd.openxmlformats-officedocument.presentationml.notesSlid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notesSlides/notesSlide38.xml" ContentType="application/vnd.openxmlformats-officedocument.presentationml.notesSlid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notesSlides/notesSlide39.xml" ContentType="application/vnd.openxmlformats-officedocument.presentationml.notesSlid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258" r:id="rId3"/>
    <p:sldId id="262" r:id="rId4"/>
    <p:sldId id="263"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 id="279" r:id="rId20"/>
    <p:sldId id="280" r:id="rId21"/>
    <p:sldId id="281" r:id="rId22"/>
    <p:sldId id="282" r:id="rId23"/>
    <p:sldId id="283" r:id="rId24"/>
    <p:sldId id="284" r:id="rId25"/>
    <p:sldId id="286" r:id="rId26"/>
    <p:sldId id="287" r:id="rId27"/>
    <p:sldId id="288" r:id="rId28"/>
    <p:sldId id="289" r:id="rId29"/>
    <p:sldId id="291" r:id="rId30"/>
    <p:sldId id="294" r:id="rId31"/>
    <p:sldId id="301" r:id="rId32"/>
    <p:sldId id="295" r:id="rId33"/>
    <p:sldId id="296" r:id="rId34"/>
    <p:sldId id="292" r:id="rId35"/>
    <p:sldId id="293" r:id="rId36"/>
    <p:sldId id="297" r:id="rId37"/>
    <p:sldId id="298" r:id="rId38"/>
    <p:sldId id="299" r:id="rId39"/>
    <p:sldId id="300" r:id="rId40"/>
    <p:sldId id="303" r:id="rId41"/>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14" d="100"/>
          <a:sy n="114" d="100"/>
        </p:scale>
        <p:origin x="47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3.xml"/><Relationship Id="rId1" Type="http://schemas.microsoft.com/office/2011/relationships/chartStyle" Target="style33.xml"/><Relationship Id="rId4" Type="http://schemas.openxmlformats.org/officeDocument/2006/relationships/chartUserShapes" Target="../drawings/drawing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5.xml"/><Relationship Id="rId1" Type="http://schemas.microsoft.com/office/2011/relationships/chartStyle" Target="style35.xml"/><Relationship Id="rId4" Type="http://schemas.openxmlformats.org/officeDocument/2006/relationships/chartUserShapes" Target="../drawings/drawing4.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41.xml"/><Relationship Id="rId1" Type="http://schemas.microsoft.com/office/2011/relationships/chartStyle" Target="style41.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42.xml"/><Relationship Id="rId1" Type="http://schemas.microsoft.com/office/2011/relationships/chartStyle" Target="style42.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43.xml"/><Relationship Id="rId1" Type="http://schemas.microsoft.com/office/2011/relationships/chartStyle" Target="style43.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44.xml"/><Relationship Id="rId1" Type="http://schemas.microsoft.com/office/2011/relationships/chartStyle" Target="style4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image" Target="../media/image3.jpeg"/><Relationship Id="rId2" Type="http://schemas.microsoft.com/office/2011/relationships/chartColorStyle" Target="colors9.xml"/><Relationship Id="rId1" Type="http://schemas.microsoft.com/office/2011/relationships/chartStyle" Target="style9.xml"/><Relationship Id="rId5" Type="http://schemas.openxmlformats.org/officeDocument/2006/relationships/chartUserShapes" Target="../drawings/drawing2.xml"/><Relationship Id="rId4"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Feuil1!$B$1</c:f>
              <c:strCache>
                <c:ptCount val="1"/>
                <c:pt idx="0">
                  <c:v>%</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99B0-4E6D-B66B-6CE06667399A}"/>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99B0-4E6D-B66B-6CE06667399A}"/>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99B0-4E6D-B66B-6CE06667399A}"/>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99B0-4E6D-B66B-6CE06667399A}"/>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99B0-4E6D-B66B-6CE06667399A}"/>
              </c:ext>
            </c:extLst>
          </c:dPt>
          <c:dLbls>
            <c:dLbl>
              <c:idx val="0"/>
              <c:layout>
                <c:manualLayout>
                  <c:x val="-0.2266615403543307"/>
                  <c:y val="5.7032476806564295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99B0-4E6D-B66B-6CE06667399A}"/>
                </c:ext>
              </c:extLst>
            </c:dLbl>
            <c:dLbl>
              <c:idx val="1"/>
              <c:layout>
                <c:manualLayout>
                  <c:x val="0.20449372539370073"/>
                  <c:y val="-0.16548424178861701"/>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99B0-4E6D-B66B-6CE06667399A}"/>
                </c:ext>
              </c:extLst>
            </c:dLbl>
            <c:dLbl>
              <c:idx val="2"/>
              <c:layout>
                <c:manualLayout>
                  <c:x val="0.15223671259842517"/>
                  <c:y val="0.15142174265368216"/>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99B0-4E6D-B66B-6CE06667399A}"/>
                </c:ext>
              </c:extLst>
            </c:dLbl>
            <c:dLbl>
              <c:idx val="3"/>
              <c:layout>
                <c:manualLayout>
                  <c:x val="2.6963828740157479E-2"/>
                  <c:y val="1.908661299910106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99B0-4E6D-B66B-6CE06667399A}"/>
                </c:ext>
              </c:extLst>
            </c:dLbl>
            <c:dLbl>
              <c:idx val="4"/>
              <c:layout>
                <c:manualLayout>
                  <c:x val="6.6217765748031496E-2"/>
                  <c:y val="5.508421167050863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99B0-4E6D-B66B-6CE06667399A}"/>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fr-FR"/>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Feuil1!$A$2:$A$6</c:f>
              <c:strCache>
                <c:ptCount val="5"/>
                <c:pt idx="0">
                  <c:v>3018 Syntec</c:v>
                </c:pt>
                <c:pt idx="1">
                  <c:v>3073 Publicité</c:v>
                </c:pt>
                <c:pt idx="2">
                  <c:v>3032 Bâtiment</c:v>
                </c:pt>
                <c:pt idx="3">
                  <c:v>3062 Architecture</c:v>
                </c:pt>
                <c:pt idx="4">
                  <c:v>Droit du travail</c:v>
                </c:pt>
              </c:strCache>
            </c:strRef>
          </c:cat>
          <c:val>
            <c:numRef>
              <c:f>Feuil1!$B$2:$B$6</c:f>
              <c:numCache>
                <c:formatCode>0.0%</c:formatCode>
                <c:ptCount val="5"/>
                <c:pt idx="0">
                  <c:v>0.4838709677419355</c:v>
                </c:pt>
                <c:pt idx="1">
                  <c:v>0.32258064516129031</c:v>
                </c:pt>
                <c:pt idx="2">
                  <c:v>9.6774193548387094E-2</c:v>
                </c:pt>
                <c:pt idx="3">
                  <c:v>3.2258064516129031E-2</c:v>
                </c:pt>
                <c:pt idx="4">
                  <c:v>6.4516129032258063E-2</c:v>
                </c:pt>
              </c:numCache>
            </c:numRef>
          </c:val>
          <c:extLst>
            <c:ext xmlns:c16="http://schemas.microsoft.com/office/drawing/2014/chart" uri="{C3380CC4-5D6E-409C-BE32-E72D297353CC}">
              <c16:uniqueId val="{0000000A-99B0-4E6D-B66B-6CE06667399A}"/>
            </c:ext>
          </c:extLst>
        </c:ser>
        <c:ser>
          <c:idx val="1"/>
          <c:order val="1"/>
          <c:tx>
            <c:strRef>
              <c:f>Feuil1!$C$1</c:f>
              <c:strCache>
                <c:ptCount val="1"/>
                <c:pt idx="0">
                  <c:v>Nb</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C-99B0-4E6D-B66B-6CE06667399A}"/>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E-99B0-4E6D-B66B-6CE06667399A}"/>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0-99B0-4E6D-B66B-6CE06667399A}"/>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2-99B0-4E6D-B66B-6CE06667399A}"/>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4-99B0-4E6D-B66B-6CE06667399A}"/>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fr-FR"/>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Feuil1!$A$2:$A$6</c:f>
              <c:strCache>
                <c:ptCount val="5"/>
                <c:pt idx="0">
                  <c:v>3018 Syntec</c:v>
                </c:pt>
                <c:pt idx="1">
                  <c:v>3073 Publicité</c:v>
                </c:pt>
                <c:pt idx="2">
                  <c:v>3032 Bâtiment</c:v>
                </c:pt>
                <c:pt idx="3">
                  <c:v>3062 Architecture</c:v>
                </c:pt>
                <c:pt idx="4">
                  <c:v>Droit du travail</c:v>
                </c:pt>
              </c:strCache>
            </c:strRef>
          </c:cat>
          <c:val>
            <c:numRef>
              <c:f>Feuil1!$C$2:$C$6</c:f>
              <c:numCache>
                <c:formatCode>General</c:formatCode>
                <c:ptCount val="5"/>
                <c:pt idx="0">
                  <c:v>15</c:v>
                </c:pt>
                <c:pt idx="1">
                  <c:v>10</c:v>
                </c:pt>
                <c:pt idx="2">
                  <c:v>3</c:v>
                </c:pt>
                <c:pt idx="3">
                  <c:v>1</c:v>
                </c:pt>
                <c:pt idx="4">
                  <c:v>2</c:v>
                </c:pt>
              </c:numCache>
            </c:numRef>
          </c:val>
          <c:extLst>
            <c:ext xmlns:c16="http://schemas.microsoft.com/office/drawing/2014/chart" uri="{C3380CC4-5D6E-409C-BE32-E72D297353CC}">
              <c16:uniqueId val="{00000015-99B0-4E6D-B66B-6CE06667399A}"/>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Feuil1!$B$1</c:f>
              <c:strCache>
                <c:ptCount val="1"/>
                <c:pt idx="0">
                  <c:v>RTT</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E04D-4863-8702-6582ECA66AFC}"/>
              </c:ext>
            </c:extLst>
          </c:dPt>
          <c:dPt>
            <c:idx val="1"/>
            <c:bubble3D val="0"/>
            <c:spPr>
              <a:solidFill>
                <a:srgbClr val="00B05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E04D-4863-8702-6582ECA66AFC}"/>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fr-FR"/>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Feuil1!$A$2:$A$3</c:f>
              <c:strCache>
                <c:ptCount val="2"/>
                <c:pt idx="0">
                  <c:v>oui</c:v>
                </c:pt>
                <c:pt idx="1">
                  <c:v>non</c:v>
                </c:pt>
              </c:strCache>
            </c:strRef>
          </c:cat>
          <c:val>
            <c:numRef>
              <c:f>Feuil1!$B$2:$B$3</c:f>
              <c:numCache>
                <c:formatCode>General</c:formatCode>
                <c:ptCount val="2"/>
                <c:pt idx="0">
                  <c:v>14</c:v>
                </c:pt>
                <c:pt idx="1">
                  <c:v>17</c:v>
                </c:pt>
              </c:numCache>
            </c:numRef>
          </c:val>
          <c:extLst>
            <c:ext xmlns:c16="http://schemas.microsoft.com/office/drawing/2014/chart" uri="{C3380CC4-5D6E-409C-BE32-E72D297353CC}">
              <c16:uniqueId val="{00000004-E04D-4863-8702-6582ECA66AFC}"/>
            </c:ext>
          </c:extLst>
        </c:ser>
        <c:dLbls>
          <c:dLblPos val="ctr"/>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Feuil1!$B$1</c:f>
              <c:strCache>
                <c:ptCount val="1"/>
                <c:pt idx="0">
                  <c:v>Home Office</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A4E8-4677-A6CF-3768395AD5A3}"/>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A4E8-4677-A6CF-3768395AD5A3}"/>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A4E8-4677-A6CF-3768395AD5A3}"/>
              </c:ext>
            </c:extLst>
          </c:dPt>
          <c:dPt>
            <c:idx val="3"/>
            <c:bubble3D val="0"/>
            <c:spPr>
              <a:solidFill>
                <a:schemeClr val="accent4"/>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A4E8-4677-A6CF-3768395AD5A3}"/>
              </c:ext>
            </c:extLst>
          </c:dPt>
          <c:dPt>
            <c:idx val="4"/>
            <c:bubble3D val="0"/>
            <c:spPr>
              <a:solidFill>
                <a:schemeClr val="accent5"/>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9-A4E8-4677-A6CF-3768395AD5A3}"/>
              </c:ext>
            </c:extLst>
          </c:dPt>
          <c:dLbls>
            <c:dLbl>
              <c:idx val="0"/>
              <c:layout>
                <c:manualLayout>
                  <c:x val="-9.3953195901676861E-2"/>
                  <c:y val="0.14853126523583779"/>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A4E8-4677-A6CF-3768395AD5A3}"/>
                </c:ext>
              </c:extLst>
            </c:dLbl>
            <c:dLbl>
              <c:idx val="1"/>
              <c:layout>
                <c:manualLayout>
                  <c:x val="-0.1978788803566856"/>
                  <c:y val="-0.1444625401534562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A4E8-4677-A6CF-3768395AD5A3}"/>
                </c:ext>
              </c:extLst>
            </c:dLbl>
            <c:dLbl>
              <c:idx val="2"/>
              <c:layout>
                <c:manualLayout>
                  <c:x val="0.1444510238854779"/>
                  <c:y val="-0.30503941003378249"/>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A4E8-4677-A6CF-3768395AD5A3}"/>
                </c:ext>
              </c:extLst>
            </c:dLbl>
            <c:dLbl>
              <c:idx val="3"/>
              <c:layout>
                <c:manualLayout>
                  <c:x val="9.7788389163205508E-2"/>
                  <c:y val="1.5063597196432904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A4E8-4677-A6CF-3768395AD5A3}"/>
                </c:ext>
              </c:extLst>
            </c:dLbl>
            <c:dLbl>
              <c:idx val="4"/>
              <c:layout>
                <c:manualLayout>
                  <c:x val="0.15383629311258101"/>
                  <c:y val="0.12892393059546406"/>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A4E8-4677-A6CF-3768395AD5A3}"/>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fr-FR"/>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Feuil1!$A$2:$A$6</c:f>
              <c:strCache>
                <c:ptCount val="5"/>
                <c:pt idx="0">
                  <c:v>Non</c:v>
                </c:pt>
                <c:pt idx="1">
                  <c:v>Non mais j'y pense</c:v>
                </c:pt>
                <c:pt idx="2">
                  <c:v>Oui en partiel</c:v>
                </c:pt>
                <c:pt idx="3">
                  <c:v>Oui en total</c:v>
                </c:pt>
                <c:pt idx="4">
                  <c:v>Oui Partiel &amp; Total</c:v>
                </c:pt>
              </c:strCache>
            </c:strRef>
          </c:cat>
          <c:val>
            <c:numRef>
              <c:f>Feuil1!$B$2:$B$6</c:f>
              <c:numCache>
                <c:formatCode>General</c:formatCode>
                <c:ptCount val="5"/>
                <c:pt idx="0">
                  <c:v>7</c:v>
                </c:pt>
                <c:pt idx="1">
                  <c:v>5</c:v>
                </c:pt>
                <c:pt idx="2">
                  <c:v>11</c:v>
                </c:pt>
                <c:pt idx="3">
                  <c:v>2</c:v>
                </c:pt>
                <c:pt idx="4">
                  <c:v>6</c:v>
                </c:pt>
              </c:numCache>
            </c:numRef>
          </c:val>
          <c:extLst>
            <c:ext xmlns:c16="http://schemas.microsoft.com/office/drawing/2014/chart" uri="{C3380CC4-5D6E-409C-BE32-E72D297353CC}">
              <c16:uniqueId val="{0000000A-A4E8-4677-A6CF-3768395AD5A3}"/>
            </c:ext>
          </c:extLst>
        </c:ser>
        <c:dLbls>
          <c:dLblPos val="ctr"/>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fr-FR"/>
        </a:p>
      </c:txPr>
    </c:title>
    <c:autoTitleDeleted val="0"/>
    <c:plotArea>
      <c:layout/>
      <c:pieChart>
        <c:varyColors val="1"/>
        <c:ser>
          <c:idx val="0"/>
          <c:order val="0"/>
          <c:tx>
            <c:strRef>
              <c:f>Feuil1!$B$1</c:f>
              <c:strCache>
                <c:ptCount val="1"/>
                <c:pt idx="0">
                  <c:v>Avez-vous un representant du personnel ?</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85B3-46D1-BEF5-6D6A46B48FBC}"/>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85B3-46D1-BEF5-6D6A46B48FBC}"/>
              </c:ext>
            </c:extLst>
          </c:dPt>
          <c:dLbls>
            <c:dLbl>
              <c:idx val="0"/>
              <c:layout>
                <c:manualLayout>
                  <c:x val="0.15365976010477772"/>
                  <c:y val="3.3514220295296722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85B3-46D1-BEF5-6D6A46B48FBC}"/>
                </c:ext>
              </c:extLst>
            </c:dLbl>
            <c:dLbl>
              <c:idx val="1"/>
              <c:layout>
                <c:manualLayout>
                  <c:x val="1.0182503336841306E-2"/>
                  <c:y val="-4.175980043874441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85B3-46D1-BEF5-6D6A46B48FBC}"/>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fr-FR"/>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Feuil1!$A$2:$A$3</c:f>
              <c:strCache>
                <c:ptCount val="2"/>
                <c:pt idx="0">
                  <c:v>Non</c:v>
                </c:pt>
                <c:pt idx="1">
                  <c:v>PV de carence</c:v>
                </c:pt>
              </c:strCache>
            </c:strRef>
          </c:cat>
          <c:val>
            <c:numRef>
              <c:f>Feuil1!$B$2:$B$3</c:f>
              <c:numCache>
                <c:formatCode>General</c:formatCode>
                <c:ptCount val="2"/>
                <c:pt idx="0">
                  <c:v>27</c:v>
                </c:pt>
                <c:pt idx="1">
                  <c:v>4</c:v>
                </c:pt>
              </c:numCache>
            </c:numRef>
          </c:val>
          <c:extLst>
            <c:ext xmlns:c16="http://schemas.microsoft.com/office/drawing/2014/chart" uri="{C3380CC4-5D6E-409C-BE32-E72D297353CC}">
              <c16:uniqueId val="{00000004-85B3-46D1-BEF5-6D6A46B48FBC}"/>
            </c:ext>
          </c:extLst>
        </c:ser>
        <c:dLbls>
          <c:dLblPos val="ctr"/>
          <c:showLegendKey val="0"/>
          <c:showVal val="0"/>
          <c:showCatName val="0"/>
          <c:showSerName val="0"/>
          <c:showPercent val="1"/>
          <c:showBubbleSize val="0"/>
          <c:showLeaderLines val="1"/>
        </c:dLbls>
        <c:firstSliceAng val="124"/>
      </c:pie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fr-FR" dirty="0"/>
              <a:t>Avez-vous un accord d’entreprise ?</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fr-FR"/>
        </a:p>
      </c:txPr>
    </c:title>
    <c:autoTitleDeleted val="0"/>
    <c:plotArea>
      <c:layout/>
      <c:pieChart>
        <c:varyColors val="1"/>
        <c:ser>
          <c:idx val="0"/>
          <c:order val="0"/>
          <c:tx>
            <c:strRef>
              <c:f>Feuil1!$B$1</c:f>
              <c:strCache>
                <c:ptCount val="1"/>
                <c:pt idx="0">
                  <c:v>Avez-vous un accord d'entreprise ?</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BD66-4702-BEB7-660A7204A38C}"/>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BD66-4702-BEB7-660A7204A38C}"/>
              </c:ext>
            </c:extLst>
          </c:dPt>
          <c:dLbls>
            <c:dLbl>
              <c:idx val="0"/>
              <c:layout>
                <c:manualLayout>
                  <c:x val="-0.11864800688976378"/>
                  <c:y val="-0.2834538457521010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BD66-4702-BEB7-660A7204A38C}"/>
                </c:ext>
              </c:extLst>
            </c:dLbl>
            <c:dLbl>
              <c:idx val="1"/>
              <c:layout>
                <c:manualLayout>
                  <c:x val="0.10095164862204724"/>
                  <c:y val="0.15994708661742818"/>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BD66-4702-BEB7-660A7204A38C}"/>
                </c:ext>
              </c:extLst>
            </c:dLbl>
            <c:spPr>
              <a:pattFill prst="pct75">
                <a:fgClr>
                  <a:prstClr val="black">
                    <a:lumMod val="75000"/>
                    <a:lumOff val="25000"/>
                  </a:prstClr>
                </a:fgClr>
                <a:bgClr>
                  <a:prstClr val="black">
                    <a:lumMod val="65000"/>
                    <a:lumOff val="35000"/>
                  </a:prst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fr-FR"/>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Feuil1!$A$2:$A$3</c:f>
              <c:strCache>
                <c:ptCount val="2"/>
                <c:pt idx="0">
                  <c:v>Non</c:v>
                </c:pt>
                <c:pt idx="1">
                  <c:v>Oui</c:v>
                </c:pt>
              </c:strCache>
            </c:strRef>
          </c:cat>
          <c:val>
            <c:numRef>
              <c:f>Feuil1!$B$2:$B$3</c:f>
              <c:numCache>
                <c:formatCode>General</c:formatCode>
                <c:ptCount val="2"/>
                <c:pt idx="0">
                  <c:v>30</c:v>
                </c:pt>
                <c:pt idx="1">
                  <c:v>1</c:v>
                </c:pt>
              </c:numCache>
            </c:numRef>
          </c:val>
          <c:extLst>
            <c:ext xmlns:c16="http://schemas.microsoft.com/office/drawing/2014/chart" uri="{C3380CC4-5D6E-409C-BE32-E72D297353CC}">
              <c16:uniqueId val="{00000004-BD66-4702-BEB7-660A7204A38C}"/>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Feuil1!$B$1</c:f>
              <c:strCache>
                <c:ptCount val="1"/>
                <c:pt idx="0">
                  <c:v>Ventes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ED92-4BDC-B001-384F233F2FA3}"/>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ED92-4BDC-B001-384F233F2FA3}"/>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fr-FR"/>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Feuil1!$A$2:$A$3</c:f>
              <c:strCache>
                <c:ptCount val="2"/>
                <c:pt idx="0">
                  <c:v>Oui</c:v>
                </c:pt>
                <c:pt idx="1">
                  <c:v>Non</c:v>
                </c:pt>
              </c:strCache>
            </c:strRef>
          </c:cat>
          <c:val>
            <c:numRef>
              <c:f>Feuil1!$B$2:$B$3</c:f>
              <c:numCache>
                <c:formatCode>General</c:formatCode>
                <c:ptCount val="2"/>
                <c:pt idx="0">
                  <c:v>16</c:v>
                </c:pt>
                <c:pt idx="1">
                  <c:v>15</c:v>
                </c:pt>
              </c:numCache>
            </c:numRef>
          </c:val>
          <c:extLst>
            <c:ext xmlns:c16="http://schemas.microsoft.com/office/drawing/2014/chart" uri="{C3380CC4-5D6E-409C-BE32-E72D297353CC}">
              <c16:uniqueId val="{00000004-ED92-4BDC-B001-384F233F2FA3}"/>
            </c:ext>
          </c:extLst>
        </c:ser>
        <c:dLbls>
          <c:dLblPos val="ctr"/>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Feuil1!$B$1</c:f>
              <c:strCache>
                <c:ptCount val="1"/>
                <c:pt idx="0">
                  <c:v>Série 1</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Feuil1!$A$2:$A$5</c:f>
              <c:strCache>
                <c:ptCount val="4"/>
                <c:pt idx="0">
                  <c:v>Non</c:v>
                </c:pt>
                <c:pt idx="1">
                  <c:v>contrôle de façon déclarative</c:v>
                </c:pt>
                <c:pt idx="2">
                  <c:v>Contrôle de façon numérique</c:v>
                </c:pt>
                <c:pt idx="3">
                  <c:v>Contrôle visuel </c:v>
                </c:pt>
              </c:strCache>
            </c:strRef>
          </c:cat>
          <c:val>
            <c:numRef>
              <c:f>Feuil1!$B$2:$B$5</c:f>
              <c:numCache>
                <c:formatCode>0%</c:formatCode>
                <c:ptCount val="4"/>
                <c:pt idx="0">
                  <c:v>0.48380000000000001</c:v>
                </c:pt>
                <c:pt idx="1">
                  <c:v>0.3226</c:v>
                </c:pt>
                <c:pt idx="2">
                  <c:v>0.17</c:v>
                </c:pt>
                <c:pt idx="3">
                  <c:v>3.2199999999999999E-2</c:v>
                </c:pt>
              </c:numCache>
            </c:numRef>
          </c:val>
          <c:extLst>
            <c:ext xmlns:c16="http://schemas.microsoft.com/office/drawing/2014/chart" uri="{C3380CC4-5D6E-409C-BE32-E72D297353CC}">
              <c16:uniqueId val="{00000000-19E8-478F-931D-248441188B1F}"/>
            </c:ext>
          </c:extLst>
        </c:ser>
        <c:dLbls>
          <c:dLblPos val="inEnd"/>
          <c:showLegendKey val="0"/>
          <c:showVal val="1"/>
          <c:showCatName val="0"/>
          <c:showSerName val="0"/>
          <c:showPercent val="0"/>
          <c:showBubbleSize val="0"/>
        </c:dLbls>
        <c:gapWidth val="65"/>
        <c:axId val="200427360"/>
        <c:axId val="200427752"/>
      </c:barChart>
      <c:catAx>
        <c:axId val="20042736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fr-FR"/>
          </a:p>
        </c:txPr>
        <c:crossAx val="200427752"/>
        <c:crosses val="autoZero"/>
        <c:auto val="1"/>
        <c:lblAlgn val="ctr"/>
        <c:lblOffset val="100"/>
        <c:noMultiLvlLbl val="0"/>
      </c:catAx>
      <c:valAx>
        <c:axId val="200427752"/>
        <c:scaling>
          <c:orientation val="minMax"/>
        </c:scaling>
        <c:delete val="1"/>
        <c:axPos val="l"/>
        <c:numFmt formatCode="0%" sourceLinked="1"/>
        <c:majorTickMark val="none"/>
        <c:minorTickMark val="none"/>
        <c:tickLblPos val="nextTo"/>
        <c:crossAx val="200427360"/>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fr-FR" sz="2200" b="0" i="0" u="none" strike="noStrike" baseline="0" dirty="0">
                <a:effectLst/>
              </a:rPr>
              <a:t>Règlement général sur la protection des données</a:t>
            </a:r>
            <a:endParaRPr lang="en-US" dirty="0"/>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fr-FR"/>
        </a:p>
      </c:txPr>
    </c:title>
    <c:autoTitleDeleted val="0"/>
    <c:plotArea>
      <c:layout/>
      <c:ofPieChart>
        <c:ofPieType val="pie"/>
        <c:varyColors val="1"/>
        <c:ser>
          <c:idx val="0"/>
          <c:order val="0"/>
          <c:tx>
            <c:strRef>
              <c:f>Feuil1!$B$1</c:f>
              <c:strCache>
                <c:ptCount val="1"/>
                <c:pt idx="0">
                  <c:v>Ventes</c:v>
                </c:pt>
              </c:strCache>
            </c:strRef>
          </c:tx>
          <c:dPt>
            <c:idx val="0"/>
            <c:bubble3D val="0"/>
            <c:spPr>
              <a:solidFill>
                <a:srgbClr val="92D05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0F16-4500-A167-ABA11FB208F1}"/>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0F16-4500-A167-ABA11FB208F1}"/>
              </c:ext>
            </c:extLst>
          </c:dPt>
          <c:dPt>
            <c:idx val="2"/>
            <c:bubble3D val="0"/>
            <c:spPr>
              <a:solidFill>
                <a:srgbClr val="FFC00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0F16-4500-A167-ABA11FB208F1}"/>
              </c:ext>
            </c:extLst>
          </c:dPt>
          <c:dPt>
            <c:idx val="3"/>
            <c:bubble3D val="0"/>
            <c:spPr>
              <a:solidFill>
                <a:srgbClr val="00B0F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0F16-4500-A167-ABA11FB208F1}"/>
              </c:ext>
            </c:extLst>
          </c:dPt>
          <c:dPt>
            <c:idx val="4"/>
            <c:bubble3D val="0"/>
            <c:spPr>
              <a:solidFill>
                <a:srgbClr val="FFC00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0F16-4500-A167-ABA11FB208F1}"/>
              </c:ext>
            </c:extLst>
          </c:dPt>
          <c:dLbls>
            <c:dLbl>
              <c:idx val="0"/>
              <c:layout>
                <c:manualLayout>
                  <c:x val="6.9671230160607903E-2"/>
                  <c:y val="-3.1235051138173292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0F16-4500-A167-ABA11FB208F1}"/>
                </c:ext>
              </c:extLst>
            </c:dLbl>
            <c:dLbl>
              <c:idx val="3"/>
              <c:layout>
                <c:manualLayout>
                  <c:x val="-1.1997692059340573E-2"/>
                  <c:y val="-0.1667725461116665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0F16-4500-A167-ABA11FB208F1}"/>
                </c:ext>
              </c:extLst>
            </c:dLbl>
            <c:dLbl>
              <c:idx val="4"/>
              <c:layout>
                <c:manualLayout>
                  <c:x val="-0.22400103140558644"/>
                  <c:y val="-3.1235051138173292E-3"/>
                </c:manualLayout>
              </c:layout>
              <c:tx>
                <c:rich>
                  <a:bodyPr/>
                  <a:lstStyle/>
                  <a:p>
                    <a:r>
                      <a:rPr lang="fr-FR" baseline="0" dirty="0"/>
                      <a:t>Non mis en place
</a:t>
                    </a:r>
                    <a:fld id="{923ABE8A-9A44-45CA-A307-B70C9D0DB168}" type="PERCENTAGE">
                      <a:rPr lang="fr-FR" baseline="0"/>
                      <a:pPr/>
                      <a:t>[POURCENTAGE]</a:t>
                    </a:fld>
                    <a:endParaRPr lang="fr-FR"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0F16-4500-A167-ABA11FB208F1}"/>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fr-FR"/>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Feuil1!$A$2:$A$5</c:f>
              <c:strCache>
                <c:ptCount val="4"/>
                <c:pt idx="0">
                  <c:v>oui</c:v>
                </c:pt>
                <c:pt idx="1">
                  <c:v>2e trim.</c:v>
                </c:pt>
                <c:pt idx="2">
                  <c:v>Non</c:v>
                </c:pt>
                <c:pt idx="3">
                  <c:v>Prevu en N+1</c:v>
                </c:pt>
              </c:strCache>
            </c:strRef>
          </c:cat>
          <c:val>
            <c:numRef>
              <c:f>Feuil1!$B$2:$B$5</c:f>
              <c:numCache>
                <c:formatCode>General</c:formatCode>
                <c:ptCount val="4"/>
                <c:pt idx="0">
                  <c:v>6</c:v>
                </c:pt>
                <c:pt idx="2">
                  <c:v>17</c:v>
                </c:pt>
                <c:pt idx="3">
                  <c:v>8</c:v>
                </c:pt>
              </c:numCache>
            </c:numRef>
          </c:val>
          <c:extLst>
            <c:ext xmlns:c16="http://schemas.microsoft.com/office/drawing/2014/chart" uri="{C3380CC4-5D6E-409C-BE32-E72D297353CC}">
              <c16:uniqueId val="{0000000A-0F16-4500-A167-ABA11FB208F1}"/>
            </c:ext>
          </c:extLst>
        </c:ser>
        <c:dLbls>
          <c:dLblPos val="ctr"/>
          <c:showLegendKey val="0"/>
          <c:showVal val="0"/>
          <c:showCatName val="0"/>
          <c:showSerName val="0"/>
          <c:showPercent val="1"/>
          <c:showBubbleSize val="0"/>
          <c:showLeaderLines val="1"/>
        </c:dLbls>
        <c:gapWidth val="100"/>
        <c:secondPieSize val="75"/>
        <c:serLines>
          <c:spPr>
            <a:ln w="9525">
              <a:solidFill>
                <a:schemeClr val="dk1">
                  <a:lumMod val="50000"/>
                  <a:lumOff val="50000"/>
                </a:schemeClr>
              </a:solidFill>
              <a:round/>
            </a:ln>
            <a:effectLst/>
          </c:spPr>
        </c:serLines>
      </c:ofPie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fr-FR" sz="2200" b="0" i="0" u="none" strike="noStrike" baseline="0" dirty="0">
                <a:effectLst/>
              </a:rPr>
              <a:t>Règlement général sur la protection des données</a:t>
            </a:r>
            <a:endParaRPr lang="en-US" dirty="0"/>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fr-FR"/>
        </a:p>
      </c:txPr>
    </c:title>
    <c:autoTitleDeleted val="0"/>
    <c:plotArea>
      <c:layout/>
      <c:ofPieChart>
        <c:ofPieType val="pie"/>
        <c:varyColors val="1"/>
        <c:ser>
          <c:idx val="0"/>
          <c:order val="0"/>
          <c:tx>
            <c:strRef>
              <c:f>Feuil1!$B$1</c:f>
              <c:strCache>
                <c:ptCount val="1"/>
                <c:pt idx="0">
                  <c:v>deconnexion</c:v>
                </c:pt>
              </c:strCache>
            </c:strRef>
          </c:tx>
          <c:dPt>
            <c:idx val="0"/>
            <c:bubble3D val="0"/>
            <c:spPr>
              <a:solidFill>
                <a:srgbClr val="92D05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A704-4BDC-86EE-60B0DFEE36B7}"/>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A704-4BDC-86EE-60B0DFEE36B7}"/>
              </c:ext>
            </c:extLst>
          </c:dPt>
          <c:dPt>
            <c:idx val="2"/>
            <c:bubble3D val="0"/>
            <c:spPr>
              <a:solidFill>
                <a:srgbClr val="FFC00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A704-4BDC-86EE-60B0DFEE36B7}"/>
              </c:ext>
            </c:extLst>
          </c:dPt>
          <c:dPt>
            <c:idx val="3"/>
            <c:bubble3D val="0"/>
            <c:spPr>
              <a:solidFill>
                <a:srgbClr val="00B0F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A704-4BDC-86EE-60B0DFEE36B7}"/>
              </c:ext>
            </c:extLst>
          </c:dPt>
          <c:dPt>
            <c:idx val="4"/>
            <c:bubble3D val="0"/>
            <c:spPr>
              <a:solidFill>
                <a:srgbClr val="FFC00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A704-4BDC-86EE-60B0DFEE36B7}"/>
              </c:ext>
            </c:extLst>
          </c:dPt>
          <c:dLbls>
            <c:dLbl>
              <c:idx val="0"/>
              <c:layout>
                <c:manualLayout>
                  <c:x val="6.9671230160607903E-2"/>
                  <c:y val="-3.1235051138173292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A704-4BDC-86EE-60B0DFEE36B7}"/>
                </c:ext>
              </c:extLst>
            </c:dLbl>
            <c:dLbl>
              <c:idx val="3"/>
              <c:layout>
                <c:manualLayout>
                  <c:x val="6.5493892948428447E-3"/>
                  <c:y val="-9.5902957452053253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A704-4BDC-86EE-60B0DFEE36B7}"/>
                </c:ext>
              </c:extLst>
            </c:dLbl>
            <c:dLbl>
              <c:idx val="4"/>
              <c:layout>
                <c:manualLayout>
                  <c:x val="-0.2054540273827497"/>
                  <c:y val="-3.1235018157750186E-3"/>
                </c:manualLayout>
              </c:layout>
              <c:tx>
                <c:rich>
                  <a:bodyPr/>
                  <a:lstStyle/>
                  <a:p>
                    <a:r>
                      <a:rPr lang="fr-FR" baseline="0" dirty="0"/>
                      <a:t>Non mis en place
</a:t>
                    </a:r>
                    <a:fld id="{923ABE8A-9A44-45CA-A307-B70C9D0DB168}" type="PERCENTAGE">
                      <a:rPr lang="fr-FR" baseline="0"/>
                      <a:pPr/>
                      <a:t>[POURCENTAGE]</a:t>
                    </a:fld>
                    <a:endParaRPr lang="fr-FR"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A704-4BDC-86EE-60B0DFEE36B7}"/>
                </c:ext>
              </c:extLst>
            </c:dLbl>
            <c:spPr>
              <a:pattFill prst="pct75">
                <a:fgClr>
                  <a:prstClr val="black">
                    <a:lumMod val="75000"/>
                    <a:lumOff val="25000"/>
                  </a:prstClr>
                </a:fgClr>
                <a:bgClr>
                  <a:prstClr val="black">
                    <a:lumMod val="65000"/>
                    <a:lumOff val="35000"/>
                  </a:prst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fr-FR"/>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Feuil1!$A$2:$A$5</c:f>
              <c:strCache>
                <c:ptCount val="4"/>
                <c:pt idx="0">
                  <c:v>oui</c:v>
                </c:pt>
                <c:pt idx="1">
                  <c:v>2e trim.</c:v>
                </c:pt>
                <c:pt idx="2">
                  <c:v>Non</c:v>
                </c:pt>
                <c:pt idx="3">
                  <c:v>Prevu en N+1</c:v>
                </c:pt>
              </c:strCache>
            </c:strRef>
          </c:cat>
          <c:val>
            <c:numRef>
              <c:f>Feuil1!$B$2:$B$5</c:f>
              <c:numCache>
                <c:formatCode>General</c:formatCode>
                <c:ptCount val="4"/>
                <c:pt idx="0">
                  <c:v>6</c:v>
                </c:pt>
                <c:pt idx="2">
                  <c:v>21</c:v>
                </c:pt>
                <c:pt idx="3">
                  <c:v>4</c:v>
                </c:pt>
              </c:numCache>
            </c:numRef>
          </c:val>
          <c:extLst>
            <c:ext xmlns:c16="http://schemas.microsoft.com/office/drawing/2014/chart" uri="{C3380CC4-5D6E-409C-BE32-E72D297353CC}">
              <c16:uniqueId val="{0000000A-A704-4BDC-86EE-60B0DFEE36B7}"/>
            </c:ext>
          </c:extLst>
        </c:ser>
        <c:dLbls>
          <c:dLblPos val="ctr"/>
          <c:showLegendKey val="0"/>
          <c:showVal val="0"/>
          <c:showCatName val="0"/>
          <c:showSerName val="0"/>
          <c:showPercent val="1"/>
          <c:showBubbleSize val="0"/>
          <c:showLeaderLines val="1"/>
        </c:dLbls>
        <c:gapWidth val="100"/>
        <c:secondPieSize val="75"/>
        <c:serLines>
          <c:spPr>
            <a:ln w="9525">
              <a:solidFill>
                <a:schemeClr val="dk1">
                  <a:lumMod val="50000"/>
                  <a:lumOff val="50000"/>
                </a:schemeClr>
              </a:solidFill>
              <a:round/>
            </a:ln>
            <a:effectLst/>
          </c:spPr>
        </c:serLines>
      </c:ofPie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0" normalizeH="0" baseline="0">
                <a:solidFill>
                  <a:schemeClr val="dk1">
                    <a:lumMod val="50000"/>
                    <a:lumOff val="50000"/>
                  </a:schemeClr>
                </a:solidFill>
                <a:latin typeface="+mj-lt"/>
                <a:ea typeface="+mj-ea"/>
                <a:cs typeface="+mj-cs"/>
              </a:defRPr>
            </a:pPr>
            <a:r>
              <a:rPr lang="fr-FR" sz="1600" b="1" i="0" u="none" strike="noStrike" normalizeH="0" baseline="0" dirty="0">
                <a:effectLst/>
              </a:rPr>
              <a:t>Les équipements de protection individuelle (EPI) </a:t>
            </a:r>
            <a:endParaRPr lang="fr-FR" sz="1600" noProof="0" dirty="0"/>
          </a:p>
        </c:rich>
      </c:tx>
      <c:overlay val="0"/>
      <c:spPr>
        <a:noFill/>
        <a:ln>
          <a:noFill/>
        </a:ln>
        <a:effectLst/>
      </c:spPr>
      <c:txPr>
        <a:bodyPr rot="0" spcFirstLastPara="1" vertOverflow="ellipsis" vert="horz" wrap="square" anchor="ctr" anchorCtr="1"/>
        <a:lstStyle/>
        <a:p>
          <a:pPr>
            <a:defRPr sz="2128" b="1" i="0" u="none" strike="noStrike" kern="1200" spc="0" normalizeH="0" baseline="0">
              <a:solidFill>
                <a:schemeClr val="dk1">
                  <a:lumMod val="50000"/>
                  <a:lumOff val="50000"/>
                </a:schemeClr>
              </a:solidFill>
              <a:latin typeface="+mj-lt"/>
              <a:ea typeface="+mj-ea"/>
              <a:cs typeface="+mj-cs"/>
            </a:defRPr>
          </a:pPr>
          <a:endParaRPr lang="fr-FR"/>
        </a:p>
      </c:txPr>
    </c:title>
    <c:autoTitleDeleted val="0"/>
    <c:plotArea>
      <c:layout/>
      <c:pieChart>
        <c:varyColors val="1"/>
        <c:ser>
          <c:idx val="0"/>
          <c:order val="0"/>
          <c:tx>
            <c:strRef>
              <c:f>Feuil1!$B$1</c:f>
              <c:strCache>
                <c:ptCount val="1"/>
                <c:pt idx="0">
                  <c:v>EPI</c:v>
                </c:pt>
              </c:strCache>
            </c:strRef>
          </c:tx>
          <c:dPt>
            <c:idx val="0"/>
            <c:bubble3D val="0"/>
            <c:spPr>
              <a:gradFill>
                <a:gsLst>
                  <a:gs pos="100000">
                    <a:schemeClr val="accent1">
                      <a:lumMod val="60000"/>
                      <a:lumOff val="40000"/>
                    </a:schemeClr>
                  </a:gs>
                  <a:gs pos="0">
                    <a:schemeClr val="accent1"/>
                  </a:gs>
                </a:gsLst>
                <a:lin ang="5400000" scaled="0"/>
              </a:gradFill>
              <a:ln w="19050">
                <a:solidFill>
                  <a:schemeClr val="lt1"/>
                </a:solidFill>
              </a:ln>
              <a:effectLst/>
            </c:spPr>
            <c:extLst>
              <c:ext xmlns:c16="http://schemas.microsoft.com/office/drawing/2014/chart" uri="{C3380CC4-5D6E-409C-BE32-E72D297353CC}">
                <c16:uniqueId val="{00000001-DC7D-4D8E-8831-8EB91689F894}"/>
              </c:ext>
            </c:extLst>
          </c:dPt>
          <c:dPt>
            <c:idx val="1"/>
            <c:bubble3D val="0"/>
            <c:spPr>
              <a:gradFill>
                <a:gsLst>
                  <a:gs pos="100000">
                    <a:schemeClr val="accent2">
                      <a:lumMod val="60000"/>
                      <a:lumOff val="40000"/>
                    </a:schemeClr>
                  </a:gs>
                  <a:gs pos="0">
                    <a:schemeClr val="accent2"/>
                  </a:gs>
                </a:gsLst>
                <a:lin ang="5400000" scaled="0"/>
              </a:gradFill>
              <a:ln w="19050">
                <a:solidFill>
                  <a:schemeClr val="lt1"/>
                </a:solidFill>
              </a:ln>
              <a:effectLst/>
            </c:spPr>
            <c:extLst>
              <c:ext xmlns:c16="http://schemas.microsoft.com/office/drawing/2014/chart" uri="{C3380CC4-5D6E-409C-BE32-E72D297353CC}">
                <c16:uniqueId val="{00000003-DC7D-4D8E-8831-8EB91689F894}"/>
              </c:ext>
            </c:extLst>
          </c:dPt>
          <c:dLbls>
            <c:dLbl>
              <c:idx val="0"/>
              <c:layout>
                <c:manualLayout>
                  <c:x val="-6.6183316929133859E-2"/>
                  <c:y val="-0.2139179248328048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DC7D-4D8E-8831-8EB91689F894}"/>
                </c:ext>
              </c:extLst>
            </c:dLbl>
            <c:dLbl>
              <c:idx val="1"/>
              <c:layout>
                <c:manualLayout>
                  <c:x val="8.4933439960629922E-2"/>
                  <c:y val="0.2107403905794543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DC7D-4D8E-8831-8EB91689F894}"/>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dk1">
                        <a:lumMod val="75000"/>
                        <a:lumOff val="25000"/>
                      </a:schemeClr>
                    </a:solidFill>
                    <a:latin typeface="+mn-lt"/>
                    <a:ea typeface="+mn-ea"/>
                    <a:cs typeface="+mn-cs"/>
                  </a:defRPr>
                </a:pPr>
                <a:endParaRPr lang="fr-FR"/>
              </a:p>
            </c:txPr>
            <c:dLblPos val="inEnd"/>
            <c:showLegendKey val="0"/>
            <c:showVal val="0"/>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Feuil1!$A$2:$A$3</c:f>
              <c:strCache>
                <c:ptCount val="2"/>
                <c:pt idx="0">
                  <c:v>Oui</c:v>
                </c:pt>
                <c:pt idx="1">
                  <c:v>Non</c:v>
                </c:pt>
              </c:strCache>
            </c:strRef>
          </c:cat>
          <c:val>
            <c:numRef>
              <c:f>Feuil1!$B$2:$B$3</c:f>
              <c:numCache>
                <c:formatCode>General</c:formatCode>
                <c:ptCount val="2"/>
                <c:pt idx="0">
                  <c:v>27</c:v>
                </c:pt>
                <c:pt idx="1">
                  <c:v>4</c:v>
                </c:pt>
              </c:numCache>
            </c:numRef>
          </c:val>
          <c:extLst>
            <c:ext xmlns:c16="http://schemas.microsoft.com/office/drawing/2014/chart" uri="{C3380CC4-5D6E-409C-BE32-E72D297353CC}">
              <c16:uniqueId val="{00000004-DC7D-4D8E-8831-8EB91689F894}"/>
            </c:ext>
          </c:extLst>
        </c:ser>
        <c:dLbls>
          <c:dLblPos val="inEnd"/>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pattFill prst="dkDnDiag">
      <a:fgClr>
        <a:schemeClr val="lt1"/>
      </a:fgClr>
      <a:bgClr>
        <a:schemeClr val="dk1">
          <a:lumMod val="10000"/>
          <a:lumOff val="90000"/>
        </a:schemeClr>
      </a:bgClr>
    </a:pattFill>
    <a:ln w="9525" cap="flat" cmpd="sng" algn="ctr">
      <a:solidFill>
        <a:schemeClr val="dk1">
          <a:lumMod val="15000"/>
          <a:lumOff val="85000"/>
        </a:schemeClr>
      </a:solidFill>
      <a:round/>
    </a:ln>
    <a:effectLst/>
  </c:spPr>
  <c:txPr>
    <a:bodyPr/>
    <a:lstStyle/>
    <a:p>
      <a:pPr>
        <a:defRPr/>
      </a:pPr>
      <a:endParaRPr lang="fr-FR"/>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sz="1800" dirty="0"/>
              <a:t>Pour </a:t>
            </a:r>
            <a:r>
              <a:rPr lang="fr-FR" sz="1800" noProof="0" dirty="0"/>
              <a:t>ceux</a:t>
            </a:r>
            <a:r>
              <a:rPr lang="en-US" sz="1800" dirty="0"/>
              <a:t> qui </a:t>
            </a:r>
            <a:r>
              <a:rPr lang="fr-FR" sz="1800" noProof="0" dirty="0"/>
              <a:t>sont</a:t>
            </a:r>
            <a:r>
              <a:rPr lang="en-US" sz="1800" dirty="0"/>
              <a:t> </a:t>
            </a:r>
            <a:r>
              <a:rPr lang="fr-FR" sz="1800" noProof="0" dirty="0"/>
              <a:t>équipés</a:t>
            </a:r>
            <a:r>
              <a:rPr lang="en-US" sz="1800" dirty="0"/>
              <a:t>, </a:t>
            </a:r>
            <a:r>
              <a:rPr lang="fr-FR" sz="1800" noProof="0" dirty="0"/>
              <a:t>quel</a:t>
            </a:r>
            <a:r>
              <a:rPr lang="en-US" sz="1800" dirty="0"/>
              <a:t> </a:t>
            </a:r>
            <a:r>
              <a:rPr lang="fr-FR" sz="1800" noProof="0" dirty="0"/>
              <a:t>équipement</a:t>
            </a:r>
            <a:r>
              <a:rPr lang="en-US" sz="1800" dirty="0"/>
              <a:t> ? </a:t>
            </a:r>
          </a:p>
        </c:rich>
      </c:tx>
      <c:layout>
        <c:manualLayout>
          <c:xMode val="edge"/>
          <c:yMode val="edge"/>
          <c:x val="0.12579783942726283"/>
          <c:y val="3.2316960678910642E-2"/>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fr-FR"/>
        </a:p>
      </c:txPr>
    </c:title>
    <c:autoTitleDeleted val="0"/>
    <c:plotArea>
      <c:layout/>
      <c:barChart>
        <c:barDir val="col"/>
        <c:grouping val="clustered"/>
        <c:varyColors val="0"/>
        <c:ser>
          <c:idx val="0"/>
          <c:order val="0"/>
          <c:tx>
            <c:strRef>
              <c:f>Feuil1!$B$1</c:f>
              <c:strCache>
                <c:ptCount val="1"/>
                <c:pt idx="0">
                  <c:v>Quel équipement ? </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Feuil1!$A$2:$A$6</c:f>
              <c:strCache>
                <c:ptCount val="5"/>
                <c:pt idx="0">
                  <c:v>Chaussures</c:v>
                </c:pt>
                <c:pt idx="1">
                  <c:v>Chasuble</c:v>
                </c:pt>
                <c:pt idx="2">
                  <c:v>Formation aux 1er secours</c:v>
                </c:pt>
                <c:pt idx="3">
                  <c:v>Casques</c:v>
                </c:pt>
                <c:pt idx="4">
                  <c:v>Lunettes</c:v>
                </c:pt>
              </c:strCache>
            </c:strRef>
          </c:cat>
          <c:val>
            <c:numRef>
              <c:f>Feuil1!$B$2:$B$6</c:f>
              <c:numCache>
                <c:formatCode>0%</c:formatCode>
                <c:ptCount val="5"/>
                <c:pt idx="0">
                  <c:v>1</c:v>
                </c:pt>
                <c:pt idx="1">
                  <c:v>0.52</c:v>
                </c:pt>
                <c:pt idx="2">
                  <c:v>0.11</c:v>
                </c:pt>
                <c:pt idx="3">
                  <c:v>7.0000000000000007E-2</c:v>
                </c:pt>
                <c:pt idx="4">
                  <c:v>0.04</c:v>
                </c:pt>
              </c:numCache>
            </c:numRef>
          </c:val>
          <c:extLst>
            <c:ext xmlns:c16="http://schemas.microsoft.com/office/drawing/2014/chart" uri="{C3380CC4-5D6E-409C-BE32-E72D297353CC}">
              <c16:uniqueId val="{00000000-548F-44D1-9B65-7AC3CE6841BD}"/>
            </c:ext>
          </c:extLst>
        </c:ser>
        <c:dLbls>
          <c:dLblPos val="inEnd"/>
          <c:showLegendKey val="0"/>
          <c:showVal val="1"/>
          <c:showCatName val="0"/>
          <c:showSerName val="0"/>
          <c:showPercent val="0"/>
          <c:showBubbleSize val="0"/>
        </c:dLbls>
        <c:gapWidth val="65"/>
        <c:axId val="231123448"/>
        <c:axId val="231123840"/>
      </c:barChart>
      <c:catAx>
        <c:axId val="23112344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fr-FR"/>
          </a:p>
        </c:txPr>
        <c:crossAx val="231123840"/>
        <c:crosses val="autoZero"/>
        <c:auto val="1"/>
        <c:lblAlgn val="ctr"/>
        <c:lblOffset val="100"/>
        <c:noMultiLvlLbl val="0"/>
      </c:catAx>
      <c:valAx>
        <c:axId val="231123840"/>
        <c:scaling>
          <c:orientation val="minMax"/>
        </c:scaling>
        <c:delete val="1"/>
        <c:axPos val="l"/>
        <c:numFmt formatCode="0%" sourceLinked="1"/>
        <c:majorTickMark val="none"/>
        <c:minorTickMark val="none"/>
        <c:tickLblPos val="nextTo"/>
        <c:crossAx val="231123448"/>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dirty="0"/>
              <a:t>Code APE</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fr-FR"/>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Feuil1!$B$1</c:f>
              <c:strCache>
                <c:ptCount val="1"/>
                <c:pt idx="0">
                  <c:v>Nb</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66D4-43E8-B256-B5CFDB7F3E53}"/>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66D4-43E8-B256-B5CFDB7F3E53}"/>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66D4-43E8-B256-B5CFDB7F3E53}"/>
              </c:ext>
            </c:extLst>
          </c:dPt>
          <c:dPt>
            <c:idx val="3"/>
            <c:bubble3D val="0"/>
            <c:spPr>
              <a:solidFill>
                <a:schemeClr val="accent4"/>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66D4-43E8-B256-B5CFDB7F3E53}"/>
              </c:ext>
            </c:extLst>
          </c:dPt>
          <c:dPt>
            <c:idx val="4"/>
            <c:bubble3D val="0"/>
            <c:spPr>
              <a:solidFill>
                <a:schemeClr val="accent5"/>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9-66D4-43E8-B256-B5CFDB7F3E53}"/>
              </c:ext>
            </c:extLst>
          </c:dPt>
          <c:dPt>
            <c:idx val="5"/>
            <c:bubble3D val="0"/>
            <c:spPr>
              <a:solidFill>
                <a:schemeClr val="accent6"/>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B-66D4-43E8-B256-B5CFDB7F3E53}"/>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D-66D4-43E8-B256-B5CFDB7F3E53}"/>
              </c:ext>
            </c:extLst>
          </c:dPt>
          <c:dPt>
            <c:idx val="7"/>
            <c:bubble3D val="0"/>
            <c:spPr>
              <a:solidFill>
                <a:schemeClr val="accent2">
                  <a:lumMod val="60000"/>
                </a:schemeClr>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F-66D4-43E8-B256-B5CFDB7F3E53}"/>
              </c:ext>
            </c:extLst>
          </c:dPt>
          <c:dPt>
            <c:idx val="8"/>
            <c:bubble3D val="0"/>
            <c:spPr>
              <a:solidFill>
                <a:schemeClr val="accent3">
                  <a:lumMod val="60000"/>
                </a:schemeClr>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11-66D4-43E8-B256-B5CFDB7F3E53}"/>
              </c:ext>
            </c:extLst>
          </c:dPt>
          <c:dLbls>
            <c:dLbl>
              <c:idx val="0"/>
              <c:layout>
                <c:manualLayout>
                  <c:x val="-7.5166215551181109E-2"/>
                  <c:y val="0.12051155754727129"/>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66D4-43E8-B256-B5CFDB7F3E53}"/>
                </c:ext>
              </c:extLst>
            </c:dLbl>
            <c:dLbl>
              <c:idx val="1"/>
              <c:layout>
                <c:manualLayout>
                  <c:x val="-0.11343922244094488"/>
                  <c:y val="4.571751687269207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66D4-43E8-B256-B5CFDB7F3E53}"/>
                </c:ext>
              </c:extLst>
            </c:dLbl>
            <c:dLbl>
              <c:idx val="2"/>
              <c:layout>
                <c:manualLayout>
                  <c:x val="-0.1005548720472441"/>
                  <c:y val="-8.267937483517624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66D4-43E8-B256-B5CFDB7F3E53}"/>
                </c:ext>
              </c:extLst>
            </c:dLbl>
            <c:dLbl>
              <c:idx val="3"/>
              <c:layout>
                <c:manualLayout>
                  <c:x val="-0.15354810531496063"/>
                  <c:y val="-0.20245126707361791"/>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66D4-43E8-B256-B5CFDB7F3E53}"/>
                </c:ext>
              </c:extLst>
            </c:dLbl>
            <c:dLbl>
              <c:idx val="5"/>
              <c:layout>
                <c:manualLayout>
                  <c:x val="0.12978518700787398"/>
                  <c:y val="-0.1385089727787295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66D4-43E8-B256-B5CFDB7F3E53}"/>
                </c:ext>
              </c:extLst>
            </c:dLbl>
            <c:dLbl>
              <c:idx val="6"/>
              <c:layout>
                <c:manualLayout>
                  <c:x val="6.9687499999999999E-2"/>
                  <c:y val="4.3254180410052879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66D4-43E8-B256-B5CFDB7F3E53}"/>
                </c:ext>
              </c:extLst>
            </c:dLbl>
            <c:dLbl>
              <c:idx val="7"/>
              <c:layout>
                <c:manualLayout>
                  <c:x val="0.13863804133858268"/>
                  <c:y val="9.963889642969386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F-66D4-43E8-B256-B5CFDB7F3E53}"/>
                </c:ext>
              </c:extLst>
            </c:dLbl>
            <c:dLbl>
              <c:idx val="8"/>
              <c:layout>
                <c:manualLayout>
                  <c:x val="4.4556717519685041E-2"/>
                  <c:y val="0.11557325814633006"/>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66D4-43E8-B256-B5CFDB7F3E53}"/>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fr-FR"/>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Feuil1!$A$2:$A$10</c:f>
              <c:strCache>
                <c:ptCount val="9"/>
                <c:pt idx="0">
                  <c:v>4332C</c:v>
                </c:pt>
                <c:pt idx="1">
                  <c:v>7021Z</c:v>
                </c:pt>
                <c:pt idx="2">
                  <c:v>7111Z</c:v>
                </c:pt>
                <c:pt idx="3">
                  <c:v>7112B</c:v>
                </c:pt>
                <c:pt idx="4">
                  <c:v>7311Z</c:v>
                </c:pt>
                <c:pt idx="5">
                  <c:v>7410Z</c:v>
                </c:pt>
                <c:pt idx="6">
                  <c:v>744B</c:v>
                </c:pt>
                <c:pt idx="7">
                  <c:v>8230Z</c:v>
                </c:pt>
                <c:pt idx="8">
                  <c:v>8299Z</c:v>
                </c:pt>
              </c:strCache>
            </c:strRef>
          </c:cat>
          <c:val>
            <c:numRef>
              <c:f>Feuil1!$B$2:$B$10</c:f>
              <c:numCache>
                <c:formatCode>General</c:formatCode>
                <c:ptCount val="9"/>
                <c:pt idx="0">
                  <c:v>4</c:v>
                </c:pt>
                <c:pt idx="1">
                  <c:v>3</c:v>
                </c:pt>
                <c:pt idx="2">
                  <c:v>2</c:v>
                </c:pt>
                <c:pt idx="3">
                  <c:v>4</c:v>
                </c:pt>
                <c:pt idx="4">
                  <c:v>7</c:v>
                </c:pt>
                <c:pt idx="5">
                  <c:v>3</c:v>
                </c:pt>
                <c:pt idx="6">
                  <c:v>1</c:v>
                </c:pt>
                <c:pt idx="7">
                  <c:v>5</c:v>
                </c:pt>
                <c:pt idx="8">
                  <c:v>2</c:v>
                </c:pt>
              </c:numCache>
            </c:numRef>
          </c:val>
          <c:extLst>
            <c:ext xmlns:c16="http://schemas.microsoft.com/office/drawing/2014/chart" uri="{C3380CC4-5D6E-409C-BE32-E72D297353CC}">
              <c16:uniqueId val="{00000012-66D4-43E8-B256-B5CFDB7F3E53}"/>
            </c:ext>
          </c:extLst>
        </c:ser>
        <c:dLbls>
          <c:dLblPos val="ctr"/>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userShapes r:id="rId4"/>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0" normalizeH="0" baseline="0">
                <a:solidFill>
                  <a:schemeClr val="dk1">
                    <a:lumMod val="50000"/>
                    <a:lumOff val="50000"/>
                  </a:schemeClr>
                </a:solidFill>
                <a:latin typeface="+mj-lt"/>
                <a:ea typeface="+mj-ea"/>
                <a:cs typeface="+mj-cs"/>
              </a:defRPr>
            </a:pPr>
            <a:r>
              <a:rPr lang="fr-FR" sz="1600" b="1" i="0" u="none" strike="noStrike" normalizeH="0" baseline="0" dirty="0">
                <a:effectLst/>
              </a:rPr>
              <a:t>Les équipements de protection individuelle (EPI) </a:t>
            </a:r>
            <a:endParaRPr lang="fr-FR" sz="1600" noProof="0" dirty="0"/>
          </a:p>
        </c:rich>
      </c:tx>
      <c:overlay val="0"/>
      <c:spPr>
        <a:noFill/>
        <a:ln>
          <a:noFill/>
        </a:ln>
        <a:effectLst/>
      </c:spPr>
      <c:txPr>
        <a:bodyPr rot="0" spcFirstLastPara="1" vertOverflow="ellipsis" vert="horz" wrap="square" anchor="ctr" anchorCtr="1"/>
        <a:lstStyle/>
        <a:p>
          <a:pPr>
            <a:defRPr sz="2128" b="1" i="0" u="none" strike="noStrike" kern="1200" spc="0" normalizeH="0" baseline="0">
              <a:solidFill>
                <a:schemeClr val="dk1">
                  <a:lumMod val="50000"/>
                  <a:lumOff val="50000"/>
                </a:schemeClr>
              </a:solidFill>
              <a:latin typeface="+mj-lt"/>
              <a:ea typeface="+mj-ea"/>
              <a:cs typeface="+mj-cs"/>
            </a:defRPr>
          </a:pPr>
          <a:endParaRPr lang="fr-FR"/>
        </a:p>
      </c:txPr>
    </c:title>
    <c:autoTitleDeleted val="0"/>
    <c:plotArea>
      <c:layout/>
      <c:pieChart>
        <c:varyColors val="1"/>
        <c:ser>
          <c:idx val="0"/>
          <c:order val="0"/>
          <c:tx>
            <c:strRef>
              <c:f>Feuil1!$B$1</c:f>
              <c:strCache>
                <c:ptCount val="1"/>
                <c:pt idx="0">
                  <c:v>EPI</c:v>
                </c:pt>
              </c:strCache>
            </c:strRef>
          </c:tx>
          <c:dPt>
            <c:idx val="0"/>
            <c:bubble3D val="0"/>
            <c:spPr>
              <a:gradFill>
                <a:gsLst>
                  <a:gs pos="100000">
                    <a:schemeClr val="accent1">
                      <a:lumMod val="60000"/>
                      <a:lumOff val="40000"/>
                    </a:schemeClr>
                  </a:gs>
                  <a:gs pos="0">
                    <a:schemeClr val="accent1"/>
                  </a:gs>
                </a:gsLst>
                <a:lin ang="5400000" scaled="0"/>
              </a:gradFill>
              <a:ln w="19050">
                <a:solidFill>
                  <a:schemeClr val="lt1"/>
                </a:solidFill>
              </a:ln>
              <a:effectLst/>
            </c:spPr>
            <c:extLst>
              <c:ext xmlns:c16="http://schemas.microsoft.com/office/drawing/2014/chart" uri="{C3380CC4-5D6E-409C-BE32-E72D297353CC}">
                <c16:uniqueId val="{00000001-326F-4C84-AC0B-051CEFEF52B0}"/>
              </c:ext>
            </c:extLst>
          </c:dPt>
          <c:dPt>
            <c:idx val="1"/>
            <c:bubble3D val="0"/>
            <c:spPr>
              <a:gradFill>
                <a:gsLst>
                  <a:gs pos="100000">
                    <a:schemeClr val="accent2">
                      <a:lumMod val="60000"/>
                      <a:lumOff val="40000"/>
                    </a:schemeClr>
                  </a:gs>
                  <a:gs pos="0">
                    <a:schemeClr val="accent2"/>
                  </a:gs>
                </a:gsLst>
                <a:lin ang="5400000" scaled="0"/>
              </a:gradFill>
              <a:ln w="19050">
                <a:solidFill>
                  <a:schemeClr val="lt1"/>
                </a:solidFill>
              </a:ln>
              <a:effectLst/>
            </c:spPr>
            <c:extLst>
              <c:ext xmlns:c16="http://schemas.microsoft.com/office/drawing/2014/chart" uri="{C3380CC4-5D6E-409C-BE32-E72D297353CC}">
                <c16:uniqueId val="{00000003-326F-4C84-AC0B-051CEFEF52B0}"/>
              </c:ext>
            </c:extLst>
          </c:dPt>
          <c:dLbls>
            <c:dLbl>
              <c:idx val="0"/>
              <c:layout>
                <c:manualLayout>
                  <c:x val="-0.2155635399276544"/>
                  <c:y val="7.370302748850139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326F-4C84-AC0B-051CEFEF52B0}"/>
                </c:ext>
              </c:extLst>
            </c:dLbl>
            <c:dLbl>
              <c:idx val="1"/>
              <c:layout>
                <c:manualLayout>
                  <c:x val="0.16460291907040789"/>
                  <c:y val="-9.3039003009039903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326F-4C84-AC0B-051CEFEF52B0}"/>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dk1">
                        <a:lumMod val="75000"/>
                        <a:lumOff val="25000"/>
                      </a:schemeClr>
                    </a:solidFill>
                    <a:latin typeface="+mn-lt"/>
                    <a:ea typeface="+mn-ea"/>
                    <a:cs typeface="+mn-cs"/>
                  </a:defRPr>
                </a:pPr>
                <a:endParaRPr lang="fr-FR"/>
              </a:p>
            </c:txPr>
            <c:dLblPos val="inEnd"/>
            <c:showLegendKey val="0"/>
            <c:showVal val="0"/>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Feuil1!$A$2:$A$3</c:f>
              <c:strCache>
                <c:ptCount val="2"/>
                <c:pt idx="0">
                  <c:v>Oui</c:v>
                </c:pt>
                <c:pt idx="1">
                  <c:v>Non</c:v>
                </c:pt>
              </c:strCache>
            </c:strRef>
          </c:cat>
          <c:val>
            <c:numRef>
              <c:f>Feuil1!$B$2:$B$3</c:f>
              <c:numCache>
                <c:formatCode>General</c:formatCode>
                <c:ptCount val="2"/>
                <c:pt idx="0">
                  <c:v>13</c:v>
                </c:pt>
                <c:pt idx="1">
                  <c:v>18</c:v>
                </c:pt>
              </c:numCache>
            </c:numRef>
          </c:val>
          <c:extLst>
            <c:ext xmlns:c16="http://schemas.microsoft.com/office/drawing/2014/chart" uri="{C3380CC4-5D6E-409C-BE32-E72D297353CC}">
              <c16:uniqueId val="{00000004-326F-4C84-AC0B-051CEFEF52B0}"/>
            </c:ext>
          </c:extLst>
        </c:ser>
        <c:dLbls>
          <c:dLblPos val="inEnd"/>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pattFill prst="dkDnDiag">
      <a:fgClr>
        <a:schemeClr val="lt1"/>
      </a:fgClr>
      <a:bgClr>
        <a:schemeClr val="dk1">
          <a:lumMod val="10000"/>
          <a:lumOff val="90000"/>
        </a:schemeClr>
      </a:bgClr>
    </a:pattFill>
    <a:ln w="9525" cap="flat" cmpd="sng" algn="ctr">
      <a:solidFill>
        <a:schemeClr val="dk1">
          <a:lumMod val="15000"/>
          <a:lumOff val="85000"/>
        </a:schemeClr>
      </a:solidFill>
      <a:round/>
    </a:ln>
    <a:effectLst/>
  </c:spPr>
  <c:txPr>
    <a:bodyPr/>
    <a:lstStyle/>
    <a:p>
      <a:pPr>
        <a:defRPr/>
      </a:pPr>
      <a:endParaRPr lang="fr-FR"/>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fr-FR" sz="1800" dirty="0"/>
              <a:t>Pourquoi ne les portent-ils pas ? </a:t>
            </a:r>
            <a:endParaRPr lang="en-US" sz="1800" dirty="0"/>
          </a:p>
        </c:rich>
      </c:tx>
      <c:layout>
        <c:manualLayout>
          <c:xMode val="edge"/>
          <c:yMode val="edge"/>
          <c:x val="0.12579783942726283"/>
          <c:y val="3.2316960678910642E-2"/>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fr-FR"/>
        </a:p>
      </c:txPr>
    </c:title>
    <c:autoTitleDeleted val="0"/>
    <c:plotArea>
      <c:layout/>
      <c:barChart>
        <c:barDir val="col"/>
        <c:grouping val="clustered"/>
        <c:varyColors val="0"/>
        <c:ser>
          <c:idx val="0"/>
          <c:order val="0"/>
          <c:tx>
            <c:strRef>
              <c:f>Feuil1!$B$1</c:f>
              <c:strCache>
                <c:ptCount val="1"/>
                <c:pt idx="0">
                  <c:v>pourquoi ? </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Feuil1!$A$2:$A$5</c:f>
              <c:strCache>
                <c:ptCount val="4"/>
                <c:pt idx="0">
                  <c:v>Ils n'en sont pas équipés </c:v>
                </c:pt>
                <c:pt idx="1">
                  <c:v>Uniquement quand il y a un contrôle à l'entrée </c:v>
                </c:pt>
                <c:pt idx="2">
                  <c:v>Ils les ont dans la voiture</c:v>
                </c:pt>
                <c:pt idx="3">
                  <c:v>Les techniciens les portent, les commerciaux non</c:v>
                </c:pt>
              </c:strCache>
            </c:strRef>
          </c:cat>
          <c:val>
            <c:numRef>
              <c:f>Feuil1!$B$2:$B$5</c:f>
              <c:numCache>
                <c:formatCode>0%</c:formatCode>
                <c:ptCount val="4"/>
                <c:pt idx="0">
                  <c:v>0.34</c:v>
                </c:pt>
                <c:pt idx="1">
                  <c:v>0.39</c:v>
                </c:pt>
                <c:pt idx="2">
                  <c:v>0.22</c:v>
                </c:pt>
                <c:pt idx="3">
                  <c:v>0.05</c:v>
                </c:pt>
              </c:numCache>
            </c:numRef>
          </c:val>
          <c:extLst>
            <c:ext xmlns:c16="http://schemas.microsoft.com/office/drawing/2014/chart" uri="{C3380CC4-5D6E-409C-BE32-E72D297353CC}">
              <c16:uniqueId val="{00000000-A801-462B-A283-4046181020B9}"/>
            </c:ext>
          </c:extLst>
        </c:ser>
        <c:dLbls>
          <c:dLblPos val="inEnd"/>
          <c:showLegendKey val="0"/>
          <c:showVal val="1"/>
          <c:showCatName val="0"/>
          <c:showSerName val="0"/>
          <c:showPercent val="0"/>
          <c:showBubbleSize val="0"/>
        </c:dLbls>
        <c:gapWidth val="65"/>
        <c:axId val="231125016"/>
        <c:axId val="231125408"/>
      </c:barChart>
      <c:catAx>
        <c:axId val="23112501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fr-FR"/>
          </a:p>
        </c:txPr>
        <c:crossAx val="231125408"/>
        <c:crosses val="autoZero"/>
        <c:auto val="1"/>
        <c:lblAlgn val="ctr"/>
        <c:lblOffset val="100"/>
        <c:noMultiLvlLbl val="0"/>
      </c:catAx>
      <c:valAx>
        <c:axId val="231125408"/>
        <c:scaling>
          <c:orientation val="minMax"/>
        </c:scaling>
        <c:delete val="1"/>
        <c:axPos val="l"/>
        <c:numFmt formatCode="0%" sourceLinked="1"/>
        <c:majorTickMark val="none"/>
        <c:minorTickMark val="none"/>
        <c:tickLblPos val="nextTo"/>
        <c:crossAx val="231125016"/>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normalizeH="0" baseline="0">
                <a:solidFill>
                  <a:schemeClr val="dk1">
                    <a:lumMod val="50000"/>
                    <a:lumOff val="50000"/>
                  </a:schemeClr>
                </a:solidFill>
                <a:latin typeface="+mj-lt"/>
                <a:ea typeface="+mj-ea"/>
                <a:cs typeface="+mj-cs"/>
              </a:defRPr>
            </a:pPr>
            <a:r>
              <a:rPr lang="fr-FR" sz="1600" b="1" i="0" u="none" strike="noStrike" normalizeH="0" baseline="0" dirty="0">
                <a:effectLst/>
              </a:rPr>
              <a:t>Le document unique d’évaluation des risques professionnels </a:t>
            </a:r>
            <a:endParaRPr lang="fr-FR" sz="1600" noProof="0" dirty="0"/>
          </a:p>
        </c:rich>
      </c:tx>
      <c:layout>
        <c:manualLayout>
          <c:xMode val="edge"/>
          <c:yMode val="edge"/>
          <c:x val="0.11495181536431434"/>
          <c:y val="0"/>
        </c:manualLayout>
      </c:layout>
      <c:overlay val="0"/>
      <c:spPr>
        <a:noFill/>
        <a:ln>
          <a:noFill/>
        </a:ln>
        <a:effectLst/>
      </c:spPr>
      <c:txPr>
        <a:bodyPr rot="0" spcFirstLastPara="1" vertOverflow="ellipsis" vert="horz" wrap="square" anchor="ctr" anchorCtr="1"/>
        <a:lstStyle/>
        <a:p>
          <a:pPr>
            <a:defRPr sz="1600" b="1" i="0" u="none" strike="noStrike" kern="1200" spc="0" normalizeH="0" baseline="0">
              <a:solidFill>
                <a:schemeClr val="dk1">
                  <a:lumMod val="50000"/>
                  <a:lumOff val="50000"/>
                </a:schemeClr>
              </a:solidFill>
              <a:latin typeface="+mj-lt"/>
              <a:ea typeface="+mj-ea"/>
              <a:cs typeface="+mj-cs"/>
            </a:defRPr>
          </a:pPr>
          <a:endParaRPr lang="fr-FR"/>
        </a:p>
      </c:txPr>
    </c:title>
    <c:autoTitleDeleted val="0"/>
    <c:plotArea>
      <c:layout>
        <c:manualLayout>
          <c:layoutTarget val="inner"/>
          <c:xMode val="edge"/>
          <c:yMode val="edge"/>
          <c:x val="0.15310523708504636"/>
          <c:y val="0.13453847630776078"/>
          <c:w val="0.66355442966051414"/>
          <c:h val="0.83076226837253553"/>
        </c:manualLayout>
      </c:layout>
      <c:pieChart>
        <c:varyColors val="1"/>
        <c:ser>
          <c:idx val="0"/>
          <c:order val="0"/>
          <c:tx>
            <c:strRef>
              <c:f>Feuil1!$B$1</c:f>
              <c:strCache>
                <c:ptCount val="1"/>
                <c:pt idx="0">
                  <c:v>EPI</c:v>
                </c:pt>
              </c:strCache>
            </c:strRef>
          </c:tx>
          <c:dPt>
            <c:idx val="0"/>
            <c:bubble3D val="0"/>
            <c:spPr>
              <a:gradFill>
                <a:gsLst>
                  <a:gs pos="100000">
                    <a:schemeClr val="accent1">
                      <a:lumMod val="60000"/>
                      <a:lumOff val="40000"/>
                    </a:schemeClr>
                  </a:gs>
                  <a:gs pos="0">
                    <a:schemeClr val="accent1"/>
                  </a:gs>
                </a:gsLst>
                <a:lin ang="5400000" scaled="0"/>
              </a:gradFill>
              <a:ln w="19050">
                <a:solidFill>
                  <a:schemeClr val="lt1"/>
                </a:solidFill>
              </a:ln>
              <a:effectLst/>
            </c:spPr>
            <c:extLst>
              <c:ext xmlns:c16="http://schemas.microsoft.com/office/drawing/2014/chart" uri="{C3380CC4-5D6E-409C-BE32-E72D297353CC}">
                <c16:uniqueId val="{00000001-A22A-4941-A82F-AE112FBE6504}"/>
              </c:ext>
            </c:extLst>
          </c:dPt>
          <c:dPt>
            <c:idx val="1"/>
            <c:bubble3D val="0"/>
            <c:spPr>
              <a:gradFill>
                <a:gsLst>
                  <a:gs pos="100000">
                    <a:schemeClr val="accent2">
                      <a:lumMod val="60000"/>
                      <a:lumOff val="40000"/>
                    </a:schemeClr>
                  </a:gs>
                  <a:gs pos="0">
                    <a:schemeClr val="accent2"/>
                  </a:gs>
                </a:gsLst>
                <a:lin ang="5400000" scaled="0"/>
              </a:gradFill>
              <a:ln w="19050">
                <a:solidFill>
                  <a:schemeClr val="lt1"/>
                </a:solidFill>
              </a:ln>
              <a:effectLst/>
            </c:spPr>
            <c:extLst>
              <c:ext xmlns:c16="http://schemas.microsoft.com/office/drawing/2014/chart" uri="{C3380CC4-5D6E-409C-BE32-E72D297353CC}">
                <c16:uniqueId val="{00000003-A22A-4941-A82F-AE112FBE6504}"/>
              </c:ext>
            </c:extLst>
          </c:dPt>
          <c:dLbls>
            <c:dLbl>
              <c:idx val="0"/>
              <c:layout>
                <c:manualLayout>
                  <c:x val="-0.2155635399276544"/>
                  <c:y val="7.370302748850139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A22A-4941-A82F-AE112FBE6504}"/>
                </c:ext>
              </c:extLst>
            </c:dLbl>
            <c:dLbl>
              <c:idx val="1"/>
              <c:layout>
                <c:manualLayout>
                  <c:x val="0.16460291907040789"/>
                  <c:y val="-9.3039003009039903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A22A-4941-A82F-AE112FBE6504}"/>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dk1">
                        <a:lumMod val="75000"/>
                        <a:lumOff val="25000"/>
                      </a:schemeClr>
                    </a:solidFill>
                    <a:latin typeface="+mn-lt"/>
                    <a:ea typeface="+mn-ea"/>
                    <a:cs typeface="+mn-cs"/>
                  </a:defRPr>
                </a:pPr>
                <a:endParaRPr lang="fr-FR"/>
              </a:p>
            </c:txPr>
            <c:dLblPos val="inEnd"/>
            <c:showLegendKey val="0"/>
            <c:showVal val="0"/>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Feuil1!$A$2:$A$3</c:f>
              <c:strCache>
                <c:ptCount val="2"/>
                <c:pt idx="0">
                  <c:v>Oui</c:v>
                </c:pt>
                <c:pt idx="1">
                  <c:v>Non</c:v>
                </c:pt>
              </c:strCache>
            </c:strRef>
          </c:cat>
          <c:val>
            <c:numRef>
              <c:f>Feuil1!$B$2:$B$3</c:f>
              <c:numCache>
                <c:formatCode>General</c:formatCode>
                <c:ptCount val="2"/>
                <c:pt idx="0">
                  <c:v>13</c:v>
                </c:pt>
                <c:pt idx="1">
                  <c:v>18</c:v>
                </c:pt>
              </c:numCache>
            </c:numRef>
          </c:val>
          <c:extLst>
            <c:ext xmlns:c16="http://schemas.microsoft.com/office/drawing/2014/chart" uri="{C3380CC4-5D6E-409C-BE32-E72D297353CC}">
              <c16:uniqueId val="{00000004-A22A-4941-A82F-AE112FBE6504}"/>
            </c:ext>
          </c:extLst>
        </c:ser>
        <c:dLbls>
          <c:dLblPos val="inEnd"/>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pattFill prst="dkDnDiag">
      <a:fgClr>
        <a:schemeClr val="lt1"/>
      </a:fgClr>
      <a:bgClr>
        <a:schemeClr val="dk1">
          <a:lumMod val="10000"/>
          <a:lumOff val="90000"/>
        </a:schemeClr>
      </a:bgClr>
    </a:pattFill>
    <a:ln w="9525" cap="flat" cmpd="sng" algn="ctr">
      <a:solidFill>
        <a:schemeClr val="dk1">
          <a:lumMod val="15000"/>
          <a:lumOff val="85000"/>
        </a:schemeClr>
      </a:solidFill>
      <a:round/>
    </a:ln>
    <a:effectLst/>
  </c:spPr>
  <c:txPr>
    <a:bodyPr/>
    <a:lstStyle/>
    <a:p>
      <a:pPr>
        <a:defRPr/>
      </a:pPr>
      <a:endParaRPr lang="fr-FR"/>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normalizeH="0" baseline="0">
                <a:solidFill>
                  <a:schemeClr val="dk1">
                    <a:lumMod val="50000"/>
                    <a:lumOff val="50000"/>
                  </a:schemeClr>
                </a:solidFill>
                <a:latin typeface="+mj-lt"/>
                <a:ea typeface="+mj-ea"/>
                <a:cs typeface="+mj-cs"/>
              </a:defRPr>
            </a:pPr>
            <a:r>
              <a:rPr lang="fr-FR" sz="1600" b="1" i="0" u="none" strike="noStrike" normalizeH="0" baseline="0" dirty="0">
                <a:effectLst/>
              </a:rPr>
              <a:t>PPSPS</a:t>
            </a:r>
            <a:endParaRPr lang="fr-FR" sz="1600" noProof="0" dirty="0"/>
          </a:p>
        </c:rich>
      </c:tx>
      <c:layout>
        <c:manualLayout>
          <c:xMode val="edge"/>
          <c:yMode val="edge"/>
          <c:x val="0.44249645821185973"/>
          <c:y val="9.4634332690101373E-3"/>
        </c:manualLayout>
      </c:layout>
      <c:overlay val="0"/>
      <c:spPr>
        <a:noFill/>
        <a:ln>
          <a:noFill/>
        </a:ln>
        <a:effectLst/>
      </c:spPr>
      <c:txPr>
        <a:bodyPr rot="0" spcFirstLastPara="1" vertOverflow="ellipsis" vert="horz" wrap="square" anchor="ctr" anchorCtr="1"/>
        <a:lstStyle/>
        <a:p>
          <a:pPr>
            <a:defRPr sz="1600" b="1" i="0" u="none" strike="noStrike" kern="1200" spc="0" normalizeH="0" baseline="0">
              <a:solidFill>
                <a:schemeClr val="dk1">
                  <a:lumMod val="50000"/>
                  <a:lumOff val="50000"/>
                </a:schemeClr>
              </a:solidFill>
              <a:latin typeface="+mj-lt"/>
              <a:ea typeface="+mj-ea"/>
              <a:cs typeface="+mj-cs"/>
            </a:defRPr>
          </a:pPr>
          <a:endParaRPr lang="fr-FR"/>
        </a:p>
      </c:txPr>
    </c:title>
    <c:autoTitleDeleted val="0"/>
    <c:plotArea>
      <c:layout>
        <c:manualLayout>
          <c:layoutTarget val="inner"/>
          <c:xMode val="edge"/>
          <c:yMode val="edge"/>
          <c:x val="0.15310523708504636"/>
          <c:y val="0.13453847630776078"/>
          <c:w val="0.66355442966051414"/>
          <c:h val="0.83076226837253553"/>
        </c:manualLayout>
      </c:layout>
      <c:pieChart>
        <c:varyColors val="1"/>
        <c:ser>
          <c:idx val="0"/>
          <c:order val="0"/>
          <c:tx>
            <c:strRef>
              <c:f>Feuil1!$B$1</c:f>
              <c:strCache>
                <c:ptCount val="1"/>
                <c:pt idx="0">
                  <c:v>PPSPS</c:v>
                </c:pt>
              </c:strCache>
            </c:strRef>
          </c:tx>
          <c:dPt>
            <c:idx val="0"/>
            <c:bubble3D val="0"/>
            <c:spPr>
              <a:gradFill>
                <a:gsLst>
                  <a:gs pos="100000">
                    <a:schemeClr val="accent1">
                      <a:lumMod val="60000"/>
                      <a:lumOff val="40000"/>
                    </a:schemeClr>
                  </a:gs>
                  <a:gs pos="0">
                    <a:schemeClr val="accent1"/>
                  </a:gs>
                </a:gsLst>
                <a:lin ang="5400000" scaled="0"/>
              </a:gradFill>
              <a:ln w="19050">
                <a:solidFill>
                  <a:schemeClr val="lt1"/>
                </a:solidFill>
              </a:ln>
              <a:effectLst/>
            </c:spPr>
            <c:extLst>
              <c:ext xmlns:c16="http://schemas.microsoft.com/office/drawing/2014/chart" uri="{C3380CC4-5D6E-409C-BE32-E72D297353CC}">
                <c16:uniqueId val="{00000001-28E8-49DC-BEFA-DEBAAE185472}"/>
              </c:ext>
            </c:extLst>
          </c:dPt>
          <c:dPt>
            <c:idx val="1"/>
            <c:bubble3D val="0"/>
            <c:spPr>
              <a:gradFill>
                <a:gsLst>
                  <a:gs pos="100000">
                    <a:schemeClr val="accent2">
                      <a:lumMod val="60000"/>
                      <a:lumOff val="40000"/>
                    </a:schemeClr>
                  </a:gs>
                  <a:gs pos="0">
                    <a:schemeClr val="accent2"/>
                  </a:gs>
                </a:gsLst>
                <a:lin ang="5400000" scaled="0"/>
              </a:gradFill>
              <a:ln w="19050">
                <a:solidFill>
                  <a:schemeClr val="lt1"/>
                </a:solidFill>
              </a:ln>
              <a:effectLst/>
            </c:spPr>
            <c:extLst>
              <c:ext xmlns:c16="http://schemas.microsoft.com/office/drawing/2014/chart" uri="{C3380CC4-5D6E-409C-BE32-E72D297353CC}">
                <c16:uniqueId val="{00000003-28E8-49DC-BEFA-DEBAAE185472}"/>
              </c:ext>
            </c:extLst>
          </c:dPt>
          <c:dLbls>
            <c:dLbl>
              <c:idx val="0"/>
              <c:layout>
                <c:manualLayout>
                  <c:x val="-0.2155635399276544"/>
                  <c:y val="7.370302748850139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28E8-49DC-BEFA-DEBAAE185472}"/>
                </c:ext>
              </c:extLst>
            </c:dLbl>
            <c:dLbl>
              <c:idx val="1"/>
              <c:layout>
                <c:manualLayout>
                  <c:x val="0.16460291907040789"/>
                  <c:y val="-9.3039003009039903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28E8-49DC-BEFA-DEBAAE185472}"/>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dk1">
                        <a:lumMod val="75000"/>
                        <a:lumOff val="25000"/>
                      </a:schemeClr>
                    </a:solidFill>
                    <a:latin typeface="+mn-lt"/>
                    <a:ea typeface="+mn-ea"/>
                    <a:cs typeface="+mn-cs"/>
                  </a:defRPr>
                </a:pPr>
                <a:endParaRPr lang="fr-FR"/>
              </a:p>
            </c:txPr>
            <c:dLblPos val="inEnd"/>
            <c:showLegendKey val="0"/>
            <c:showVal val="0"/>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Feuil1!$A$2:$A$3</c:f>
              <c:strCache>
                <c:ptCount val="2"/>
                <c:pt idx="0">
                  <c:v>Oui</c:v>
                </c:pt>
                <c:pt idx="1">
                  <c:v>Non</c:v>
                </c:pt>
              </c:strCache>
            </c:strRef>
          </c:cat>
          <c:val>
            <c:numRef>
              <c:f>Feuil1!$B$2:$B$3</c:f>
              <c:numCache>
                <c:formatCode>General</c:formatCode>
                <c:ptCount val="2"/>
                <c:pt idx="0">
                  <c:v>14</c:v>
                </c:pt>
                <c:pt idx="1">
                  <c:v>17</c:v>
                </c:pt>
              </c:numCache>
            </c:numRef>
          </c:val>
          <c:extLst>
            <c:ext xmlns:c16="http://schemas.microsoft.com/office/drawing/2014/chart" uri="{C3380CC4-5D6E-409C-BE32-E72D297353CC}">
              <c16:uniqueId val="{00000004-28E8-49DC-BEFA-DEBAAE185472}"/>
            </c:ext>
          </c:extLst>
        </c:ser>
        <c:dLbls>
          <c:dLblPos val="inEnd"/>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pattFill prst="dkDnDiag">
      <a:fgClr>
        <a:schemeClr val="lt1"/>
      </a:fgClr>
      <a:bgClr>
        <a:schemeClr val="dk1">
          <a:lumMod val="10000"/>
          <a:lumOff val="90000"/>
        </a:schemeClr>
      </a:bgClr>
    </a:pattFill>
    <a:ln w="9525" cap="flat" cmpd="sng" algn="ctr">
      <a:solidFill>
        <a:schemeClr val="dk1">
          <a:lumMod val="15000"/>
          <a:lumOff val="85000"/>
        </a:schemeClr>
      </a:solidFill>
      <a:round/>
    </a:ln>
    <a:effectLst/>
  </c:spPr>
  <c:txPr>
    <a:bodyPr/>
    <a:lstStyle/>
    <a:p>
      <a:pPr>
        <a:defRPr/>
      </a:pPr>
      <a:endParaRPr lang="fr-FR"/>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Feuil1!$B$1</c:f>
              <c:strCache>
                <c:ptCount val="1"/>
                <c:pt idx="0">
                  <c:v>Série 1</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Feuil1!$A$2:$A$6</c:f>
              <c:strCache>
                <c:ptCount val="5"/>
                <c:pt idx="0">
                  <c:v>oui sur demande ou quand le stand est assez grand pour justifier du coût,</c:v>
                </c:pt>
                <c:pt idx="1">
                  <c:v>jamais</c:v>
                </c:pt>
                <c:pt idx="2">
                  <c:v>très rarement</c:v>
                </c:pt>
                <c:pt idx="3">
                  <c:v>c'est le client qui détermine ce choix</c:v>
                </c:pt>
                <c:pt idx="4">
                  <c:v>oui systématiquement</c:v>
                </c:pt>
              </c:strCache>
            </c:strRef>
          </c:cat>
          <c:val>
            <c:numRef>
              <c:f>Feuil1!$B$2:$B$6</c:f>
              <c:numCache>
                <c:formatCode>0%</c:formatCode>
                <c:ptCount val="5"/>
                <c:pt idx="0">
                  <c:v>0.36</c:v>
                </c:pt>
                <c:pt idx="1">
                  <c:v>0.32</c:v>
                </c:pt>
                <c:pt idx="2">
                  <c:v>0.26</c:v>
                </c:pt>
                <c:pt idx="3">
                  <c:v>0.03</c:v>
                </c:pt>
                <c:pt idx="4">
                  <c:v>0.03</c:v>
                </c:pt>
              </c:numCache>
            </c:numRef>
          </c:val>
          <c:extLst>
            <c:ext xmlns:c16="http://schemas.microsoft.com/office/drawing/2014/chart" uri="{C3380CC4-5D6E-409C-BE32-E72D297353CC}">
              <c16:uniqueId val="{00000000-9A01-4632-93C3-86584AF11DCC}"/>
            </c:ext>
          </c:extLst>
        </c:ser>
        <c:dLbls>
          <c:dLblPos val="inEnd"/>
          <c:showLegendKey val="0"/>
          <c:showVal val="1"/>
          <c:showCatName val="0"/>
          <c:showSerName val="0"/>
          <c:showPercent val="0"/>
          <c:showBubbleSize val="0"/>
        </c:dLbls>
        <c:gapWidth val="65"/>
        <c:axId val="231126584"/>
        <c:axId val="231126976"/>
      </c:barChart>
      <c:catAx>
        <c:axId val="23112658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00" b="1" i="0" u="none" strike="noStrike" kern="1200" cap="all" baseline="0">
                <a:solidFill>
                  <a:schemeClr val="dk1">
                    <a:lumMod val="75000"/>
                    <a:lumOff val="25000"/>
                  </a:schemeClr>
                </a:solidFill>
                <a:latin typeface="+mn-lt"/>
                <a:ea typeface="+mn-ea"/>
                <a:cs typeface="+mn-cs"/>
              </a:defRPr>
            </a:pPr>
            <a:endParaRPr lang="fr-FR"/>
          </a:p>
        </c:txPr>
        <c:crossAx val="231126976"/>
        <c:crosses val="autoZero"/>
        <c:auto val="1"/>
        <c:lblAlgn val="ctr"/>
        <c:lblOffset val="100"/>
        <c:noMultiLvlLbl val="0"/>
      </c:catAx>
      <c:valAx>
        <c:axId val="231126976"/>
        <c:scaling>
          <c:orientation val="minMax"/>
        </c:scaling>
        <c:delete val="1"/>
        <c:axPos val="l"/>
        <c:numFmt formatCode="0%" sourceLinked="1"/>
        <c:majorTickMark val="none"/>
        <c:minorTickMark val="none"/>
        <c:tickLblPos val="nextTo"/>
        <c:crossAx val="231126584"/>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Feuil1!$B$1</c:f>
              <c:strCache>
                <c:ptCount val="1"/>
                <c:pt idx="0">
                  <c:v>Série 1</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Feuil1!$A$2:$A$5</c:f>
              <c:strCache>
                <c:ptCount val="4"/>
                <c:pt idx="0">
                  <c:v>Confidentialité aux documents internes et clients </c:v>
                </c:pt>
                <c:pt idx="1">
                  <c:v>Non concurrence </c:v>
                </c:pt>
                <c:pt idx="2">
                  <c:v>Charte informatique</c:v>
                </c:pt>
                <c:pt idx="3">
                  <c:v>Aucune de ces clauses</c:v>
                </c:pt>
              </c:strCache>
            </c:strRef>
          </c:cat>
          <c:val>
            <c:numRef>
              <c:f>Feuil1!$B$2:$B$5</c:f>
              <c:numCache>
                <c:formatCode>0%</c:formatCode>
                <c:ptCount val="4"/>
                <c:pt idx="0">
                  <c:v>0.5</c:v>
                </c:pt>
                <c:pt idx="1">
                  <c:v>0.47</c:v>
                </c:pt>
                <c:pt idx="2">
                  <c:v>0.1</c:v>
                </c:pt>
                <c:pt idx="3">
                  <c:v>0.37</c:v>
                </c:pt>
              </c:numCache>
            </c:numRef>
          </c:val>
          <c:extLst>
            <c:ext xmlns:c16="http://schemas.microsoft.com/office/drawing/2014/chart" uri="{C3380CC4-5D6E-409C-BE32-E72D297353CC}">
              <c16:uniqueId val="{00000000-50FD-4352-AE73-D8BAAE1A2C5A}"/>
            </c:ext>
          </c:extLst>
        </c:ser>
        <c:dLbls>
          <c:dLblPos val="inEnd"/>
          <c:showLegendKey val="0"/>
          <c:showVal val="1"/>
          <c:showCatName val="0"/>
          <c:showSerName val="0"/>
          <c:showPercent val="0"/>
          <c:showBubbleSize val="0"/>
        </c:dLbls>
        <c:gapWidth val="65"/>
        <c:axId val="200916280"/>
        <c:axId val="200916672"/>
      </c:barChart>
      <c:catAx>
        <c:axId val="20091628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00" b="1" i="0" u="none" strike="noStrike" kern="1200" cap="all" baseline="0">
                <a:solidFill>
                  <a:schemeClr val="dk1">
                    <a:lumMod val="75000"/>
                    <a:lumOff val="25000"/>
                  </a:schemeClr>
                </a:solidFill>
                <a:latin typeface="+mn-lt"/>
                <a:ea typeface="+mn-ea"/>
                <a:cs typeface="+mn-cs"/>
              </a:defRPr>
            </a:pPr>
            <a:endParaRPr lang="fr-FR"/>
          </a:p>
        </c:txPr>
        <c:crossAx val="200916672"/>
        <c:crosses val="autoZero"/>
        <c:auto val="1"/>
        <c:lblAlgn val="ctr"/>
        <c:lblOffset val="100"/>
        <c:noMultiLvlLbl val="0"/>
      </c:catAx>
      <c:valAx>
        <c:axId val="200916672"/>
        <c:scaling>
          <c:orientation val="minMax"/>
        </c:scaling>
        <c:delete val="1"/>
        <c:axPos val="l"/>
        <c:numFmt formatCode="0%" sourceLinked="1"/>
        <c:majorTickMark val="none"/>
        <c:minorTickMark val="none"/>
        <c:tickLblPos val="nextTo"/>
        <c:crossAx val="200916280"/>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Feuil1!$B$1</c:f>
              <c:strCache>
                <c:ptCount val="1"/>
                <c:pt idx="0">
                  <c:v>Série 1</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Feuil1!$A$2:$A$4</c:f>
              <c:strCache>
                <c:ptCount val="3"/>
                <c:pt idx="0">
                  <c:v>Sur décision du Dirigeant/Chef de service</c:v>
                </c:pt>
                <c:pt idx="1">
                  <c:v>Au choix du collaborateur après validation</c:v>
                </c:pt>
                <c:pt idx="2">
                  <c:v>Mélange des deux (Discrétion/direction)</c:v>
                </c:pt>
              </c:strCache>
            </c:strRef>
          </c:cat>
          <c:val>
            <c:numRef>
              <c:f>Feuil1!$B$2:$B$4</c:f>
              <c:numCache>
                <c:formatCode>0%</c:formatCode>
                <c:ptCount val="3"/>
                <c:pt idx="0">
                  <c:v>0.14000000000000001</c:v>
                </c:pt>
                <c:pt idx="1">
                  <c:v>0.43</c:v>
                </c:pt>
                <c:pt idx="2">
                  <c:v>0.43</c:v>
                </c:pt>
              </c:numCache>
            </c:numRef>
          </c:val>
          <c:extLst>
            <c:ext xmlns:c16="http://schemas.microsoft.com/office/drawing/2014/chart" uri="{C3380CC4-5D6E-409C-BE32-E72D297353CC}">
              <c16:uniqueId val="{00000000-455E-4631-B2DD-E2920A6FC28E}"/>
            </c:ext>
          </c:extLst>
        </c:ser>
        <c:dLbls>
          <c:dLblPos val="inEnd"/>
          <c:showLegendKey val="0"/>
          <c:showVal val="1"/>
          <c:showCatName val="0"/>
          <c:showSerName val="0"/>
          <c:showPercent val="0"/>
          <c:showBubbleSize val="0"/>
        </c:dLbls>
        <c:gapWidth val="65"/>
        <c:axId val="200917456"/>
        <c:axId val="200917848"/>
      </c:barChart>
      <c:catAx>
        <c:axId val="20091745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00" b="1" i="0" u="none" strike="noStrike" kern="1200" cap="all" baseline="0">
                <a:solidFill>
                  <a:schemeClr val="dk1">
                    <a:lumMod val="75000"/>
                    <a:lumOff val="25000"/>
                  </a:schemeClr>
                </a:solidFill>
                <a:latin typeface="+mn-lt"/>
                <a:ea typeface="+mn-ea"/>
                <a:cs typeface="+mn-cs"/>
              </a:defRPr>
            </a:pPr>
            <a:endParaRPr lang="fr-FR"/>
          </a:p>
        </c:txPr>
        <c:crossAx val="200917848"/>
        <c:crosses val="autoZero"/>
        <c:auto val="1"/>
        <c:lblAlgn val="ctr"/>
        <c:lblOffset val="100"/>
        <c:noMultiLvlLbl val="0"/>
      </c:catAx>
      <c:valAx>
        <c:axId val="200917848"/>
        <c:scaling>
          <c:orientation val="minMax"/>
        </c:scaling>
        <c:delete val="1"/>
        <c:axPos val="l"/>
        <c:numFmt formatCode="0%" sourceLinked="1"/>
        <c:majorTickMark val="none"/>
        <c:minorTickMark val="none"/>
        <c:tickLblPos val="nextTo"/>
        <c:crossAx val="200917456"/>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Feuil1!$B$1</c:f>
              <c:strCache>
                <c:ptCount val="1"/>
                <c:pt idx="0">
                  <c:v>Série 1</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0C91-40B9-8728-8551A33B6A61}"/>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0C91-40B9-8728-8551A33B6A61}"/>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0C91-40B9-8728-8551A33B6A61}"/>
              </c:ext>
            </c:extLst>
          </c:dPt>
          <c:dLbls>
            <c:dLbl>
              <c:idx val="0"/>
              <c:tx>
                <c:rich>
                  <a:bodyPr rot="0" spcFirstLastPara="1" vertOverflow="ellipsis" vert="horz" wrap="square" lIns="38100" tIns="19050" rIns="38100" bIns="19050" anchor="ctr" anchorCtr="1">
                    <a:spAutoFit/>
                  </a:bodyPr>
                  <a:lstStyle/>
                  <a:p>
                    <a:pPr>
                      <a:defRPr sz="1600" b="1" i="0" u="none" strike="noStrike" kern="1200" spc="0" baseline="0">
                        <a:solidFill>
                          <a:schemeClr val="accent1"/>
                        </a:solidFill>
                        <a:latin typeface="+mn-lt"/>
                        <a:ea typeface="+mn-ea"/>
                        <a:cs typeface="+mn-cs"/>
                      </a:defRPr>
                    </a:pPr>
                    <a:fld id="{709DFFC7-3AC0-439F-8720-E897810A7C0C}" type="CATEGORYNAME">
                      <a:rPr lang="en-US" smtClean="0"/>
                      <a:pPr>
                        <a:defRPr sz="1600"/>
                      </a:pPr>
                      <a:t>[NOM DE CATÉGORIE]</a:t>
                    </a:fld>
                    <a:r>
                      <a:rPr lang="en-US" baseline="0"/>
                      <a:t> : </a:t>
                    </a:r>
                    <a:fld id="{8F9CF5CD-9BFC-466F-AAB4-EA43969AD898}" type="PERCENTAGE">
                      <a:rPr lang="en-US" baseline="0" smtClean="0"/>
                      <a:pPr>
                        <a:defRPr sz="1600"/>
                      </a:pPr>
                      <a:t>[POURCENTAGE]</a:t>
                    </a:fld>
                    <a:endParaRPr lang="en-US" baseline="0"/>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1"/>
                      </a:solidFill>
                      <a:latin typeface="+mn-lt"/>
                      <a:ea typeface="+mn-ea"/>
                      <a:cs typeface="+mn-cs"/>
                    </a:defRPr>
                  </a:pPr>
                  <a:endParaRPr lang="fr-FR"/>
                </a:p>
              </c:txPr>
              <c:dLblPos val="outEnd"/>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0C91-40B9-8728-8551A33B6A61}"/>
                </c:ext>
              </c:extLst>
            </c:dLbl>
            <c:dLbl>
              <c:idx val="1"/>
              <c:tx>
                <c:rich>
                  <a:bodyPr rot="0" spcFirstLastPara="1" vertOverflow="ellipsis" vert="horz" wrap="square" lIns="38100" tIns="19050" rIns="38100" bIns="19050" anchor="ctr" anchorCtr="1">
                    <a:spAutoFit/>
                  </a:bodyPr>
                  <a:lstStyle/>
                  <a:p>
                    <a:pPr>
                      <a:defRPr sz="1600" b="1" i="0" u="none" strike="noStrike" kern="1200" spc="0" baseline="0">
                        <a:solidFill>
                          <a:schemeClr val="accent1"/>
                        </a:solidFill>
                        <a:latin typeface="+mn-lt"/>
                        <a:ea typeface="+mn-ea"/>
                        <a:cs typeface="+mn-cs"/>
                      </a:defRPr>
                    </a:pPr>
                    <a:r>
                      <a:rPr lang="en-US" sz="1600"/>
                      <a:t>Oui : </a:t>
                    </a:r>
                    <a:fld id="{B617304F-D0CF-4E15-9D00-863DA90C2228}" type="PERCENTAGE">
                      <a:rPr lang="en-US" sz="1600"/>
                      <a:pPr>
                        <a:defRPr sz="1600">
                          <a:solidFill>
                            <a:schemeClr val="accent1"/>
                          </a:solidFill>
                        </a:defRPr>
                      </a:pPr>
                      <a:t>[POURCENTAGE]</a:t>
                    </a:fld>
                    <a:endParaRPr lang="en-US" sz="1600"/>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1"/>
                      </a:solidFill>
                      <a:latin typeface="+mn-lt"/>
                      <a:ea typeface="+mn-ea"/>
                      <a:cs typeface="+mn-cs"/>
                    </a:defRPr>
                  </a:pPr>
                  <a:endParaRPr lang="fr-FR"/>
                </a:p>
              </c:txPr>
              <c:dLblPos val="outEnd"/>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0C91-40B9-8728-8551A33B6A61}"/>
                </c:ext>
              </c:extLst>
            </c:dLbl>
            <c:dLbl>
              <c:idx val="2"/>
              <c:tx>
                <c:rich>
                  <a:bodyPr rot="0" spcFirstLastPara="1" vertOverflow="ellipsis" vert="horz" wrap="square" lIns="38100" tIns="19050" rIns="38100" bIns="19050" anchor="ctr" anchorCtr="1">
                    <a:spAutoFit/>
                  </a:bodyPr>
                  <a:lstStyle/>
                  <a:p>
                    <a:pPr>
                      <a:defRPr sz="1600" b="1" i="0" u="none" strike="noStrike" kern="1200" spc="0" baseline="0">
                        <a:solidFill>
                          <a:schemeClr val="accent1"/>
                        </a:solidFill>
                        <a:latin typeface="+mn-lt"/>
                        <a:ea typeface="+mn-ea"/>
                        <a:cs typeface="+mn-cs"/>
                      </a:defRPr>
                    </a:pPr>
                    <a:fld id="{961D3EB1-D6A4-44A5-8759-AE326675E5DF}" type="CATEGORYNAME">
                      <a:rPr lang="fr-FR" smtClean="0"/>
                      <a:pPr>
                        <a:defRPr sz="1600">
                          <a:solidFill>
                            <a:schemeClr val="accent1"/>
                          </a:solidFill>
                        </a:defRPr>
                      </a:pPr>
                      <a:t>[NOM DE CATÉGORIE]</a:t>
                    </a:fld>
                    <a:r>
                      <a:rPr lang="fr-FR" baseline="0" dirty="0"/>
                      <a:t>: </a:t>
                    </a:r>
                    <a:fld id="{C86FF970-964F-45BC-83F4-CA4FEDDF8EAC}" type="PERCENTAGE">
                      <a:rPr lang="fr-FR" baseline="0" smtClean="0"/>
                      <a:pPr>
                        <a:defRPr sz="1600">
                          <a:solidFill>
                            <a:schemeClr val="accent1"/>
                          </a:solidFill>
                        </a:defRPr>
                      </a:pPr>
                      <a:t>[POURCENTAGE]</a:t>
                    </a:fld>
                    <a:endParaRPr lang="fr-FR" baseline="0" dirty="0"/>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1"/>
                      </a:solidFill>
                      <a:latin typeface="+mn-lt"/>
                      <a:ea typeface="+mn-ea"/>
                      <a:cs typeface="+mn-cs"/>
                    </a:defRPr>
                  </a:pPr>
                  <a:endParaRPr lang="fr-FR"/>
                </a:p>
              </c:txPr>
              <c:dLblPos val="outEnd"/>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0C91-40B9-8728-8551A33B6A61}"/>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1"/>
                    </a:solidFill>
                    <a:latin typeface="+mn-lt"/>
                    <a:ea typeface="+mn-ea"/>
                    <a:cs typeface="+mn-cs"/>
                  </a:defRPr>
                </a:pPr>
                <a:endParaRPr lang="fr-FR"/>
              </a:p>
            </c:txPr>
            <c:dLblPos val="out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Feuil1!$A$2:$A$4</c:f>
              <c:strCache>
                <c:ptCount val="3"/>
                <c:pt idx="0">
                  <c:v>Non</c:v>
                </c:pt>
                <c:pt idx="1">
                  <c:v>Oui</c:v>
                </c:pt>
                <c:pt idx="2">
                  <c:v>Non controlé ou autres</c:v>
                </c:pt>
              </c:strCache>
            </c:strRef>
          </c:cat>
          <c:val>
            <c:numRef>
              <c:f>Feuil1!$B$2:$B$4</c:f>
              <c:numCache>
                <c:formatCode>General</c:formatCode>
                <c:ptCount val="3"/>
                <c:pt idx="0">
                  <c:v>17</c:v>
                </c:pt>
                <c:pt idx="1">
                  <c:v>11</c:v>
                </c:pt>
                <c:pt idx="2">
                  <c:v>2</c:v>
                </c:pt>
              </c:numCache>
            </c:numRef>
          </c:val>
          <c:extLst>
            <c:ext xmlns:c16="http://schemas.microsoft.com/office/drawing/2014/chart" uri="{C3380CC4-5D6E-409C-BE32-E72D297353CC}">
              <c16:uniqueId val="{00000006-0C91-40B9-8728-8551A33B6A61}"/>
            </c:ext>
          </c:extLst>
        </c:ser>
        <c:dLbls>
          <c:dLblPos val="outEnd"/>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Feuil1!$B$1</c:f>
              <c:strCache>
                <c:ptCount val="1"/>
                <c:pt idx="0">
                  <c:v>heures/Jour</c:v>
                </c:pt>
              </c:strCache>
            </c:strRef>
          </c:tx>
          <c:dPt>
            <c:idx val="0"/>
            <c:bubble3D val="0"/>
            <c:spPr>
              <a:solidFill>
                <a:srgbClr val="92D05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EAF9-4625-9C58-03BA5C0AB1D6}"/>
              </c:ext>
            </c:extLst>
          </c:dPt>
          <c:dPt>
            <c:idx val="1"/>
            <c:bubble3D val="0"/>
            <c:spPr>
              <a:solidFill>
                <a:srgbClr val="00B0F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EAF9-4625-9C58-03BA5C0AB1D6}"/>
              </c:ext>
            </c:extLst>
          </c:dPt>
          <c:dPt>
            <c:idx val="2"/>
            <c:bubble3D val="0"/>
            <c:spPr>
              <a:solidFill>
                <a:srgbClr val="7030A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EAF9-4625-9C58-03BA5C0AB1D6}"/>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EAF9-4625-9C58-03BA5C0AB1D6}"/>
              </c:ext>
            </c:extLst>
          </c:dPt>
          <c:dPt>
            <c:idx val="4"/>
            <c:bubble3D val="0"/>
            <c:spPr>
              <a:solidFill>
                <a:srgbClr val="FF000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EAF9-4625-9C58-03BA5C0AB1D6}"/>
              </c:ext>
            </c:extLst>
          </c:dPt>
          <c:dLbls>
            <c:dLbl>
              <c:idx val="0"/>
              <c:spPr>
                <a:noFill/>
                <a:ln>
                  <a:noFill/>
                </a:ln>
                <a:effectLst/>
              </c:spPr>
              <c:txPr>
                <a:bodyPr rot="0" spcFirstLastPara="1" vertOverflow="ellipsis" vert="horz" wrap="square" lIns="38100" tIns="19050" rIns="38100" bIns="19050" anchor="ctr" anchorCtr="1">
                  <a:spAutoFit/>
                </a:bodyPr>
                <a:lstStyle/>
                <a:p>
                  <a:pPr>
                    <a:defRPr sz="1600" b="1" i="0" u="none" strike="noStrike" kern="1200" cap="none" spc="0" baseline="0">
                      <a:ln w="0"/>
                      <a:solidFill>
                        <a:srgbClr val="92D050"/>
                      </a:solidFill>
                      <a:effectLst>
                        <a:outerShdw blurRad="38100" dist="19050" dir="2700000" algn="tl" rotWithShape="0">
                          <a:schemeClr val="dk1">
                            <a:alpha val="40000"/>
                          </a:schemeClr>
                        </a:outerShdw>
                      </a:effectLst>
                      <a:latin typeface="+mn-lt"/>
                      <a:ea typeface="+mn-ea"/>
                      <a:cs typeface="+mn-cs"/>
                    </a:defRPr>
                  </a:pPr>
                  <a:endParaRPr lang="fr-FR"/>
                </a:p>
              </c:txPr>
              <c:dLblPos val="outEnd"/>
              <c:showLegendKey val="0"/>
              <c:showVal val="0"/>
              <c:showCatName val="1"/>
              <c:showSerName val="0"/>
              <c:showPercent val="1"/>
              <c:showBubbleSize val="0"/>
              <c:extLst>
                <c:ext xmlns:c16="http://schemas.microsoft.com/office/drawing/2014/chart" uri="{C3380CC4-5D6E-409C-BE32-E72D297353CC}">
                  <c16:uniqueId val="{00000001-EAF9-4625-9C58-03BA5C0AB1D6}"/>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cap="none" spc="0" baseline="0">
                      <a:ln w="0"/>
                      <a:solidFill>
                        <a:srgbClr val="00B0F0"/>
                      </a:solidFill>
                      <a:effectLst>
                        <a:outerShdw blurRad="38100" dist="19050" dir="2700000" algn="tl" rotWithShape="0">
                          <a:schemeClr val="dk1">
                            <a:alpha val="40000"/>
                          </a:schemeClr>
                        </a:outerShdw>
                      </a:effectLst>
                      <a:latin typeface="+mn-lt"/>
                      <a:ea typeface="+mn-ea"/>
                      <a:cs typeface="+mn-cs"/>
                    </a:defRPr>
                  </a:pPr>
                  <a:endParaRPr lang="fr-FR"/>
                </a:p>
              </c:txPr>
              <c:dLblPos val="outEnd"/>
              <c:showLegendKey val="0"/>
              <c:showVal val="0"/>
              <c:showCatName val="1"/>
              <c:showSerName val="0"/>
              <c:showPercent val="1"/>
              <c:showBubbleSize val="0"/>
              <c:extLst>
                <c:ext xmlns:c16="http://schemas.microsoft.com/office/drawing/2014/chart" uri="{C3380CC4-5D6E-409C-BE32-E72D297353CC}">
                  <c16:uniqueId val="{00000003-EAF9-4625-9C58-03BA5C0AB1D6}"/>
                </c:ext>
              </c:extLst>
            </c:dLbl>
            <c:dLbl>
              <c:idx val="2"/>
              <c:spPr>
                <a:noFill/>
                <a:ln>
                  <a:noFill/>
                </a:ln>
                <a:effectLst/>
              </c:spPr>
              <c:txPr>
                <a:bodyPr rot="0" spcFirstLastPara="1" vertOverflow="ellipsis" vert="horz" wrap="square" lIns="38100" tIns="19050" rIns="38100" bIns="19050" anchor="ctr" anchorCtr="1">
                  <a:spAutoFit/>
                </a:bodyPr>
                <a:lstStyle/>
                <a:p>
                  <a:pPr>
                    <a:defRPr sz="1600" b="1" i="0" u="none" strike="noStrike" kern="1200" cap="none" spc="0" baseline="0">
                      <a:ln w="0"/>
                      <a:solidFill>
                        <a:srgbClr val="7030A0"/>
                      </a:solidFill>
                      <a:effectLst>
                        <a:outerShdw blurRad="38100" dist="19050" dir="2700000" algn="tl" rotWithShape="0">
                          <a:schemeClr val="dk1">
                            <a:alpha val="40000"/>
                          </a:schemeClr>
                        </a:outerShdw>
                      </a:effectLst>
                      <a:latin typeface="+mn-lt"/>
                      <a:ea typeface="+mn-ea"/>
                      <a:cs typeface="+mn-cs"/>
                    </a:defRPr>
                  </a:pPr>
                  <a:endParaRPr lang="fr-FR"/>
                </a:p>
              </c:txPr>
              <c:dLblPos val="outEnd"/>
              <c:showLegendKey val="0"/>
              <c:showVal val="0"/>
              <c:showCatName val="1"/>
              <c:showSerName val="0"/>
              <c:showPercent val="1"/>
              <c:showBubbleSize val="0"/>
              <c:extLst>
                <c:ext xmlns:c16="http://schemas.microsoft.com/office/drawing/2014/chart" uri="{C3380CC4-5D6E-409C-BE32-E72D297353CC}">
                  <c16:uniqueId val="{00000005-EAF9-4625-9C58-03BA5C0AB1D6}"/>
                </c:ext>
              </c:extLst>
            </c:dLbl>
            <c:dLbl>
              <c:idx val="3"/>
              <c:spPr>
                <a:noFill/>
                <a:ln>
                  <a:noFill/>
                </a:ln>
                <a:effectLst/>
              </c:spPr>
              <c:txPr>
                <a:bodyPr rot="0" spcFirstLastPara="1" vertOverflow="ellipsis" vert="horz" wrap="square" lIns="38100" tIns="19050" rIns="38100" bIns="19050" anchor="ctr" anchorCtr="1">
                  <a:spAutoFit/>
                </a:bodyPr>
                <a:lstStyle/>
                <a:p>
                  <a:pPr>
                    <a:defRPr sz="1600" b="1" i="0" u="none" strike="noStrike" kern="1200" cap="none" spc="0" baseline="0">
                      <a:ln w="0"/>
                      <a:solidFill>
                        <a:srgbClr val="FFC000"/>
                      </a:solidFill>
                      <a:effectLst>
                        <a:outerShdw blurRad="38100" dist="19050" dir="2700000" algn="tl" rotWithShape="0">
                          <a:schemeClr val="dk1">
                            <a:alpha val="40000"/>
                          </a:schemeClr>
                        </a:outerShdw>
                      </a:effectLst>
                      <a:latin typeface="+mn-lt"/>
                      <a:ea typeface="+mn-ea"/>
                      <a:cs typeface="+mn-cs"/>
                    </a:defRPr>
                  </a:pPr>
                  <a:endParaRPr lang="fr-FR"/>
                </a:p>
              </c:txPr>
              <c:dLblPos val="outEnd"/>
              <c:showLegendKey val="0"/>
              <c:showVal val="0"/>
              <c:showCatName val="1"/>
              <c:showSerName val="0"/>
              <c:showPercent val="1"/>
              <c:showBubbleSize val="0"/>
              <c:extLst>
                <c:ext xmlns:c16="http://schemas.microsoft.com/office/drawing/2014/chart" uri="{C3380CC4-5D6E-409C-BE32-E72D297353CC}">
                  <c16:uniqueId val="{00000007-EAF9-4625-9C58-03BA5C0AB1D6}"/>
                </c:ext>
              </c:extLst>
            </c:dLbl>
            <c:dLbl>
              <c:idx val="4"/>
              <c:spPr>
                <a:noFill/>
                <a:ln>
                  <a:noFill/>
                </a:ln>
                <a:effectLst/>
              </c:spPr>
              <c:txPr>
                <a:bodyPr rot="0" spcFirstLastPara="1" vertOverflow="ellipsis" vert="horz" wrap="square" lIns="38100" tIns="19050" rIns="38100" bIns="19050" anchor="ctr" anchorCtr="1">
                  <a:spAutoFit/>
                </a:bodyPr>
                <a:lstStyle/>
                <a:p>
                  <a:pPr>
                    <a:defRPr sz="1600" b="1" i="0" u="none" strike="noStrike" kern="1200" cap="none" spc="0" baseline="0">
                      <a:ln w="0"/>
                      <a:solidFill>
                        <a:srgbClr val="FF0000"/>
                      </a:solidFill>
                      <a:effectLst>
                        <a:outerShdw blurRad="38100" dist="19050" dir="2700000" algn="tl" rotWithShape="0">
                          <a:schemeClr val="dk1">
                            <a:alpha val="40000"/>
                          </a:schemeClr>
                        </a:outerShdw>
                      </a:effectLst>
                      <a:latin typeface="+mn-lt"/>
                      <a:ea typeface="+mn-ea"/>
                      <a:cs typeface="+mn-cs"/>
                    </a:defRPr>
                  </a:pPr>
                  <a:endParaRPr lang="fr-FR"/>
                </a:p>
              </c:txPr>
              <c:dLblPos val="outEnd"/>
              <c:showLegendKey val="0"/>
              <c:showVal val="0"/>
              <c:showCatName val="1"/>
              <c:showSerName val="0"/>
              <c:showPercent val="1"/>
              <c:showBubbleSize val="0"/>
              <c:extLst>
                <c:ext xmlns:c16="http://schemas.microsoft.com/office/drawing/2014/chart" uri="{C3380CC4-5D6E-409C-BE32-E72D297353CC}">
                  <c16:uniqueId val="{00000009-EAF9-4625-9C58-03BA5C0AB1D6}"/>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Feuil1!$A$2:$A$6</c:f>
              <c:strCache>
                <c:ptCount val="5"/>
                <c:pt idx="0">
                  <c:v>9 heures</c:v>
                </c:pt>
                <c:pt idx="1">
                  <c:v>10 heures</c:v>
                </c:pt>
                <c:pt idx="2">
                  <c:v>11 heures</c:v>
                </c:pt>
                <c:pt idx="3">
                  <c:v>12 heures</c:v>
                </c:pt>
                <c:pt idx="4">
                  <c:v>14 heures</c:v>
                </c:pt>
              </c:strCache>
            </c:strRef>
          </c:cat>
          <c:val>
            <c:numRef>
              <c:f>Feuil1!$B$2:$B$6</c:f>
              <c:numCache>
                <c:formatCode>General</c:formatCode>
                <c:ptCount val="5"/>
                <c:pt idx="0">
                  <c:v>4</c:v>
                </c:pt>
                <c:pt idx="1">
                  <c:v>7</c:v>
                </c:pt>
                <c:pt idx="2">
                  <c:v>4</c:v>
                </c:pt>
                <c:pt idx="3">
                  <c:v>7</c:v>
                </c:pt>
                <c:pt idx="4">
                  <c:v>7</c:v>
                </c:pt>
              </c:numCache>
            </c:numRef>
          </c:val>
          <c:extLst>
            <c:ext xmlns:c16="http://schemas.microsoft.com/office/drawing/2014/chart" uri="{C3380CC4-5D6E-409C-BE32-E72D297353CC}">
              <c16:uniqueId val="{0000000A-EAF9-4625-9C58-03BA5C0AB1D6}"/>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Feuil1!$B$1</c:f>
              <c:strCache>
                <c:ptCount val="1"/>
                <c:pt idx="0">
                  <c:v>heures/Jour</c:v>
                </c:pt>
              </c:strCache>
            </c:strRef>
          </c:tx>
          <c:dPt>
            <c:idx val="0"/>
            <c:bubble3D val="0"/>
            <c:spPr>
              <a:solidFill>
                <a:srgbClr val="92D05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61C4-4A7E-9D96-41CB9166F1E0}"/>
              </c:ext>
            </c:extLst>
          </c:dPt>
          <c:dPt>
            <c:idx val="1"/>
            <c:bubble3D val="0"/>
            <c:spPr>
              <a:solidFill>
                <a:srgbClr val="00B0F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61C4-4A7E-9D96-41CB9166F1E0}"/>
              </c:ext>
            </c:extLst>
          </c:dPt>
          <c:dPt>
            <c:idx val="2"/>
            <c:bubble3D val="0"/>
            <c:spPr>
              <a:solidFill>
                <a:srgbClr val="7030A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61C4-4A7E-9D96-41CB9166F1E0}"/>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61C4-4A7E-9D96-41CB9166F1E0}"/>
              </c:ext>
            </c:extLst>
          </c:dPt>
          <c:dPt>
            <c:idx val="4"/>
            <c:bubble3D val="0"/>
            <c:spPr>
              <a:solidFill>
                <a:srgbClr val="C0000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61C4-4A7E-9D96-41CB9166F1E0}"/>
              </c:ext>
            </c:extLst>
          </c:dPt>
          <c:dPt>
            <c:idx val="5"/>
            <c:bubble3D val="0"/>
            <c:spPr>
              <a:solidFill>
                <a:srgbClr val="FF000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B-61C4-4A7E-9D96-41CB9166F1E0}"/>
              </c:ext>
            </c:extLst>
          </c:dPt>
          <c:dLbls>
            <c:dLbl>
              <c:idx val="0"/>
              <c:layout>
                <c:manualLayout>
                  <c:x val="-1.8973500742356961E-2"/>
                  <c:y val="0"/>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cap="none" spc="0" baseline="0">
                      <a:ln w="0"/>
                      <a:solidFill>
                        <a:srgbClr val="92D050"/>
                      </a:solidFill>
                      <a:effectLst>
                        <a:outerShdw blurRad="38100" dist="19050" dir="2700000" algn="tl" rotWithShape="0">
                          <a:schemeClr val="dk1">
                            <a:alpha val="40000"/>
                          </a:schemeClr>
                        </a:outerShdw>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61C4-4A7E-9D96-41CB9166F1E0}"/>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cap="none" spc="0" baseline="0">
                      <a:ln w="0"/>
                      <a:solidFill>
                        <a:srgbClr val="00B0F0"/>
                      </a:solidFill>
                      <a:effectLst>
                        <a:outerShdw blurRad="38100" dist="19050" dir="2700000" algn="tl" rotWithShape="0">
                          <a:schemeClr val="dk1">
                            <a:alpha val="40000"/>
                          </a:schemeClr>
                        </a:outerShdw>
                      </a:effectLst>
                      <a:latin typeface="+mn-lt"/>
                      <a:ea typeface="+mn-ea"/>
                      <a:cs typeface="+mn-cs"/>
                    </a:defRPr>
                  </a:pPr>
                  <a:endParaRPr lang="fr-FR"/>
                </a:p>
              </c:txPr>
              <c:dLblPos val="outEnd"/>
              <c:showLegendKey val="0"/>
              <c:showVal val="0"/>
              <c:showCatName val="1"/>
              <c:showSerName val="0"/>
              <c:showPercent val="1"/>
              <c:showBubbleSize val="0"/>
              <c:extLst>
                <c:ext xmlns:c16="http://schemas.microsoft.com/office/drawing/2014/chart" uri="{C3380CC4-5D6E-409C-BE32-E72D297353CC}">
                  <c16:uniqueId val="{00000003-61C4-4A7E-9D96-41CB9166F1E0}"/>
                </c:ext>
              </c:extLst>
            </c:dLbl>
            <c:dLbl>
              <c:idx val="2"/>
              <c:spPr>
                <a:noFill/>
                <a:ln>
                  <a:noFill/>
                </a:ln>
                <a:effectLst/>
              </c:spPr>
              <c:txPr>
                <a:bodyPr rot="0" spcFirstLastPara="1" vertOverflow="ellipsis" vert="horz" wrap="square" lIns="38100" tIns="19050" rIns="38100" bIns="19050" anchor="ctr" anchorCtr="1">
                  <a:spAutoFit/>
                </a:bodyPr>
                <a:lstStyle/>
                <a:p>
                  <a:pPr>
                    <a:defRPr sz="1600" b="1" i="0" u="none" strike="noStrike" kern="1200" cap="none" spc="0" baseline="0">
                      <a:ln w="0"/>
                      <a:solidFill>
                        <a:srgbClr val="7030A0"/>
                      </a:solidFill>
                      <a:effectLst>
                        <a:outerShdw blurRad="38100" dist="19050" dir="2700000" algn="tl" rotWithShape="0">
                          <a:schemeClr val="dk1">
                            <a:alpha val="40000"/>
                          </a:schemeClr>
                        </a:outerShdw>
                      </a:effectLst>
                      <a:latin typeface="+mn-lt"/>
                      <a:ea typeface="+mn-ea"/>
                      <a:cs typeface="+mn-cs"/>
                    </a:defRPr>
                  </a:pPr>
                  <a:endParaRPr lang="fr-FR"/>
                </a:p>
              </c:txPr>
              <c:dLblPos val="outEnd"/>
              <c:showLegendKey val="0"/>
              <c:showVal val="0"/>
              <c:showCatName val="1"/>
              <c:showSerName val="0"/>
              <c:showPercent val="1"/>
              <c:showBubbleSize val="0"/>
              <c:extLst>
                <c:ext xmlns:c16="http://schemas.microsoft.com/office/drawing/2014/chart" uri="{C3380CC4-5D6E-409C-BE32-E72D297353CC}">
                  <c16:uniqueId val="{00000005-61C4-4A7E-9D96-41CB9166F1E0}"/>
                </c:ext>
              </c:extLst>
            </c:dLbl>
            <c:dLbl>
              <c:idx val="3"/>
              <c:spPr>
                <a:noFill/>
                <a:ln>
                  <a:noFill/>
                </a:ln>
                <a:effectLst/>
              </c:spPr>
              <c:txPr>
                <a:bodyPr rot="0" spcFirstLastPara="1" vertOverflow="ellipsis" vert="horz" wrap="square" lIns="38100" tIns="19050" rIns="38100" bIns="19050" anchor="ctr" anchorCtr="1">
                  <a:spAutoFit/>
                </a:bodyPr>
                <a:lstStyle/>
                <a:p>
                  <a:pPr>
                    <a:defRPr sz="1600" b="1" i="0" u="none" strike="noStrike" kern="1200" cap="none" spc="0" baseline="0">
                      <a:ln w="0"/>
                      <a:solidFill>
                        <a:srgbClr val="FFC000"/>
                      </a:solidFill>
                      <a:effectLst>
                        <a:outerShdw blurRad="38100" dist="19050" dir="2700000" algn="tl" rotWithShape="0">
                          <a:schemeClr val="dk1">
                            <a:alpha val="40000"/>
                          </a:schemeClr>
                        </a:outerShdw>
                      </a:effectLst>
                      <a:latin typeface="+mn-lt"/>
                      <a:ea typeface="+mn-ea"/>
                      <a:cs typeface="+mn-cs"/>
                    </a:defRPr>
                  </a:pPr>
                  <a:endParaRPr lang="fr-FR"/>
                </a:p>
              </c:txPr>
              <c:dLblPos val="outEnd"/>
              <c:showLegendKey val="0"/>
              <c:showVal val="0"/>
              <c:showCatName val="1"/>
              <c:showSerName val="0"/>
              <c:showPercent val="1"/>
              <c:showBubbleSize val="0"/>
              <c:extLst>
                <c:ext xmlns:c16="http://schemas.microsoft.com/office/drawing/2014/chart" uri="{C3380CC4-5D6E-409C-BE32-E72D297353CC}">
                  <c16:uniqueId val="{00000007-61C4-4A7E-9D96-41CB9166F1E0}"/>
                </c:ext>
              </c:extLst>
            </c:dLbl>
            <c:dLbl>
              <c:idx val="4"/>
              <c:spPr>
                <a:noFill/>
                <a:ln>
                  <a:noFill/>
                </a:ln>
                <a:effectLst/>
              </c:spPr>
              <c:txPr>
                <a:bodyPr rot="0" spcFirstLastPara="1" vertOverflow="ellipsis" vert="horz" wrap="square" lIns="38100" tIns="19050" rIns="38100" bIns="19050" anchor="ctr" anchorCtr="1">
                  <a:spAutoFit/>
                </a:bodyPr>
                <a:lstStyle/>
                <a:p>
                  <a:pPr>
                    <a:defRPr sz="1600" b="1" i="0" u="none" strike="noStrike" kern="1200" cap="none" spc="0" baseline="0">
                      <a:ln w="0"/>
                      <a:solidFill>
                        <a:srgbClr val="C00000"/>
                      </a:solidFill>
                      <a:effectLst>
                        <a:outerShdw blurRad="38100" dist="19050" dir="2700000" algn="tl" rotWithShape="0">
                          <a:schemeClr val="dk1">
                            <a:alpha val="40000"/>
                          </a:schemeClr>
                        </a:outerShdw>
                      </a:effectLst>
                      <a:latin typeface="+mn-lt"/>
                      <a:ea typeface="+mn-ea"/>
                      <a:cs typeface="+mn-cs"/>
                    </a:defRPr>
                  </a:pPr>
                  <a:endParaRPr lang="fr-FR"/>
                </a:p>
              </c:txPr>
              <c:dLblPos val="outEnd"/>
              <c:showLegendKey val="0"/>
              <c:showVal val="0"/>
              <c:showCatName val="1"/>
              <c:showSerName val="0"/>
              <c:showPercent val="1"/>
              <c:showBubbleSize val="0"/>
              <c:extLst>
                <c:ext xmlns:c16="http://schemas.microsoft.com/office/drawing/2014/chart" uri="{C3380CC4-5D6E-409C-BE32-E72D297353CC}">
                  <c16:uniqueId val="{00000009-61C4-4A7E-9D96-41CB9166F1E0}"/>
                </c:ext>
              </c:extLst>
            </c:dLbl>
            <c:dLbl>
              <c:idx val="5"/>
              <c:spPr>
                <a:noFill/>
                <a:ln>
                  <a:noFill/>
                </a:ln>
                <a:effectLst/>
              </c:spPr>
              <c:txPr>
                <a:bodyPr rot="0" spcFirstLastPara="1" vertOverflow="ellipsis" vert="horz" wrap="square" lIns="38100" tIns="19050" rIns="38100" bIns="19050" anchor="ctr" anchorCtr="1">
                  <a:spAutoFit/>
                </a:bodyPr>
                <a:lstStyle/>
                <a:p>
                  <a:pPr>
                    <a:defRPr sz="1600" b="1" i="0" u="none" strike="noStrike" kern="1200" cap="none" spc="0" baseline="0">
                      <a:ln w="0"/>
                      <a:solidFill>
                        <a:srgbClr val="FF0000"/>
                      </a:solidFill>
                      <a:effectLst>
                        <a:outerShdw blurRad="38100" dist="19050" dir="2700000" algn="tl" rotWithShape="0">
                          <a:schemeClr val="dk1">
                            <a:alpha val="40000"/>
                          </a:schemeClr>
                        </a:outerShdw>
                      </a:effectLst>
                      <a:latin typeface="+mn-lt"/>
                      <a:ea typeface="+mn-ea"/>
                      <a:cs typeface="+mn-cs"/>
                    </a:defRPr>
                  </a:pPr>
                  <a:endParaRPr lang="fr-FR"/>
                </a:p>
              </c:txPr>
              <c:dLblPos val="outEnd"/>
              <c:showLegendKey val="0"/>
              <c:showVal val="0"/>
              <c:showCatName val="1"/>
              <c:showSerName val="0"/>
              <c:showPercent val="1"/>
              <c:showBubbleSize val="0"/>
              <c:extLst>
                <c:ext xmlns:c16="http://schemas.microsoft.com/office/drawing/2014/chart" uri="{C3380CC4-5D6E-409C-BE32-E72D297353CC}">
                  <c16:uniqueId val="{0000000B-61C4-4A7E-9D96-41CB9166F1E0}"/>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Feuil1!$A$2:$A$7</c:f>
              <c:strCache>
                <c:ptCount val="6"/>
                <c:pt idx="0">
                  <c:v>&lt; 39 heures</c:v>
                </c:pt>
                <c:pt idx="1">
                  <c:v>40/42 heures</c:v>
                </c:pt>
                <c:pt idx="2">
                  <c:v>43/48 heures</c:v>
                </c:pt>
                <c:pt idx="3">
                  <c:v>49/55 heures</c:v>
                </c:pt>
                <c:pt idx="4">
                  <c:v>56/60 heures</c:v>
                </c:pt>
                <c:pt idx="5">
                  <c:v>&gt; 60 heures</c:v>
                </c:pt>
              </c:strCache>
            </c:strRef>
          </c:cat>
          <c:val>
            <c:numRef>
              <c:f>Feuil1!$B$2:$B$7</c:f>
              <c:numCache>
                <c:formatCode>General</c:formatCode>
                <c:ptCount val="6"/>
                <c:pt idx="0">
                  <c:v>2</c:v>
                </c:pt>
                <c:pt idx="1">
                  <c:v>8</c:v>
                </c:pt>
                <c:pt idx="2">
                  <c:v>8</c:v>
                </c:pt>
                <c:pt idx="3">
                  <c:v>5</c:v>
                </c:pt>
                <c:pt idx="4">
                  <c:v>3</c:v>
                </c:pt>
                <c:pt idx="5">
                  <c:v>3</c:v>
                </c:pt>
              </c:numCache>
            </c:numRef>
          </c:val>
          <c:extLst>
            <c:ext xmlns:c16="http://schemas.microsoft.com/office/drawing/2014/chart" uri="{C3380CC4-5D6E-409C-BE32-E72D297353CC}">
              <c16:uniqueId val="{0000000C-61C4-4A7E-9D96-41CB9166F1E0}"/>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5625E-2"/>
          <c:y val="2.578124841404722E-2"/>
          <c:w val="0.96562499999999996"/>
          <c:h val="0.94843750317190556"/>
        </c:manualLayout>
      </c:layout>
      <c:pie3DChart>
        <c:varyColors val="1"/>
        <c:ser>
          <c:idx val="0"/>
          <c:order val="0"/>
          <c:tx>
            <c:strRef>
              <c:f>Feuil1!$B$1</c:f>
              <c:strCache>
                <c:ptCount val="1"/>
                <c:pt idx="0">
                  <c:v>NB2</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05EA-4907-9CFA-0B9D110F6252}"/>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05EA-4907-9CFA-0B9D110F6252}"/>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05EA-4907-9CFA-0B9D110F6252}"/>
              </c:ext>
            </c:extLst>
          </c:dPt>
          <c:dPt>
            <c:idx val="3"/>
            <c:bubble3D val="0"/>
            <c:spPr>
              <a:solidFill>
                <a:schemeClr val="accent4"/>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05EA-4907-9CFA-0B9D110F6252}"/>
              </c:ext>
            </c:extLst>
          </c:dPt>
          <c:dPt>
            <c:idx val="4"/>
            <c:bubble3D val="0"/>
            <c:spPr>
              <a:solidFill>
                <a:schemeClr val="accent5"/>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9-05EA-4907-9CFA-0B9D110F6252}"/>
              </c:ext>
            </c:extLst>
          </c:dPt>
          <c:dPt>
            <c:idx val="5"/>
            <c:bubble3D val="0"/>
            <c:spPr>
              <a:solidFill>
                <a:schemeClr val="accent6"/>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B-05EA-4907-9CFA-0B9D110F6252}"/>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D-05EA-4907-9CFA-0B9D110F6252}"/>
              </c:ext>
            </c:extLst>
          </c:dPt>
          <c:dLbls>
            <c:dLbl>
              <c:idx val="0"/>
              <c:layout>
                <c:manualLayout>
                  <c:x val="-0.19907431102362205"/>
                  <c:y val="4.3219854624762882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05EA-4907-9CFA-0B9D110F6252}"/>
                </c:ext>
              </c:extLst>
            </c:dLbl>
            <c:dLbl>
              <c:idx val="1"/>
              <c:layout>
                <c:manualLayout>
                  <c:x val="0.15779933562992127"/>
                  <c:y val="-0.27994117372409116"/>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05EA-4907-9CFA-0B9D110F6252}"/>
                </c:ext>
              </c:extLst>
            </c:dLbl>
            <c:dLbl>
              <c:idx val="2"/>
              <c:layout>
                <c:manualLayout>
                  <c:x val="0.17213816437007873"/>
                  <c:y val="1.6044167320117573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05EA-4907-9CFA-0B9D110F6252}"/>
                </c:ext>
              </c:extLst>
            </c:dLbl>
            <c:dLbl>
              <c:idx val="3"/>
              <c:layout>
                <c:manualLayout>
                  <c:x val="-5.0951033464566933E-3"/>
                  <c:y val="4.487727332201813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05EA-4907-9CFA-0B9D110F6252}"/>
                </c:ext>
              </c:extLst>
            </c:dLbl>
            <c:dLbl>
              <c:idx val="4"/>
              <c:layout>
                <c:manualLayout>
                  <c:x val="-2.6649413158859579E-2"/>
                  <c:y val="5.354635045214986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05EA-4907-9CFA-0B9D110F6252}"/>
                </c:ext>
              </c:extLst>
            </c:dLbl>
            <c:dLbl>
              <c:idx val="5"/>
              <c:layout>
                <c:manualLayout>
                  <c:x val="2.4835994378197182E-2"/>
                  <c:y val="1.581044594458996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05EA-4907-9CFA-0B9D110F6252}"/>
                </c:ext>
              </c:extLst>
            </c:dLbl>
            <c:dLbl>
              <c:idx val="6"/>
              <c:layout>
                <c:manualLayout>
                  <c:x val="8.5224778543307081E-2"/>
                  <c:y val="5.2956382076994213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05EA-4907-9CFA-0B9D110F6252}"/>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fr-FR"/>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Feuil1!$A$2:$A$8</c:f>
              <c:strCache>
                <c:ptCount val="7"/>
                <c:pt idx="0">
                  <c:v>de 0/5 pers.</c:v>
                </c:pt>
                <c:pt idx="1">
                  <c:v>de 6/10 pers.</c:v>
                </c:pt>
                <c:pt idx="2">
                  <c:v>de 11/15 pers.</c:v>
                </c:pt>
                <c:pt idx="3">
                  <c:v>de 16/20 pers.</c:v>
                </c:pt>
                <c:pt idx="4">
                  <c:v>de 21/25 pers.</c:v>
                </c:pt>
                <c:pt idx="5">
                  <c:v>de 30/35 pers.</c:v>
                </c:pt>
                <c:pt idx="6">
                  <c:v>de 50/60 pers.</c:v>
                </c:pt>
              </c:strCache>
            </c:strRef>
          </c:cat>
          <c:val>
            <c:numRef>
              <c:f>Feuil1!$B$2:$B$8</c:f>
              <c:numCache>
                <c:formatCode>General</c:formatCode>
                <c:ptCount val="7"/>
                <c:pt idx="0">
                  <c:v>14</c:v>
                </c:pt>
                <c:pt idx="1">
                  <c:v>8</c:v>
                </c:pt>
                <c:pt idx="2">
                  <c:v>3</c:v>
                </c:pt>
                <c:pt idx="3">
                  <c:v>2</c:v>
                </c:pt>
                <c:pt idx="4">
                  <c:v>2</c:v>
                </c:pt>
                <c:pt idx="5">
                  <c:v>1</c:v>
                </c:pt>
                <c:pt idx="6">
                  <c:v>1</c:v>
                </c:pt>
              </c:numCache>
            </c:numRef>
          </c:val>
          <c:extLst>
            <c:ext xmlns:c16="http://schemas.microsoft.com/office/drawing/2014/chart" uri="{C3380CC4-5D6E-409C-BE32-E72D297353CC}">
              <c16:uniqueId val="{0000000E-05EA-4907-9CFA-0B9D110F6252}"/>
            </c:ext>
          </c:extLst>
        </c:ser>
        <c:dLbls>
          <c:dLblPos val="ctr"/>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Feuil1!$B$1</c:f>
              <c:strCache>
                <c:ptCount val="1"/>
                <c:pt idx="0">
                  <c:v>heures/Jour</c:v>
                </c:pt>
              </c:strCache>
            </c:strRef>
          </c:tx>
          <c:dPt>
            <c:idx val="0"/>
            <c:bubble3D val="0"/>
            <c:spPr>
              <a:solidFill>
                <a:srgbClr val="92D05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9972-4796-8DED-863E5C0CDCA1}"/>
              </c:ext>
            </c:extLst>
          </c:dPt>
          <c:dPt>
            <c:idx val="1"/>
            <c:bubble3D val="0"/>
            <c:spPr>
              <a:solidFill>
                <a:srgbClr val="7030A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9972-4796-8DED-863E5C0CDCA1}"/>
              </c:ext>
            </c:extLst>
          </c:dPt>
          <c:dPt>
            <c:idx val="2"/>
            <c:bubble3D val="0"/>
            <c:spPr>
              <a:solidFill>
                <a:srgbClr val="FFC00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9972-4796-8DED-863E5C0CDCA1}"/>
              </c:ext>
            </c:extLst>
          </c:dPt>
          <c:dPt>
            <c:idx val="3"/>
            <c:bubble3D val="0"/>
            <c:spPr>
              <a:solidFill>
                <a:srgbClr val="FF000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9972-4796-8DED-863E5C0CDCA1}"/>
              </c:ext>
            </c:extLst>
          </c:dPt>
          <c:dLbls>
            <c:dLbl>
              <c:idx val="0"/>
              <c:layout>
                <c:manualLayout>
                  <c:x val="-1.8973500742356961E-2"/>
                  <c:y val="0"/>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cap="none" spc="0" baseline="0">
                      <a:ln w="0"/>
                      <a:solidFill>
                        <a:srgbClr val="92D050"/>
                      </a:solidFill>
                      <a:effectLst>
                        <a:outerShdw blurRad="38100" dist="19050" dir="2700000" algn="tl" rotWithShape="0">
                          <a:schemeClr val="dk1">
                            <a:alpha val="40000"/>
                          </a:schemeClr>
                        </a:outerShdw>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9972-4796-8DED-863E5C0CDCA1}"/>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cap="none" spc="0" baseline="0">
                      <a:ln w="0"/>
                      <a:solidFill>
                        <a:srgbClr val="7030A0"/>
                      </a:solidFill>
                      <a:effectLst>
                        <a:outerShdw blurRad="38100" dist="19050" dir="2700000" algn="tl" rotWithShape="0">
                          <a:schemeClr val="dk1">
                            <a:alpha val="40000"/>
                          </a:schemeClr>
                        </a:outerShdw>
                      </a:effectLst>
                      <a:latin typeface="+mn-lt"/>
                      <a:ea typeface="+mn-ea"/>
                      <a:cs typeface="+mn-cs"/>
                    </a:defRPr>
                  </a:pPr>
                  <a:endParaRPr lang="fr-FR"/>
                </a:p>
              </c:txPr>
              <c:dLblPos val="outEnd"/>
              <c:showLegendKey val="0"/>
              <c:showVal val="0"/>
              <c:showCatName val="1"/>
              <c:showSerName val="0"/>
              <c:showPercent val="1"/>
              <c:showBubbleSize val="0"/>
              <c:extLst>
                <c:ext xmlns:c16="http://schemas.microsoft.com/office/drawing/2014/chart" uri="{C3380CC4-5D6E-409C-BE32-E72D297353CC}">
                  <c16:uniqueId val="{00000003-9972-4796-8DED-863E5C0CDCA1}"/>
                </c:ext>
              </c:extLst>
            </c:dLbl>
            <c:dLbl>
              <c:idx val="2"/>
              <c:spPr>
                <a:noFill/>
                <a:ln>
                  <a:noFill/>
                </a:ln>
                <a:effectLst/>
              </c:spPr>
              <c:txPr>
                <a:bodyPr rot="0" spcFirstLastPara="1" vertOverflow="ellipsis" vert="horz" wrap="square" lIns="38100" tIns="19050" rIns="38100" bIns="19050" anchor="ctr" anchorCtr="1">
                  <a:spAutoFit/>
                </a:bodyPr>
                <a:lstStyle/>
                <a:p>
                  <a:pPr>
                    <a:defRPr sz="1600" b="1" i="0" u="none" strike="noStrike" kern="1200" cap="none" spc="0" baseline="0">
                      <a:ln w="0"/>
                      <a:solidFill>
                        <a:srgbClr val="FFC000"/>
                      </a:solidFill>
                      <a:effectLst>
                        <a:outerShdw blurRad="38100" dist="19050" dir="2700000" algn="tl" rotWithShape="0">
                          <a:schemeClr val="dk1">
                            <a:alpha val="40000"/>
                          </a:schemeClr>
                        </a:outerShdw>
                      </a:effectLst>
                      <a:latin typeface="+mn-lt"/>
                      <a:ea typeface="+mn-ea"/>
                      <a:cs typeface="+mn-cs"/>
                    </a:defRPr>
                  </a:pPr>
                  <a:endParaRPr lang="fr-FR"/>
                </a:p>
              </c:txPr>
              <c:dLblPos val="outEnd"/>
              <c:showLegendKey val="0"/>
              <c:showVal val="0"/>
              <c:showCatName val="1"/>
              <c:showSerName val="0"/>
              <c:showPercent val="1"/>
              <c:showBubbleSize val="0"/>
              <c:extLst>
                <c:ext xmlns:c16="http://schemas.microsoft.com/office/drawing/2014/chart" uri="{C3380CC4-5D6E-409C-BE32-E72D297353CC}">
                  <c16:uniqueId val="{00000005-9972-4796-8DED-863E5C0CDCA1}"/>
                </c:ext>
              </c:extLst>
            </c:dLbl>
            <c:dLbl>
              <c:idx val="3"/>
              <c:spPr>
                <a:noFill/>
                <a:ln>
                  <a:noFill/>
                </a:ln>
                <a:effectLst/>
              </c:spPr>
              <c:txPr>
                <a:bodyPr rot="0" spcFirstLastPara="1" vertOverflow="ellipsis" vert="horz" wrap="square" lIns="38100" tIns="19050" rIns="38100" bIns="19050" anchor="ctr" anchorCtr="1">
                  <a:spAutoFit/>
                </a:bodyPr>
                <a:lstStyle/>
                <a:p>
                  <a:pPr>
                    <a:defRPr sz="1600" b="1" i="0" u="none" strike="noStrike" kern="1200" cap="none" spc="0" baseline="0">
                      <a:ln w="0"/>
                      <a:solidFill>
                        <a:srgbClr val="FF0000"/>
                      </a:solidFill>
                      <a:effectLst>
                        <a:outerShdw blurRad="38100" dist="19050" dir="2700000" algn="tl" rotWithShape="0">
                          <a:schemeClr val="dk1">
                            <a:alpha val="40000"/>
                          </a:schemeClr>
                        </a:outerShdw>
                      </a:effectLst>
                      <a:latin typeface="+mn-lt"/>
                      <a:ea typeface="+mn-ea"/>
                      <a:cs typeface="+mn-cs"/>
                    </a:defRPr>
                  </a:pPr>
                  <a:endParaRPr lang="fr-FR"/>
                </a:p>
              </c:txPr>
              <c:dLblPos val="outEnd"/>
              <c:showLegendKey val="0"/>
              <c:showVal val="0"/>
              <c:showCatName val="1"/>
              <c:showSerName val="0"/>
              <c:showPercent val="1"/>
              <c:showBubbleSize val="0"/>
              <c:extLst>
                <c:ext xmlns:c16="http://schemas.microsoft.com/office/drawing/2014/chart" uri="{C3380CC4-5D6E-409C-BE32-E72D297353CC}">
                  <c16:uniqueId val="{00000007-9972-4796-8DED-863E5C0CDCA1}"/>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Feuil1!$A$2:$A$5</c:f>
              <c:strCache>
                <c:ptCount val="4"/>
                <c:pt idx="0">
                  <c:v>&lt; 5 jours</c:v>
                </c:pt>
                <c:pt idx="1">
                  <c:v>6/8 Jours</c:v>
                </c:pt>
                <c:pt idx="2">
                  <c:v>8/12 Jours</c:v>
                </c:pt>
                <c:pt idx="3">
                  <c:v>&gt; 12 Jours</c:v>
                </c:pt>
              </c:strCache>
            </c:strRef>
          </c:cat>
          <c:val>
            <c:numRef>
              <c:f>Feuil1!$B$2:$B$5</c:f>
              <c:numCache>
                <c:formatCode>General</c:formatCode>
                <c:ptCount val="4"/>
                <c:pt idx="0">
                  <c:v>11</c:v>
                </c:pt>
                <c:pt idx="1">
                  <c:v>14</c:v>
                </c:pt>
                <c:pt idx="2">
                  <c:v>2</c:v>
                </c:pt>
                <c:pt idx="3">
                  <c:v>3</c:v>
                </c:pt>
              </c:numCache>
            </c:numRef>
          </c:val>
          <c:extLst>
            <c:ext xmlns:c16="http://schemas.microsoft.com/office/drawing/2014/chart" uri="{C3380CC4-5D6E-409C-BE32-E72D297353CC}">
              <c16:uniqueId val="{00000008-9972-4796-8DED-863E5C0CDCA1}"/>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Feuil1!$B$1</c:f>
              <c:strCache>
                <c:ptCount val="1"/>
                <c:pt idx="0">
                  <c:v>Participations</c:v>
                </c:pt>
              </c:strCache>
            </c:strRef>
          </c:tx>
          <c:dPt>
            <c:idx val="0"/>
            <c:bubble3D val="0"/>
            <c:explosion val="4"/>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7E2C-4E29-AC9B-78B4A2EEE6A0}"/>
              </c:ext>
            </c:extLst>
          </c:dPt>
          <c:dPt>
            <c:idx val="1"/>
            <c:bubble3D val="0"/>
            <c:spPr>
              <a:solidFill>
                <a:schemeClr val="accent4">
                  <a:lumMod val="60000"/>
                  <a:lumOff val="4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7E2C-4E29-AC9B-78B4A2EEE6A0}"/>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7E2C-4E29-AC9B-78B4A2EEE6A0}"/>
              </c:ext>
            </c:extLst>
          </c:dPt>
          <c:dLbls>
            <c:dLbl>
              <c:idx val="0"/>
              <c:layout>
                <c:manualLayout>
                  <c:x val="-1.8973500742356961E-2"/>
                  <c:y val="0"/>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7E2C-4E29-AC9B-78B4A2EEE6A0}"/>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outEnd"/>
              <c:showLegendKey val="0"/>
              <c:showVal val="0"/>
              <c:showCatName val="1"/>
              <c:showSerName val="0"/>
              <c:showPercent val="1"/>
              <c:showBubbleSize val="0"/>
              <c:extLst>
                <c:ext xmlns:c16="http://schemas.microsoft.com/office/drawing/2014/chart" uri="{C3380CC4-5D6E-409C-BE32-E72D297353CC}">
                  <c16:uniqueId val="{00000003-7E2C-4E29-AC9B-78B4A2EEE6A0}"/>
                </c:ext>
              </c:extLst>
            </c:dLbl>
            <c:dLbl>
              <c:idx val="2"/>
              <c:spPr>
                <a:noFill/>
                <a:ln>
                  <a:noFill/>
                </a:ln>
                <a:effectLst/>
              </c:spPr>
              <c:txPr>
                <a:bodyPr rot="0" spcFirstLastPara="1" vertOverflow="ellipsis" vert="horz" wrap="square" lIns="38100" tIns="19050" rIns="38100" bIns="19050" anchor="ctr" anchorCtr="1">
                  <a:spAutoFit/>
                </a:bodyPr>
                <a:lstStyle/>
                <a:p>
                  <a:pPr>
                    <a:defRPr sz="16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outEnd"/>
              <c:showLegendKey val="0"/>
              <c:showVal val="0"/>
              <c:showCatName val="1"/>
              <c:showSerName val="0"/>
              <c:showPercent val="1"/>
              <c:showBubbleSize val="0"/>
              <c:extLst>
                <c:ext xmlns:c16="http://schemas.microsoft.com/office/drawing/2014/chart" uri="{C3380CC4-5D6E-409C-BE32-E72D297353CC}">
                  <c16:uniqueId val="{00000005-7E2C-4E29-AC9B-78B4A2EEE6A0}"/>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Feuil1!$A$2:$A$4</c:f>
              <c:strCache>
                <c:ptCount val="3"/>
                <c:pt idx="0">
                  <c:v>Oui</c:v>
                </c:pt>
                <c:pt idx="1">
                  <c:v>Non</c:v>
                </c:pt>
                <c:pt idx="2">
                  <c:v>Autres</c:v>
                </c:pt>
              </c:strCache>
            </c:strRef>
          </c:cat>
          <c:val>
            <c:numRef>
              <c:f>Feuil1!$B$2:$B$4</c:f>
              <c:numCache>
                <c:formatCode>General</c:formatCode>
                <c:ptCount val="3"/>
                <c:pt idx="0">
                  <c:v>24</c:v>
                </c:pt>
                <c:pt idx="1">
                  <c:v>4</c:v>
                </c:pt>
                <c:pt idx="2">
                  <c:v>3</c:v>
                </c:pt>
              </c:numCache>
            </c:numRef>
          </c:val>
          <c:extLst>
            <c:ext xmlns:c16="http://schemas.microsoft.com/office/drawing/2014/chart" uri="{C3380CC4-5D6E-409C-BE32-E72D297353CC}">
              <c16:uniqueId val="{00000006-7E2C-4E29-AC9B-78B4A2EEE6A0}"/>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Feuil1!$B$1</c:f>
              <c:strCache>
                <c:ptCount val="1"/>
                <c:pt idx="0">
                  <c:v>Participations</c:v>
                </c:pt>
              </c:strCache>
            </c:strRef>
          </c:tx>
          <c:dPt>
            <c:idx val="0"/>
            <c:bubble3D val="0"/>
            <c:explosion val="4"/>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7327-42F8-B5CE-22C16E6BFCCA}"/>
              </c:ext>
            </c:extLst>
          </c:dPt>
          <c:dPt>
            <c:idx val="1"/>
            <c:bubble3D val="0"/>
            <c:spPr>
              <a:solidFill>
                <a:schemeClr val="accent4">
                  <a:lumMod val="60000"/>
                  <a:lumOff val="4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7327-42F8-B5CE-22C16E6BFCCA}"/>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7327-42F8-B5CE-22C16E6BFCCA}"/>
              </c:ext>
            </c:extLst>
          </c:dPt>
          <c:dLbls>
            <c:dLbl>
              <c:idx val="0"/>
              <c:layout>
                <c:manualLayout>
                  <c:x val="-1.8973500742356961E-2"/>
                  <c:y val="0"/>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7327-42F8-B5CE-22C16E6BFCCA}"/>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outEnd"/>
              <c:showLegendKey val="0"/>
              <c:showVal val="0"/>
              <c:showCatName val="1"/>
              <c:showSerName val="0"/>
              <c:showPercent val="1"/>
              <c:showBubbleSize val="0"/>
              <c:extLst>
                <c:ext xmlns:c16="http://schemas.microsoft.com/office/drawing/2014/chart" uri="{C3380CC4-5D6E-409C-BE32-E72D297353CC}">
                  <c16:uniqueId val="{00000003-7327-42F8-B5CE-22C16E6BFCCA}"/>
                </c:ext>
              </c:extLst>
            </c:dLbl>
            <c:dLbl>
              <c:idx val="2"/>
              <c:spPr>
                <a:noFill/>
                <a:ln>
                  <a:noFill/>
                </a:ln>
                <a:effectLst/>
              </c:spPr>
              <c:txPr>
                <a:bodyPr rot="0" spcFirstLastPara="1" vertOverflow="ellipsis" vert="horz" wrap="square" lIns="38100" tIns="19050" rIns="38100" bIns="19050" anchor="ctr" anchorCtr="1">
                  <a:spAutoFit/>
                </a:bodyPr>
                <a:lstStyle/>
                <a:p>
                  <a:pPr>
                    <a:defRPr sz="16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outEnd"/>
              <c:showLegendKey val="0"/>
              <c:showVal val="0"/>
              <c:showCatName val="1"/>
              <c:showSerName val="0"/>
              <c:showPercent val="1"/>
              <c:showBubbleSize val="0"/>
              <c:extLst>
                <c:ext xmlns:c16="http://schemas.microsoft.com/office/drawing/2014/chart" uri="{C3380CC4-5D6E-409C-BE32-E72D297353CC}">
                  <c16:uniqueId val="{00000005-7327-42F8-B5CE-22C16E6BFCCA}"/>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Feuil1!$A$2:$A$4</c:f>
              <c:strCache>
                <c:ptCount val="3"/>
                <c:pt idx="0">
                  <c:v>Oui</c:v>
                </c:pt>
                <c:pt idx="1">
                  <c:v>Non</c:v>
                </c:pt>
                <c:pt idx="2">
                  <c:v>Autres</c:v>
                </c:pt>
              </c:strCache>
            </c:strRef>
          </c:cat>
          <c:val>
            <c:numRef>
              <c:f>Feuil1!$B$2:$B$4</c:f>
              <c:numCache>
                <c:formatCode>General</c:formatCode>
                <c:ptCount val="3"/>
                <c:pt idx="0">
                  <c:v>24</c:v>
                </c:pt>
                <c:pt idx="1">
                  <c:v>4</c:v>
                </c:pt>
                <c:pt idx="2">
                  <c:v>3</c:v>
                </c:pt>
              </c:numCache>
            </c:numRef>
          </c:val>
          <c:extLst>
            <c:ext xmlns:c16="http://schemas.microsoft.com/office/drawing/2014/chart" uri="{C3380CC4-5D6E-409C-BE32-E72D297353CC}">
              <c16:uniqueId val="{00000006-7327-42F8-B5CE-22C16E6BFCCA}"/>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Feuil1!$B$1</c:f>
              <c:strCache>
                <c:ptCount val="1"/>
                <c:pt idx="0">
                  <c:v>Parmi ceux qui distribuent, sous quelle forme ?</c:v>
                </c:pt>
              </c:strCache>
            </c:strRef>
          </c:tx>
          <c:dPt>
            <c:idx val="0"/>
            <c:bubble3D val="0"/>
            <c:explosion val="4"/>
            <c:spPr>
              <a:solidFill>
                <a:schemeClr val="tx2">
                  <a:lumMod val="60000"/>
                  <a:lumOff val="4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FB29-4F43-BBB6-AE19EE065640}"/>
              </c:ext>
            </c:extLst>
          </c:dPt>
          <c:dPt>
            <c:idx val="1"/>
            <c:bubble3D val="0"/>
            <c:spPr>
              <a:solidFill>
                <a:srgbClr val="92D05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FB29-4F43-BBB6-AE19EE065640}"/>
              </c:ext>
            </c:extLst>
          </c:dPt>
          <c:dLbls>
            <c:dLbl>
              <c:idx val="0"/>
              <c:layout>
                <c:manualLayout>
                  <c:x val="-1.8973500742356961E-2"/>
                  <c:y val="0"/>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B29-4F43-BBB6-AE19EE065640}"/>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outEnd"/>
              <c:showLegendKey val="0"/>
              <c:showVal val="0"/>
              <c:showCatName val="1"/>
              <c:showSerName val="0"/>
              <c:showPercent val="1"/>
              <c:showBubbleSize val="0"/>
              <c:extLst>
                <c:ext xmlns:c16="http://schemas.microsoft.com/office/drawing/2014/chart" uri="{C3380CC4-5D6E-409C-BE32-E72D297353CC}">
                  <c16:uniqueId val="{00000003-FB29-4F43-BBB6-AE19EE065640}"/>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Feuil1!$A$2:$A$3</c:f>
              <c:strCache>
                <c:ptCount val="2"/>
                <c:pt idx="0">
                  <c:v>Primes exceptionnelles </c:v>
                </c:pt>
                <c:pt idx="1">
                  <c:v>Participation interessement</c:v>
                </c:pt>
              </c:strCache>
            </c:strRef>
          </c:cat>
          <c:val>
            <c:numRef>
              <c:f>Feuil1!$B$2:$B$3</c:f>
              <c:numCache>
                <c:formatCode>General</c:formatCode>
                <c:ptCount val="2"/>
                <c:pt idx="0">
                  <c:v>20</c:v>
                </c:pt>
                <c:pt idx="1">
                  <c:v>6</c:v>
                </c:pt>
              </c:numCache>
            </c:numRef>
          </c:val>
          <c:extLst>
            <c:ext xmlns:c16="http://schemas.microsoft.com/office/drawing/2014/chart" uri="{C3380CC4-5D6E-409C-BE32-E72D297353CC}">
              <c16:uniqueId val="{00000004-FB29-4F43-BBB6-AE19EE065640}"/>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userShapes r:id="rId4"/>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Feuil1!$B$1</c:f>
              <c:strCache>
                <c:ptCount val="1"/>
                <c:pt idx="0">
                  <c:v>Participations</c:v>
                </c:pt>
              </c:strCache>
            </c:strRef>
          </c:tx>
          <c:dPt>
            <c:idx val="0"/>
            <c:bubble3D val="0"/>
            <c:explosion val="4"/>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1379-4524-9F49-DEA4CE8B84AC}"/>
              </c:ext>
            </c:extLst>
          </c:dPt>
          <c:dPt>
            <c:idx val="1"/>
            <c:bubble3D val="0"/>
            <c:spPr>
              <a:solidFill>
                <a:schemeClr val="accent4">
                  <a:lumMod val="60000"/>
                  <a:lumOff val="4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1379-4524-9F49-DEA4CE8B84AC}"/>
              </c:ext>
            </c:extLst>
          </c:dPt>
          <c:dLbls>
            <c:dLbl>
              <c:idx val="0"/>
              <c:layout>
                <c:manualLayout>
                  <c:x val="-1.8973500742356961E-2"/>
                  <c:y val="0"/>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1379-4524-9F49-DEA4CE8B84AC}"/>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outEnd"/>
              <c:showLegendKey val="0"/>
              <c:showVal val="0"/>
              <c:showCatName val="1"/>
              <c:showSerName val="0"/>
              <c:showPercent val="1"/>
              <c:showBubbleSize val="0"/>
              <c:extLst>
                <c:ext xmlns:c16="http://schemas.microsoft.com/office/drawing/2014/chart" uri="{C3380CC4-5D6E-409C-BE32-E72D297353CC}">
                  <c16:uniqueId val="{00000003-1379-4524-9F49-DEA4CE8B84AC}"/>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Feuil1!$A$2:$A$3</c:f>
              <c:strCache>
                <c:ptCount val="2"/>
                <c:pt idx="0">
                  <c:v>Oui</c:v>
                </c:pt>
                <c:pt idx="1">
                  <c:v>Non</c:v>
                </c:pt>
              </c:strCache>
            </c:strRef>
          </c:cat>
          <c:val>
            <c:numRef>
              <c:f>Feuil1!$B$2:$B$3</c:f>
              <c:numCache>
                <c:formatCode>General</c:formatCode>
                <c:ptCount val="2"/>
                <c:pt idx="0">
                  <c:v>26</c:v>
                </c:pt>
                <c:pt idx="1">
                  <c:v>5</c:v>
                </c:pt>
              </c:numCache>
            </c:numRef>
          </c:val>
          <c:extLst>
            <c:ext xmlns:c16="http://schemas.microsoft.com/office/drawing/2014/chart" uri="{C3380CC4-5D6E-409C-BE32-E72D297353CC}">
              <c16:uniqueId val="{00000004-1379-4524-9F49-DEA4CE8B84AC}"/>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Feuil1!$B$1</c:f>
              <c:strCache>
                <c:ptCount val="1"/>
                <c:pt idx="0">
                  <c:v>quand ?</c:v>
                </c:pt>
              </c:strCache>
            </c:strRef>
          </c:tx>
          <c:dPt>
            <c:idx val="0"/>
            <c:bubble3D val="0"/>
            <c:spPr>
              <a:solidFill>
                <a:schemeClr val="tx2">
                  <a:lumMod val="60000"/>
                  <a:lumOff val="4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B09D-4FF2-BCBE-B3F8DE6447E0}"/>
              </c:ext>
            </c:extLst>
          </c:dPt>
          <c:dPt>
            <c:idx val="1"/>
            <c:bubble3D val="0"/>
            <c:spPr>
              <a:solidFill>
                <a:srgbClr val="92D05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B09D-4FF2-BCBE-B3F8DE6447E0}"/>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B09D-4FF2-BCBE-B3F8DE6447E0}"/>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B09D-4FF2-BCBE-B3F8DE6447E0}"/>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B09D-4FF2-BCBE-B3F8DE6447E0}"/>
              </c:ext>
            </c:extLst>
          </c:dPt>
          <c:dLbls>
            <c:dLbl>
              <c:idx val="0"/>
              <c:layout>
                <c:manualLayout>
                  <c:x val="-1.8973500742356961E-2"/>
                  <c:y val="0"/>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cap="none" spc="0" baseline="0">
                      <a:ln w="0"/>
                      <a:solidFill>
                        <a:schemeClr val="tx1"/>
                      </a:solidFill>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B09D-4FF2-BCBE-B3F8DE6447E0}"/>
                </c:ext>
              </c:extLst>
            </c:dLbl>
            <c:dLbl>
              <c:idx val="1"/>
              <c:spPr>
                <a:noFill/>
                <a:ln>
                  <a:noFill/>
                </a:ln>
                <a:effectLst/>
              </c:spPr>
              <c:txPr>
                <a:bodyPr rot="0" spcFirstLastPara="1" vertOverflow="ellipsis" vert="horz" wrap="square" lIns="38100" tIns="19050" rIns="38100" bIns="19050" anchor="ctr" anchorCtr="1">
                  <a:spAutoFit/>
                </a:bodyPr>
                <a:lstStyle/>
                <a:p>
                  <a:pPr>
                    <a:defRPr sz="1100" b="1" i="0" u="none" strike="noStrike" kern="1200" cap="none" spc="0" baseline="0">
                      <a:ln w="0"/>
                      <a:solidFill>
                        <a:schemeClr val="tx1"/>
                      </a:solidFill>
                      <a:effectLst/>
                      <a:latin typeface="+mn-lt"/>
                      <a:ea typeface="+mn-ea"/>
                      <a:cs typeface="+mn-cs"/>
                    </a:defRPr>
                  </a:pPr>
                  <a:endParaRPr lang="fr-FR"/>
                </a:p>
              </c:txPr>
              <c:dLblPos val="outEnd"/>
              <c:showLegendKey val="0"/>
              <c:showVal val="0"/>
              <c:showCatName val="1"/>
              <c:showSerName val="0"/>
              <c:showPercent val="1"/>
              <c:showBubbleSize val="0"/>
              <c:extLst>
                <c:ext xmlns:c16="http://schemas.microsoft.com/office/drawing/2014/chart" uri="{C3380CC4-5D6E-409C-BE32-E72D297353CC}">
                  <c16:uniqueId val="{00000003-B09D-4FF2-BCBE-B3F8DE6447E0}"/>
                </c:ext>
              </c:extLst>
            </c:dLbl>
            <c:dLbl>
              <c:idx val="2"/>
              <c:layout>
                <c:manualLayout>
                  <c:x val="0"/>
                  <c:y val="0.11460845720171269"/>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cap="none" spc="0" baseline="0">
                      <a:ln w="0"/>
                      <a:solidFill>
                        <a:schemeClr val="tx1"/>
                      </a:solidFill>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B09D-4FF2-BCBE-B3F8DE6447E0}"/>
                </c:ext>
              </c:extLst>
            </c:dLbl>
            <c:dLbl>
              <c:idx val="3"/>
              <c:spPr>
                <a:noFill/>
                <a:ln>
                  <a:noFill/>
                </a:ln>
                <a:effectLst/>
              </c:spPr>
              <c:txPr>
                <a:bodyPr rot="0" spcFirstLastPara="1" vertOverflow="ellipsis" vert="horz" wrap="square" lIns="38100" tIns="19050" rIns="38100" bIns="19050" anchor="ctr" anchorCtr="1">
                  <a:spAutoFit/>
                </a:bodyPr>
                <a:lstStyle/>
                <a:p>
                  <a:pPr>
                    <a:defRPr sz="1100" b="1" i="0" u="none" strike="noStrike" kern="1200" cap="none" spc="0" baseline="0">
                      <a:ln w="0"/>
                      <a:solidFill>
                        <a:schemeClr val="tx1"/>
                      </a:solidFill>
                      <a:effectLst/>
                      <a:latin typeface="+mn-lt"/>
                      <a:ea typeface="+mn-ea"/>
                      <a:cs typeface="+mn-cs"/>
                    </a:defRPr>
                  </a:pPr>
                  <a:endParaRPr lang="fr-FR"/>
                </a:p>
              </c:txPr>
              <c:dLblPos val="outEnd"/>
              <c:showLegendKey val="0"/>
              <c:showVal val="0"/>
              <c:showCatName val="1"/>
              <c:showSerName val="0"/>
              <c:showPercent val="1"/>
              <c:showBubbleSize val="0"/>
              <c:extLst>
                <c:ext xmlns:c16="http://schemas.microsoft.com/office/drawing/2014/chart" uri="{C3380CC4-5D6E-409C-BE32-E72D297353CC}">
                  <c16:uniqueId val="{00000007-B09D-4FF2-BCBE-B3F8DE6447E0}"/>
                </c:ext>
              </c:extLst>
            </c:dLbl>
            <c:dLbl>
              <c:idx val="4"/>
              <c:layout>
                <c:manualLayout>
                  <c:x val="2.2863424941056122E-2"/>
                  <c:y val="-3.8202819067237564E-3"/>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cap="none" spc="0" baseline="0">
                      <a:ln w="0"/>
                      <a:solidFill>
                        <a:schemeClr val="tx1"/>
                      </a:solidFill>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B09D-4FF2-BCBE-B3F8DE6447E0}"/>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cap="none" spc="0" baseline="0">
                    <a:ln w="0"/>
                    <a:solidFill>
                      <a:schemeClr val="tx1"/>
                    </a:solidFill>
                    <a:effectLst/>
                    <a:latin typeface="+mn-lt"/>
                    <a:ea typeface="+mn-ea"/>
                    <a:cs typeface="+mn-cs"/>
                  </a:defRPr>
                </a:pPr>
                <a:endParaRPr lang="fr-FR"/>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Feuil1!$A$2:$A$6</c:f>
              <c:strCache>
                <c:ptCount val="5"/>
                <c:pt idx="0">
                  <c:v>Annuellement</c:v>
                </c:pt>
                <c:pt idx="1">
                  <c:v>Tous les 2 ans</c:v>
                </c:pt>
                <c:pt idx="2">
                  <c:v>A la demande du collaborateur</c:v>
                </c:pt>
                <c:pt idx="3">
                  <c:v>non</c:v>
                </c:pt>
                <c:pt idx="4">
                  <c:v>autres</c:v>
                </c:pt>
              </c:strCache>
            </c:strRef>
          </c:cat>
          <c:val>
            <c:numRef>
              <c:f>Feuil1!$B$2:$B$6</c:f>
              <c:numCache>
                <c:formatCode>General</c:formatCode>
                <c:ptCount val="5"/>
                <c:pt idx="0">
                  <c:v>8</c:v>
                </c:pt>
                <c:pt idx="1">
                  <c:v>6</c:v>
                </c:pt>
                <c:pt idx="2">
                  <c:v>11</c:v>
                </c:pt>
                <c:pt idx="3">
                  <c:v>1</c:v>
                </c:pt>
                <c:pt idx="4">
                  <c:v>2</c:v>
                </c:pt>
              </c:numCache>
            </c:numRef>
          </c:val>
          <c:extLst>
            <c:ext xmlns:c16="http://schemas.microsoft.com/office/drawing/2014/chart" uri="{C3380CC4-5D6E-409C-BE32-E72D297353CC}">
              <c16:uniqueId val="{0000000A-B09D-4FF2-BCBE-B3F8DE6447E0}"/>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userShapes r:id="rId4"/>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r>
              <a:rPr lang="fr-FR" cap="none" dirty="0"/>
              <a:t>Mode de rémunération</a:t>
            </a:r>
          </a:p>
        </c:rich>
      </c:tx>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fr-FR"/>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Feuil1!$B$1</c:f>
              <c:strCache>
                <c:ptCount val="1"/>
                <c:pt idx="0">
                  <c:v>entretiens</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B1E2-478F-B1B6-A6B9D10035D7}"/>
              </c:ext>
            </c:extLst>
          </c:dPt>
          <c:dPt>
            <c:idx val="1"/>
            <c:bubble3D val="0"/>
            <c:spPr>
              <a:solidFill>
                <a:srgbClr val="92D05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B1E2-478F-B1B6-A6B9D10035D7}"/>
              </c:ext>
            </c:extLst>
          </c:dPt>
          <c:dLbls>
            <c:dLbl>
              <c:idx val="0"/>
              <c:layout>
                <c:manualLayout>
                  <c:x val="-0.2348940933036644"/>
                  <c:y val="5.2181034229900565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B1E2-478F-B1B6-A6B9D10035D7}"/>
                </c:ext>
              </c:extLst>
            </c:dLbl>
            <c:dLbl>
              <c:idx val="1"/>
              <c:layout>
                <c:manualLayout>
                  <c:x val="0.25356645192132654"/>
                  <c:y val="-0.190526383715132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B1E2-478F-B1B6-A6B9D10035D7}"/>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Feuil1!$A$2:$A$3</c:f>
              <c:strCache>
                <c:ptCount val="2"/>
                <c:pt idx="0">
                  <c:v>Forfait jours</c:v>
                </c:pt>
                <c:pt idx="1">
                  <c:v>Taux horaires</c:v>
                </c:pt>
              </c:strCache>
            </c:strRef>
          </c:cat>
          <c:val>
            <c:numRef>
              <c:f>Feuil1!$B$2:$B$3</c:f>
              <c:numCache>
                <c:formatCode>General</c:formatCode>
                <c:ptCount val="2"/>
                <c:pt idx="0">
                  <c:v>9</c:v>
                </c:pt>
                <c:pt idx="1">
                  <c:v>15</c:v>
                </c:pt>
              </c:numCache>
            </c:numRef>
          </c:val>
          <c:extLst>
            <c:ext xmlns:c16="http://schemas.microsoft.com/office/drawing/2014/chart" uri="{C3380CC4-5D6E-409C-BE32-E72D297353CC}">
              <c16:uniqueId val="{00000004-B1E2-478F-B1B6-A6B9D10035D7}"/>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r>
              <a:rPr lang="fr-FR" cap="none" dirty="0"/>
              <a:t>Clause de non concurrence </a:t>
            </a:r>
          </a:p>
        </c:rich>
      </c:tx>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fr-FR"/>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Feuil1!$B$1</c:f>
              <c:strCache>
                <c:ptCount val="1"/>
                <c:pt idx="0">
                  <c:v>Clause de non concurrence</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B3F5-4825-9E8F-B4F34C0417BD}"/>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B3F5-4825-9E8F-B4F34C0417BD}"/>
              </c:ext>
            </c:extLst>
          </c:dPt>
          <c:dLbls>
            <c:dLbl>
              <c:idx val="0"/>
              <c:layout>
                <c:manualLayout>
                  <c:x val="-0.27817454754803855"/>
                  <c:y val="-8.9303124143574816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B3F5-4825-9E8F-B4F34C0417BD}"/>
                </c:ext>
              </c:extLst>
            </c:dLbl>
            <c:dLbl>
              <c:idx val="1"/>
              <c:layout>
                <c:manualLayout>
                  <c:x val="0.28530549808168404"/>
                  <c:y val="-9.7550906469855661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B3F5-4825-9E8F-B4F34C0417BD}"/>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Feuil1!$A$2:$A$3</c:f>
              <c:strCache>
                <c:ptCount val="2"/>
                <c:pt idx="0">
                  <c:v>Oui</c:v>
                </c:pt>
                <c:pt idx="1">
                  <c:v>Non</c:v>
                </c:pt>
              </c:strCache>
            </c:strRef>
          </c:cat>
          <c:val>
            <c:numRef>
              <c:f>Feuil1!$B$2:$B$3</c:f>
              <c:numCache>
                <c:formatCode>General</c:formatCode>
                <c:ptCount val="2"/>
                <c:pt idx="0">
                  <c:v>13</c:v>
                </c:pt>
                <c:pt idx="1">
                  <c:v>13</c:v>
                </c:pt>
              </c:numCache>
            </c:numRef>
          </c:val>
          <c:extLst>
            <c:ext xmlns:c16="http://schemas.microsoft.com/office/drawing/2014/chart" uri="{C3380CC4-5D6E-409C-BE32-E72D297353CC}">
              <c16:uniqueId val="{00000004-B3F5-4825-9E8F-B4F34C0417BD}"/>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r>
              <a:rPr lang="fr-FR" cap="none" dirty="0"/>
              <a:t>Mode de rémunération des HS</a:t>
            </a:r>
          </a:p>
        </c:rich>
      </c:tx>
      <c:layout>
        <c:manualLayout>
          <c:xMode val="edge"/>
          <c:yMode val="edge"/>
          <c:x val="0.13945732068321209"/>
          <c:y val="7.2357106821024694E-3"/>
        </c:manualLayout>
      </c:layout>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fr-FR"/>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Feuil1!$B$1</c:f>
              <c:strCache>
                <c:ptCount val="1"/>
                <c:pt idx="0">
                  <c:v>HS</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E567-4360-922E-920979073E23}"/>
              </c:ext>
            </c:extLst>
          </c:dPt>
          <c:dPt>
            <c:idx val="1"/>
            <c:bubble3D val="0"/>
            <c:spPr>
              <a:solidFill>
                <a:srgbClr val="92D05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E567-4360-922E-920979073E23}"/>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E567-4360-922E-920979073E23}"/>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E567-4360-922E-920979073E23}"/>
              </c:ext>
            </c:extLst>
          </c:dPt>
          <c:dLbls>
            <c:dLbl>
              <c:idx val="0"/>
              <c:layout>
                <c:manualLayout>
                  <c:x val="-0.24536628565680096"/>
                  <c:y val="-0.14318303470833676"/>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E567-4360-922E-920979073E23}"/>
                </c:ext>
              </c:extLst>
            </c:dLbl>
            <c:dLbl>
              <c:idx val="1"/>
              <c:layout>
                <c:manualLayout>
                  <c:x val="3.6269668239411197E-2"/>
                  <c:y val="-5.3048014637785738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E567-4360-922E-920979073E23}"/>
                </c:ext>
              </c:extLst>
            </c:dLbl>
            <c:dLbl>
              <c:idx val="2"/>
              <c:layout>
                <c:manualLayout>
                  <c:x val="0.15446401625407546"/>
                  <c:y val="1.4471421364204873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E567-4360-922E-920979073E23}"/>
                </c:ext>
              </c:extLst>
            </c:dLbl>
            <c:dLbl>
              <c:idx val="3"/>
              <c:layout>
                <c:manualLayout>
                  <c:x val="8.6395127735330354E-2"/>
                  <c:y val="5.4267830115768523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E567-4360-922E-920979073E23}"/>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Feuil1!$A$2:$A$5</c:f>
              <c:strCache>
                <c:ptCount val="4"/>
                <c:pt idx="0">
                  <c:v>Recup/RTT</c:v>
                </c:pt>
                <c:pt idx="1">
                  <c:v>Forfait Jours, au-delà en récup</c:v>
                </c:pt>
                <c:pt idx="2">
                  <c:v>Non rémunérées</c:v>
                </c:pt>
                <c:pt idx="3">
                  <c:v>50% en HS / 50% en RTT</c:v>
                </c:pt>
              </c:strCache>
            </c:strRef>
          </c:cat>
          <c:val>
            <c:numRef>
              <c:f>Feuil1!$B$2:$B$5</c:f>
              <c:numCache>
                <c:formatCode>General</c:formatCode>
                <c:ptCount val="4"/>
                <c:pt idx="0">
                  <c:v>15</c:v>
                </c:pt>
                <c:pt idx="1">
                  <c:v>3</c:v>
                </c:pt>
                <c:pt idx="2">
                  <c:v>6</c:v>
                </c:pt>
                <c:pt idx="3">
                  <c:v>3</c:v>
                </c:pt>
              </c:numCache>
            </c:numRef>
          </c:val>
          <c:extLst>
            <c:ext xmlns:c16="http://schemas.microsoft.com/office/drawing/2014/chart" uri="{C3380CC4-5D6E-409C-BE32-E72D297353CC}">
              <c16:uniqueId val="{00000008-E567-4360-922E-920979073E23}"/>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r>
              <a:rPr lang="fr-FR" cap="none" dirty="0"/>
              <a:t>Mode de rémunération des dimanches, nuits et jours fériés</a:t>
            </a:r>
          </a:p>
        </c:rich>
      </c:tx>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fr-FR"/>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Feuil1!$B$1</c:f>
              <c:strCache>
                <c:ptCount val="1"/>
                <c:pt idx="0">
                  <c:v>Clause de non concurrence</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8585-4246-AB36-CFA8F7BF7A1D}"/>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8585-4246-AB36-CFA8F7BF7A1D}"/>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8585-4246-AB36-CFA8F7BF7A1D}"/>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8585-4246-AB36-CFA8F7BF7A1D}"/>
              </c:ext>
            </c:extLst>
          </c:dPt>
          <c:dLbls>
            <c:dLbl>
              <c:idx val="0"/>
              <c:layout>
                <c:manualLayout>
                  <c:x val="-0.24559078343209587"/>
                  <c:y val="-0.17522540514291063"/>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20705866829646882"/>
                      <c:h val="0.13776212071021099"/>
                    </c:manualLayout>
                  </c15:layout>
                </c:ext>
                <c:ext xmlns:c16="http://schemas.microsoft.com/office/drawing/2014/chart" uri="{C3380CC4-5D6E-409C-BE32-E72D297353CC}">
                  <c16:uniqueId val="{00000001-8585-4246-AB36-CFA8F7BF7A1D}"/>
                </c:ext>
              </c:extLst>
            </c:dLbl>
            <c:dLbl>
              <c:idx val="1"/>
              <c:layout>
                <c:manualLayout>
                  <c:x val="0.16660725952247649"/>
                  <c:y val="-0.17710873019890178"/>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8585-4246-AB36-CFA8F7BF7A1D}"/>
                </c:ext>
              </c:extLst>
            </c:dLbl>
            <c:dLbl>
              <c:idx val="2"/>
              <c:layout>
                <c:manualLayout>
                  <c:x val="3.9566074336205341E-2"/>
                  <c:y val="-0.1177454023164197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8585-4246-AB36-CFA8F7BF7A1D}"/>
                </c:ext>
              </c:extLst>
            </c:dLbl>
            <c:dLbl>
              <c:idx val="3"/>
              <c:layout>
                <c:manualLayout>
                  <c:x val="0.13731755210800678"/>
                  <c:y val="3.5005389877854461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8585-4246-AB36-CFA8F7BF7A1D}"/>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Feuil1!$A$2:$A$5</c:f>
              <c:strCache>
                <c:ptCount val="4"/>
                <c:pt idx="0">
                  <c:v>1 jour  travaillé = 1 jours de RTT</c:v>
                </c:pt>
                <c:pt idx="1">
                  <c:v>En HS à 100 %</c:v>
                </c:pt>
                <c:pt idx="2">
                  <c:v>En HS à 150 %</c:v>
                </c:pt>
                <c:pt idx="3">
                  <c:v>Non rémunérés, intégrés a leurs commissions</c:v>
                </c:pt>
              </c:strCache>
            </c:strRef>
          </c:cat>
          <c:val>
            <c:numRef>
              <c:f>Feuil1!$B$2:$B$5</c:f>
              <c:numCache>
                <c:formatCode>General</c:formatCode>
                <c:ptCount val="4"/>
                <c:pt idx="0">
                  <c:v>16</c:v>
                </c:pt>
                <c:pt idx="1">
                  <c:v>3</c:v>
                </c:pt>
                <c:pt idx="2">
                  <c:v>2</c:v>
                </c:pt>
                <c:pt idx="3">
                  <c:v>7</c:v>
                </c:pt>
              </c:numCache>
            </c:numRef>
          </c:val>
          <c:extLst>
            <c:ext xmlns:c16="http://schemas.microsoft.com/office/drawing/2014/chart" uri="{C3380CC4-5D6E-409C-BE32-E72D297353CC}">
              <c16:uniqueId val="{00000008-8585-4246-AB36-CFA8F7BF7A1D}"/>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Feuil1!$B$1</c:f>
              <c:strCache>
                <c:ptCount val="1"/>
                <c:pt idx="0">
                  <c:v>affichage</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0864-4F59-8182-F229E2352EAB}"/>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0864-4F59-8182-F229E2352EAB}"/>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fr-FR"/>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Feuil1!$A$2:$A$3</c:f>
              <c:strCache>
                <c:ptCount val="2"/>
                <c:pt idx="0">
                  <c:v>oui</c:v>
                </c:pt>
                <c:pt idx="1">
                  <c:v>non</c:v>
                </c:pt>
              </c:strCache>
            </c:strRef>
          </c:cat>
          <c:val>
            <c:numRef>
              <c:f>Feuil1!$B$2:$B$3</c:f>
              <c:numCache>
                <c:formatCode>General</c:formatCode>
                <c:ptCount val="2"/>
                <c:pt idx="0">
                  <c:v>23</c:v>
                </c:pt>
                <c:pt idx="1">
                  <c:v>8</c:v>
                </c:pt>
              </c:numCache>
            </c:numRef>
          </c:val>
          <c:extLst>
            <c:ext xmlns:c16="http://schemas.microsoft.com/office/drawing/2014/chart" uri="{C3380CC4-5D6E-409C-BE32-E72D297353CC}">
              <c16:uniqueId val="{00000004-0864-4F59-8182-F229E2352EAB}"/>
            </c:ext>
          </c:extLst>
        </c:ser>
        <c:dLbls>
          <c:dLblPos val="ctr"/>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187500000000001E-2"/>
          <c:y val="0.10981649176817841"/>
          <c:w val="0.96562499999999996"/>
          <c:h val="0.64799054822892788"/>
        </c:manualLayout>
      </c:layout>
      <c:barChart>
        <c:barDir val="col"/>
        <c:grouping val="clustered"/>
        <c:varyColors val="0"/>
        <c:ser>
          <c:idx val="0"/>
          <c:order val="0"/>
          <c:tx>
            <c:strRef>
              <c:f>Feuil1!$B$1</c:f>
              <c:strCache>
                <c:ptCount val="1"/>
                <c:pt idx="0">
                  <c:v>Série 1</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Feuil1!$A$2:$A$11</c:f>
              <c:strCache>
                <c:ptCount val="10"/>
                <c:pt idx="0">
                  <c:v>Carte bleue société</c:v>
                </c:pt>
                <c:pt idx="1">
                  <c:v>téléphone d'entreprise ou remboursement du forfait</c:v>
                </c:pt>
                <c:pt idx="2">
                  <c:v>Voiture 2 pl.</c:v>
                </c:pt>
                <c:pt idx="3">
                  <c:v>Voiture 4 pl.</c:v>
                </c:pt>
                <c:pt idx="4">
                  <c:v>PC portable</c:v>
                </c:pt>
                <c:pt idx="5">
                  <c:v>Tickets restaurants</c:v>
                </c:pt>
                <c:pt idx="6">
                  <c:v>Commissions sur Marge brute</c:v>
                </c:pt>
                <c:pt idx="7">
                  <c:v>Commissions sur Chiffre d'affaires</c:v>
                </c:pt>
                <c:pt idx="8">
                  <c:v>Primes sur Objectifs</c:v>
                </c:pt>
                <c:pt idx="9">
                  <c:v>Dividende</c:v>
                </c:pt>
              </c:strCache>
            </c:strRef>
          </c:cat>
          <c:val>
            <c:numRef>
              <c:f>Feuil1!$B$2:$B$11</c:f>
              <c:numCache>
                <c:formatCode>0%</c:formatCode>
                <c:ptCount val="10"/>
                <c:pt idx="0">
                  <c:v>0.14000000000000001</c:v>
                </c:pt>
                <c:pt idx="1">
                  <c:v>0.86</c:v>
                </c:pt>
                <c:pt idx="2">
                  <c:v>0.48</c:v>
                </c:pt>
                <c:pt idx="3">
                  <c:v>0.17</c:v>
                </c:pt>
                <c:pt idx="4">
                  <c:v>0.9</c:v>
                </c:pt>
                <c:pt idx="5">
                  <c:v>0.52</c:v>
                </c:pt>
                <c:pt idx="6">
                  <c:v>0.41</c:v>
                </c:pt>
                <c:pt idx="7">
                  <c:v>0.31</c:v>
                </c:pt>
                <c:pt idx="8">
                  <c:v>0.38</c:v>
                </c:pt>
                <c:pt idx="9">
                  <c:v>3.5000000000000003E-2</c:v>
                </c:pt>
              </c:numCache>
            </c:numRef>
          </c:val>
          <c:extLst>
            <c:ext xmlns:c16="http://schemas.microsoft.com/office/drawing/2014/chart" uri="{C3380CC4-5D6E-409C-BE32-E72D297353CC}">
              <c16:uniqueId val="{00000000-953A-46DF-9D34-2860BD20F093}"/>
            </c:ext>
          </c:extLst>
        </c:ser>
        <c:dLbls>
          <c:dLblPos val="inEnd"/>
          <c:showLegendKey val="0"/>
          <c:showVal val="1"/>
          <c:showCatName val="0"/>
          <c:showSerName val="0"/>
          <c:showPercent val="0"/>
          <c:showBubbleSize val="0"/>
        </c:dLbls>
        <c:gapWidth val="65"/>
        <c:axId val="233586656"/>
        <c:axId val="233587048"/>
      </c:barChart>
      <c:catAx>
        <c:axId val="23358665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800" b="1" i="0" u="none" strike="noStrike" kern="1200" cap="all" baseline="0">
                <a:solidFill>
                  <a:schemeClr val="dk1">
                    <a:lumMod val="75000"/>
                    <a:lumOff val="25000"/>
                  </a:schemeClr>
                </a:solidFill>
                <a:latin typeface="+mn-lt"/>
                <a:ea typeface="+mn-ea"/>
                <a:cs typeface="+mn-cs"/>
              </a:defRPr>
            </a:pPr>
            <a:endParaRPr lang="fr-FR"/>
          </a:p>
        </c:txPr>
        <c:crossAx val="233587048"/>
        <c:crosses val="autoZero"/>
        <c:auto val="0"/>
        <c:lblAlgn val="ctr"/>
        <c:lblOffset val="100"/>
        <c:tickLblSkip val="1"/>
        <c:noMultiLvlLbl val="0"/>
      </c:catAx>
      <c:valAx>
        <c:axId val="233587048"/>
        <c:scaling>
          <c:orientation val="minMax"/>
        </c:scaling>
        <c:delete val="1"/>
        <c:axPos val="l"/>
        <c:numFmt formatCode="0%" sourceLinked="1"/>
        <c:majorTickMark val="none"/>
        <c:minorTickMark val="none"/>
        <c:tickLblPos val="nextTo"/>
        <c:crossAx val="233586656"/>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r>
              <a:rPr lang="fr-FR" cap="none" dirty="0"/>
              <a:t>Type de contrat </a:t>
            </a:r>
          </a:p>
        </c:rich>
      </c:tx>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fr-FR"/>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Feuil1!$B$1</c:f>
              <c:strCache>
                <c:ptCount val="1"/>
                <c:pt idx="0">
                  <c:v>entretiens</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517B-4408-901B-E60C5DE81FC4}"/>
              </c:ext>
            </c:extLst>
          </c:dPt>
          <c:dPt>
            <c:idx val="1"/>
            <c:bubble3D val="0"/>
            <c:spPr>
              <a:solidFill>
                <a:srgbClr val="92D05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517B-4408-901B-E60C5DE81FC4}"/>
              </c:ext>
            </c:extLst>
          </c:dPt>
          <c:dPt>
            <c:idx val="2"/>
            <c:bubble3D val="0"/>
            <c:spPr>
              <a:solidFill>
                <a:srgbClr val="FFC00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517B-4408-901B-E60C5DE81FC4}"/>
              </c:ext>
            </c:extLst>
          </c:dPt>
          <c:dLbls>
            <c:dLbl>
              <c:idx val="0"/>
              <c:layout>
                <c:manualLayout>
                  <c:x val="-0.21918594391882198"/>
                  <c:y val="7.0270430413686094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517B-4408-901B-E60C5DE81FC4}"/>
                </c:ext>
              </c:extLst>
            </c:dLbl>
            <c:dLbl>
              <c:idx val="1"/>
              <c:layout>
                <c:manualLayout>
                  <c:x val="0.25356650466463598"/>
                  <c:y val="-0.32438716521662836"/>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517B-4408-901B-E60C5DE81FC4}"/>
                </c:ext>
              </c:extLst>
            </c:dLbl>
            <c:dLbl>
              <c:idx val="2"/>
              <c:layout>
                <c:manualLayout>
                  <c:x val="0.11257546947330925"/>
                  <c:y val="0.1085356602315370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517B-4408-901B-E60C5DE81FC4}"/>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Feuil1!$A$2:$A$4</c:f>
              <c:strCache>
                <c:ptCount val="3"/>
                <c:pt idx="0">
                  <c:v>Forfait jours</c:v>
                </c:pt>
                <c:pt idx="1">
                  <c:v>Taux horaires</c:v>
                </c:pt>
                <c:pt idx="2">
                  <c:v>Free Lance</c:v>
                </c:pt>
              </c:strCache>
            </c:strRef>
          </c:cat>
          <c:val>
            <c:numRef>
              <c:f>Feuil1!$B$2:$B$4</c:f>
              <c:numCache>
                <c:formatCode>General</c:formatCode>
                <c:ptCount val="3"/>
                <c:pt idx="0">
                  <c:v>7</c:v>
                </c:pt>
                <c:pt idx="1">
                  <c:v>17</c:v>
                </c:pt>
                <c:pt idx="2">
                  <c:v>3</c:v>
                </c:pt>
              </c:numCache>
            </c:numRef>
          </c:val>
          <c:extLst>
            <c:ext xmlns:c16="http://schemas.microsoft.com/office/drawing/2014/chart" uri="{C3380CC4-5D6E-409C-BE32-E72D297353CC}">
              <c16:uniqueId val="{00000006-517B-4408-901B-E60C5DE81FC4}"/>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Feuil1!$B$1</c:f>
              <c:strCache>
                <c:ptCount val="1"/>
                <c:pt idx="0">
                  <c:v>HS</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5DCD-4548-AD09-936741BA7D46}"/>
              </c:ext>
            </c:extLst>
          </c:dPt>
          <c:dPt>
            <c:idx val="1"/>
            <c:bubble3D val="0"/>
            <c:spPr>
              <a:solidFill>
                <a:srgbClr val="92D05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5DCD-4548-AD09-936741BA7D46}"/>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5DCD-4548-AD09-936741BA7D46}"/>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5DCD-4548-AD09-936741BA7D46}"/>
              </c:ext>
            </c:extLst>
          </c:dPt>
          <c:dLbls>
            <c:dLbl>
              <c:idx val="0"/>
              <c:layout>
                <c:manualLayout>
                  <c:x val="-0.24536628565680096"/>
                  <c:y val="-0.14318303470833676"/>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5DCD-4548-AD09-936741BA7D46}"/>
                </c:ext>
              </c:extLst>
            </c:dLbl>
            <c:dLbl>
              <c:idx val="1"/>
              <c:layout>
                <c:manualLayout>
                  <c:x val="0.17853654697810981"/>
                  <c:y val="-0.21017210909094788"/>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5DCD-4548-AD09-936741BA7D46}"/>
                </c:ext>
              </c:extLst>
            </c:dLbl>
            <c:dLbl>
              <c:idx val="2"/>
              <c:layout>
                <c:manualLayout>
                  <c:x val="0.15446401625407546"/>
                  <c:y val="1.4471421364204873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5DCD-4548-AD09-936741BA7D46}"/>
                </c:ext>
              </c:extLst>
            </c:dLbl>
            <c:dLbl>
              <c:idx val="3"/>
              <c:layout>
                <c:manualLayout>
                  <c:x val="8.6395127735330354E-2"/>
                  <c:y val="5.4267830115768523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5DCD-4548-AD09-936741BA7D46}"/>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Feuil1!$A$2:$A$5</c:f>
              <c:strCache>
                <c:ptCount val="4"/>
                <c:pt idx="0">
                  <c:v>Recup/RTT</c:v>
                </c:pt>
                <c:pt idx="1">
                  <c:v>Forfait Jours, au-delà en récup</c:v>
                </c:pt>
                <c:pt idx="2">
                  <c:v>Non rémunérées</c:v>
                </c:pt>
                <c:pt idx="3">
                  <c:v>En H.S.</c:v>
                </c:pt>
              </c:strCache>
            </c:strRef>
          </c:cat>
          <c:val>
            <c:numRef>
              <c:f>Feuil1!$B$2:$B$5</c:f>
              <c:numCache>
                <c:formatCode>General</c:formatCode>
                <c:ptCount val="4"/>
                <c:pt idx="0">
                  <c:v>12</c:v>
                </c:pt>
                <c:pt idx="1">
                  <c:v>3</c:v>
                </c:pt>
                <c:pt idx="2">
                  <c:v>2</c:v>
                </c:pt>
                <c:pt idx="3">
                  <c:v>4</c:v>
                </c:pt>
              </c:numCache>
            </c:numRef>
          </c:val>
          <c:extLst>
            <c:ext xmlns:c16="http://schemas.microsoft.com/office/drawing/2014/chart" uri="{C3380CC4-5D6E-409C-BE32-E72D297353CC}">
              <c16:uniqueId val="{00000008-5DCD-4548-AD09-936741BA7D46}"/>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137"/>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7241243910138118E-2"/>
          <c:y val="4.9407698924341013E-2"/>
          <c:w val="0.92371331912140631"/>
          <c:h val="0.90380303144011964"/>
        </c:manualLayout>
      </c:layout>
      <c:pie3DChart>
        <c:varyColors val="1"/>
        <c:ser>
          <c:idx val="0"/>
          <c:order val="0"/>
          <c:tx>
            <c:strRef>
              <c:f>Feuil1!$B$1</c:f>
              <c:strCache>
                <c:ptCount val="1"/>
                <c:pt idx="0">
                  <c:v>Clause de non concurrence</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4EE5-43CA-83EB-A2CDFD9BF9D2}"/>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4EE5-43CA-83EB-A2CDFD9BF9D2}"/>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4EE5-43CA-83EB-A2CDFD9BF9D2}"/>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4EE5-43CA-83EB-A2CDFD9BF9D2}"/>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4EE5-43CA-83EB-A2CDFD9BF9D2}"/>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B-4EE5-43CA-83EB-A2CDFD9BF9D2}"/>
              </c:ext>
            </c:extLst>
          </c:dPt>
          <c:dPt>
            <c:idx val="6"/>
            <c:bubble3D val="0"/>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D-4EE5-43CA-83EB-A2CDFD9BF9D2}"/>
              </c:ext>
            </c:extLst>
          </c:dPt>
          <c:dLbls>
            <c:dLbl>
              <c:idx val="0"/>
              <c:layout>
                <c:manualLayout>
                  <c:x val="-0.3303878816187959"/>
                  <c:y val="2.6393664143353025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20705866829646882"/>
                      <c:h val="0.13776212071021099"/>
                    </c:manualLayout>
                  </c15:layout>
                </c:ext>
                <c:ext xmlns:c16="http://schemas.microsoft.com/office/drawing/2014/chart" uri="{C3380CC4-5D6E-409C-BE32-E72D297353CC}">
                  <c16:uniqueId val="{00000001-4EE5-43CA-83EB-A2CDFD9BF9D2}"/>
                </c:ext>
              </c:extLst>
            </c:dLbl>
            <c:dLbl>
              <c:idx val="1"/>
              <c:layout>
                <c:manualLayout>
                  <c:x val="0.11428568587322518"/>
                  <c:y val="-0.32374074168762096"/>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4EE5-43CA-83EB-A2CDFD9BF9D2}"/>
                </c:ext>
              </c:extLst>
            </c:dLbl>
            <c:dLbl>
              <c:idx val="2"/>
              <c:layout>
                <c:manualLayout>
                  <c:x val="0.10992962510572997"/>
                  <c:y val="-0.26699587401520258"/>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4EE5-43CA-83EB-A2CDFD9BF9D2}"/>
                </c:ext>
              </c:extLst>
            </c:dLbl>
            <c:dLbl>
              <c:idx val="3"/>
              <c:layout>
                <c:manualLayout>
                  <c:x val="2.9065976356831311E-2"/>
                  <c:y val="-2.7836995972979461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4EE5-43CA-83EB-A2CDFD9BF9D2}"/>
                </c:ext>
              </c:extLst>
            </c:dLbl>
            <c:dLbl>
              <c:idx val="4"/>
              <c:layout>
                <c:manualLayout>
                  <c:x val="0.15696479607362129"/>
                  <c:y val="0.17543476234970834"/>
                </c:manualLayout>
              </c:layout>
              <c:tx>
                <c:rich>
                  <a:bodyPr rot="0" spcFirstLastPara="1" vertOverflow="ellipsis" vert="horz" wrap="square" lIns="38100" tIns="19050" rIns="38100" bIns="19050" anchor="ctr" anchorCtr="1">
                    <a:spAutoFit/>
                  </a:bodyPr>
                  <a:lstStyle/>
                  <a:p>
                    <a:pPr>
                      <a:defRPr sz="12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fld id="{BE0BA277-F913-46C6-A979-6D543DB8233C}" type="CATEGORYNAME">
                      <a:rPr lang="fr-FR">
                        <a:solidFill>
                          <a:schemeClr val="bg1"/>
                        </a:solidFill>
                      </a:rPr>
                      <a:pPr>
                        <a:defRPr sz="1200" cap="none">
                          <a:ln w="0"/>
                          <a:solidFill>
                            <a:schemeClr val="tx1"/>
                          </a:solidFill>
                          <a:effectLst>
                            <a:outerShdw blurRad="38100" dist="19050" dir="2700000" algn="tl" rotWithShape="0">
                              <a:schemeClr val="dk1">
                                <a:alpha val="40000"/>
                              </a:schemeClr>
                            </a:outerShdw>
                          </a:effectLst>
                        </a:defRPr>
                      </a:pPr>
                      <a:t>[NOM DE CATÉGORIE]</a:t>
                    </a:fld>
                    <a:r>
                      <a:rPr lang="fr-FR" baseline="0" dirty="0">
                        <a:solidFill>
                          <a:schemeClr val="bg1"/>
                        </a:solidFill>
                      </a:rPr>
                      <a:t>
</a:t>
                    </a:r>
                    <a:fld id="{DFBDACBA-324C-4CC8-863C-11A1D2EFF35A}" type="PERCENTAGE">
                      <a:rPr lang="fr-FR" baseline="0">
                        <a:solidFill>
                          <a:schemeClr val="bg1"/>
                        </a:solidFill>
                      </a:rPr>
                      <a:pPr>
                        <a:defRPr sz="1200" cap="none">
                          <a:ln w="0"/>
                          <a:solidFill>
                            <a:schemeClr val="tx1"/>
                          </a:solidFill>
                          <a:effectLst>
                            <a:outerShdw blurRad="38100" dist="19050" dir="2700000" algn="tl" rotWithShape="0">
                              <a:schemeClr val="dk1">
                                <a:alpha val="40000"/>
                              </a:schemeClr>
                            </a:outerShdw>
                          </a:effectLst>
                        </a:defRPr>
                      </a:pPr>
                      <a:t>[POURCENTAGE]</a:t>
                    </a:fld>
                    <a:endParaRPr lang="fr-FR" baseline="0" dirty="0">
                      <a:solidFill>
                        <a:schemeClr val="bg1"/>
                      </a:solidFill>
                    </a:endParaRPr>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4EE5-43CA-83EB-A2CDFD9BF9D2}"/>
                </c:ext>
              </c:extLst>
            </c:dLbl>
            <c:dLbl>
              <c:idx val="5"/>
              <c:layout>
                <c:manualLayout>
                  <c:x val="-9.1520996611533928E-2"/>
                  <c:y val="-0.16757947448330354"/>
                </c:manualLayout>
              </c:layout>
              <c:tx>
                <c:rich>
                  <a:bodyPr rot="0" spcFirstLastPara="1" vertOverflow="ellipsis" vert="horz" wrap="square" lIns="38100" tIns="19050" rIns="38100" bIns="19050" anchor="ctr" anchorCtr="1">
                    <a:spAutoFit/>
                  </a:bodyPr>
                  <a:lstStyle/>
                  <a:p>
                    <a:pPr>
                      <a:defRPr sz="12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fld id="{B2779FFB-B8C5-4CDD-AFE6-0E3C3C4D2E36}" type="CATEGORYNAME">
                      <a:rPr lang="fr-FR" dirty="0">
                        <a:solidFill>
                          <a:schemeClr val="bg1"/>
                        </a:solidFill>
                      </a:rPr>
                      <a:pPr>
                        <a:defRPr sz="1200" cap="none">
                          <a:ln w="0"/>
                          <a:solidFill>
                            <a:schemeClr val="tx1"/>
                          </a:solidFill>
                          <a:effectLst>
                            <a:outerShdw blurRad="38100" dist="19050" dir="2700000" algn="tl" rotWithShape="0">
                              <a:schemeClr val="dk1">
                                <a:alpha val="40000"/>
                              </a:schemeClr>
                            </a:outerShdw>
                          </a:effectLst>
                        </a:defRPr>
                      </a:pPr>
                      <a:t>[NOM DE CATÉGORIE]</a:t>
                    </a:fld>
                    <a:r>
                      <a:rPr lang="fr-FR" baseline="0" dirty="0"/>
                      <a:t>
</a:t>
                    </a:r>
                    <a:fld id="{B3146986-E4C8-4378-AB5C-FE926EBCE247}" type="PERCENTAGE">
                      <a:rPr lang="fr-FR" baseline="0" dirty="0">
                        <a:solidFill>
                          <a:schemeClr val="bg1"/>
                        </a:solidFill>
                      </a:rPr>
                      <a:pPr>
                        <a:defRPr sz="1200" cap="none">
                          <a:ln w="0"/>
                          <a:solidFill>
                            <a:schemeClr val="tx1"/>
                          </a:solidFill>
                          <a:effectLst>
                            <a:outerShdw blurRad="38100" dist="19050" dir="2700000" algn="tl" rotWithShape="0">
                              <a:schemeClr val="dk1">
                                <a:alpha val="40000"/>
                              </a:schemeClr>
                            </a:outerShdw>
                          </a:effectLst>
                        </a:defRPr>
                      </a:pPr>
                      <a:t>[POURCENTAGE]</a:t>
                    </a:fld>
                    <a:endParaRPr lang="fr-FR" baseline="0" dirty="0"/>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4EE5-43CA-83EB-A2CDFD9BF9D2}"/>
                </c:ext>
              </c:extLst>
            </c:dLbl>
            <c:dLbl>
              <c:idx val="6"/>
              <c:layout>
                <c:manualLayout>
                  <c:x val="-1.8041930583174862E-3"/>
                  <c:y val="8.1171307952850227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4EE5-43CA-83EB-A2CDFD9BF9D2}"/>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fr-FR"/>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Feuil1!$A$2:$A$8</c:f>
              <c:strCache>
                <c:ptCount val="7"/>
                <c:pt idx="0">
                  <c:v>Non rémunérés</c:v>
                </c:pt>
                <c:pt idx="1">
                  <c:v>En HS à 100 %</c:v>
                </c:pt>
                <c:pt idx="2">
                  <c:v>En HS à 150 %</c:v>
                </c:pt>
                <c:pt idx="3">
                  <c:v>En HS à 200 %</c:v>
                </c:pt>
                <c:pt idx="4">
                  <c:v>1 jour  travaillé = 1 jour de RTT</c:v>
                </c:pt>
                <c:pt idx="5">
                  <c:v>1 jour  travaillé = 1.5 jours de RTT</c:v>
                </c:pt>
                <c:pt idx="6">
                  <c:v>1 jour  travaillé = 2 jours de RTT</c:v>
                </c:pt>
              </c:strCache>
            </c:strRef>
          </c:cat>
          <c:val>
            <c:numRef>
              <c:f>Feuil1!$B$2:$B$8</c:f>
              <c:numCache>
                <c:formatCode>General</c:formatCode>
                <c:ptCount val="7"/>
                <c:pt idx="0">
                  <c:v>2</c:v>
                </c:pt>
                <c:pt idx="1">
                  <c:v>1</c:v>
                </c:pt>
                <c:pt idx="2">
                  <c:v>2</c:v>
                </c:pt>
                <c:pt idx="3">
                  <c:v>1</c:v>
                </c:pt>
                <c:pt idx="4">
                  <c:v>14</c:v>
                </c:pt>
                <c:pt idx="5">
                  <c:v>1</c:v>
                </c:pt>
                <c:pt idx="6">
                  <c:v>1</c:v>
                </c:pt>
              </c:numCache>
            </c:numRef>
          </c:val>
          <c:extLst>
            <c:ext xmlns:c16="http://schemas.microsoft.com/office/drawing/2014/chart" uri="{C3380CC4-5D6E-409C-BE32-E72D297353CC}">
              <c16:uniqueId val="{0000000E-4EE5-43CA-83EB-A2CDFD9BF9D2}"/>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57165671799714E-2"/>
          <c:y val="7.1809030117216385E-2"/>
          <c:w val="0.96562499999999996"/>
          <c:h val="0.68093024536414559"/>
        </c:manualLayout>
      </c:layout>
      <c:barChart>
        <c:barDir val="col"/>
        <c:grouping val="clustered"/>
        <c:varyColors val="0"/>
        <c:ser>
          <c:idx val="0"/>
          <c:order val="0"/>
          <c:tx>
            <c:strRef>
              <c:f>Feuil1!$B$1</c:f>
              <c:strCache>
                <c:ptCount val="1"/>
                <c:pt idx="0">
                  <c:v>Série 1</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Feuil1!$A$2:$A$11</c:f>
              <c:strCache>
                <c:ptCount val="10"/>
                <c:pt idx="0">
                  <c:v>Carte bleue société</c:v>
                </c:pt>
                <c:pt idx="1">
                  <c:v>téléphone d'entreprise ou remboursement du forfait</c:v>
                </c:pt>
                <c:pt idx="2">
                  <c:v>Voiture 2/4 pl.</c:v>
                </c:pt>
                <c:pt idx="3">
                  <c:v>aucun avantage</c:v>
                </c:pt>
                <c:pt idx="4">
                  <c:v>PC portable</c:v>
                </c:pt>
                <c:pt idx="5">
                  <c:v>Tickets restaurants</c:v>
                </c:pt>
                <c:pt idx="6">
                  <c:v>Commissions sur CA ou MB des projets vendus</c:v>
                </c:pt>
                <c:pt idx="7">
                  <c:v>Primes sur Objectifs</c:v>
                </c:pt>
                <c:pt idx="8">
                  <c:v>Dividende</c:v>
                </c:pt>
                <c:pt idx="9">
                  <c:v>Commissions sur CA ou MB des nouveaux projets vendus</c:v>
                </c:pt>
              </c:strCache>
            </c:strRef>
          </c:cat>
          <c:val>
            <c:numRef>
              <c:f>Feuil1!$B$2:$B$11</c:f>
              <c:numCache>
                <c:formatCode>0%</c:formatCode>
                <c:ptCount val="10"/>
                <c:pt idx="0">
                  <c:v>0.17</c:v>
                </c:pt>
                <c:pt idx="1">
                  <c:v>0.43</c:v>
                </c:pt>
                <c:pt idx="2">
                  <c:v>0.04</c:v>
                </c:pt>
                <c:pt idx="3">
                  <c:v>0.09</c:v>
                </c:pt>
                <c:pt idx="4">
                  <c:v>0.3</c:v>
                </c:pt>
                <c:pt idx="5">
                  <c:v>0.52</c:v>
                </c:pt>
                <c:pt idx="6">
                  <c:v>0.17</c:v>
                </c:pt>
                <c:pt idx="7">
                  <c:v>0.17</c:v>
                </c:pt>
                <c:pt idx="8">
                  <c:v>3.5000000000000003E-2</c:v>
                </c:pt>
                <c:pt idx="9">
                  <c:v>0.09</c:v>
                </c:pt>
              </c:numCache>
            </c:numRef>
          </c:val>
          <c:extLst>
            <c:ext xmlns:c16="http://schemas.microsoft.com/office/drawing/2014/chart" uri="{C3380CC4-5D6E-409C-BE32-E72D297353CC}">
              <c16:uniqueId val="{00000000-1A46-4141-AC6E-72185D6AD772}"/>
            </c:ext>
          </c:extLst>
        </c:ser>
        <c:dLbls>
          <c:dLblPos val="inEnd"/>
          <c:showLegendKey val="0"/>
          <c:showVal val="1"/>
          <c:showCatName val="0"/>
          <c:showSerName val="0"/>
          <c:showPercent val="0"/>
          <c:showBubbleSize val="0"/>
        </c:dLbls>
        <c:gapWidth val="65"/>
        <c:axId val="233589008"/>
        <c:axId val="233589400"/>
      </c:barChart>
      <c:catAx>
        <c:axId val="23358900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800" b="1" i="0" u="none" strike="noStrike" kern="1200" cap="all" baseline="0">
                <a:solidFill>
                  <a:schemeClr val="dk1">
                    <a:lumMod val="75000"/>
                    <a:lumOff val="25000"/>
                  </a:schemeClr>
                </a:solidFill>
                <a:latin typeface="+mn-lt"/>
                <a:ea typeface="+mn-ea"/>
                <a:cs typeface="+mn-cs"/>
              </a:defRPr>
            </a:pPr>
            <a:endParaRPr lang="fr-FR"/>
          </a:p>
        </c:txPr>
        <c:crossAx val="233589400"/>
        <c:crosses val="autoZero"/>
        <c:auto val="0"/>
        <c:lblAlgn val="ctr"/>
        <c:lblOffset val="100"/>
        <c:tickLblSkip val="1"/>
        <c:noMultiLvlLbl val="0"/>
      </c:catAx>
      <c:valAx>
        <c:axId val="233589400"/>
        <c:scaling>
          <c:orientation val="minMax"/>
        </c:scaling>
        <c:delete val="1"/>
        <c:axPos val="l"/>
        <c:numFmt formatCode="0%" sourceLinked="1"/>
        <c:majorTickMark val="none"/>
        <c:minorTickMark val="none"/>
        <c:tickLblPos val="nextTo"/>
        <c:crossAx val="233589008"/>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Feuil1!$B$1</c:f>
              <c:strCache>
                <c:ptCount val="1"/>
                <c:pt idx="0">
                  <c:v>Agence de Design</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Feuil1!$A$2:$A$5</c:f>
              <c:strCache>
                <c:ptCount val="4"/>
                <c:pt idx="0">
                  <c:v>Proportion de femme dans l'effectif global </c:v>
                </c:pt>
                <c:pt idx="1">
                  <c:v>Proportion de cadre</c:v>
                </c:pt>
                <c:pt idx="2">
                  <c:v>Proportion de cadre Femme dans l'effectif cadre</c:v>
                </c:pt>
                <c:pt idx="3">
                  <c:v>Femmes dirigeantes ou co-dirigeantes d'entreprises</c:v>
                </c:pt>
              </c:strCache>
            </c:strRef>
          </c:cat>
          <c:val>
            <c:numRef>
              <c:f>Feuil1!$B$2:$B$5</c:f>
              <c:numCache>
                <c:formatCode>0%</c:formatCode>
                <c:ptCount val="4"/>
                <c:pt idx="0">
                  <c:v>0.57999999999999996</c:v>
                </c:pt>
                <c:pt idx="1">
                  <c:v>0.34200000000000003</c:v>
                </c:pt>
                <c:pt idx="2">
                  <c:v>0.61499999999999999</c:v>
                </c:pt>
                <c:pt idx="3">
                  <c:v>0.26</c:v>
                </c:pt>
              </c:numCache>
            </c:numRef>
          </c:val>
          <c:extLst>
            <c:ext xmlns:c16="http://schemas.microsoft.com/office/drawing/2014/chart" uri="{C3380CC4-5D6E-409C-BE32-E72D297353CC}">
              <c16:uniqueId val="{00000000-27A4-42E4-8243-0BF64FD7725E}"/>
            </c:ext>
          </c:extLst>
        </c:ser>
        <c:ser>
          <c:idx val="1"/>
          <c:order val="1"/>
          <c:tx>
            <c:strRef>
              <c:f>Feuil1!$C$1</c:f>
              <c:strCache>
                <c:ptCount val="1"/>
                <c:pt idx="0">
                  <c:v>Moy. National</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Feuil1!$A$2:$A$5</c:f>
              <c:strCache>
                <c:ptCount val="4"/>
                <c:pt idx="0">
                  <c:v>Proportion de femme dans l'effectif global </c:v>
                </c:pt>
                <c:pt idx="1">
                  <c:v>Proportion de cadre</c:v>
                </c:pt>
                <c:pt idx="2">
                  <c:v>Proportion de cadre Femme dans l'effectif cadre</c:v>
                </c:pt>
                <c:pt idx="3">
                  <c:v>Femmes dirigeantes ou co-dirigeantes d'entreprises</c:v>
                </c:pt>
              </c:strCache>
            </c:strRef>
          </c:cat>
          <c:val>
            <c:numRef>
              <c:f>Feuil1!$C$2:$C$5</c:f>
              <c:numCache>
                <c:formatCode>0%</c:formatCode>
                <c:ptCount val="4"/>
                <c:pt idx="0">
                  <c:v>0.49</c:v>
                </c:pt>
                <c:pt idx="1">
                  <c:v>0.20499999999999999</c:v>
                </c:pt>
                <c:pt idx="2">
                  <c:v>0.42</c:v>
                </c:pt>
                <c:pt idx="3">
                  <c:v>0.03</c:v>
                </c:pt>
              </c:numCache>
            </c:numRef>
          </c:val>
          <c:extLst>
            <c:ext xmlns:c16="http://schemas.microsoft.com/office/drawing/2014/chart" uri="{C3380CC4-5D6E-409C-BE32-E72D297353CC}">
              <c16:uniqueId val="{00000001-27A4-42E4-8243-0BF64FD7725E}"/>
            </c:ext>
          </c:extLst>
        </c:ser>
        <c:dLbls>
          <c:dLblPos val="inEnd"/>
          <c:showLegendKey val="0"/>
          <c:showVal val="1"/>
          <c:showCatName val="0"/>
          <c:showSerName val="0"/>
          <c:showPercent val="0"/>
          <c:showBubbleSize val="0"/>
        </c:dLbls>
        <c:gapWidth val="65"/>
        <c:axId val="198711880"/>
        <c:axId val="199011784"/>
      </c:barChart>
      <c:catAx>
        <c:axId val="19871188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fr-FR"/>
          </a:p>
        </c:txPr>
        <c:crossAx val="199011784"/>
        <c:crosses val="autoZero"/>
        <c:auto val="1"/>
        <c:lblAlgn val="ctr"/>
        <c:lblOffset val="100"/>
        <c:noMultiLvlLbl val="0"/>
      </c:catAx>
      <c:valAx>
        <c:axId val="199011784"/>
        <c:scaling>
          <c:orientation val="minMax"/>
        </c:scaling>
        <c:delete val="1"/>
        <c:axPos val="l"/>
        <c:numFmt formatCode="0%" sourceLinked="1"/>
        <c:majorTickMark val="none"/>
        <c:minorTickMark val="none"/>
        <c:tickLblPos val="nextTo"/>
        <c:crossAx val="198711880"/>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fr-FR"/>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fr-FR"/>
        </a:p>
      </c:txPr>
    </c:title>
    <c:autoTitleDeleted val="0"/>
    <c:view3D>
      <c:rotX val="50"/>
      <c:rotY val="12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Feuil1!$B$1</c:f>
              <c:strCache>
                <c:ptCount val="1"/>
                <c:pt idx="0">
                  <c:v>Horaire Hebdomadaire</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FF12-41A7-8E4E-3769B9E9746F}"/>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FF12-41A7-8E4E-3769B9E9746F}"/>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FF12-41A7-8E4E-3769B9E9746F}"/>
              </c:ext>
            </c:extLst>
          </c:dPt>
          <c:dPt>
            <c:idx val="3"/>
            <c:bubble3D val="0"/>
            <c:spPr>
              <a:solidFill>
                <a:schemeClr val="accent4"/>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FF12-41A7-8E4E-3769B9E9746F}"/>
              </c:ext>
            </c:extLst>
          </c:dPt>
          <c:dLbls>
            <c:dLbl>
              <c:idx val="0"/>
              <c:layout>
                <c:manualLayout>
                  <c:x val="9.9444114625764191E-2"/>
                  <c:y val="-0.320228541006323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F12-41A7-8E4E-3769B9E9746F}"/>
                </c:ext>
              </c:extLst>
            </c:dLbl>
            <c:dLbl>
              <c:idx val="1"/>
              <c:layout>
                <c:manualLayout>
                  <c:x val="1.3407697765433314E-2"/>
                  <c:y val="7.5706623417187736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F12-41A7-8E4E-3769B9E9746F}"/>
                </c:ext>
              </c:extLst>
            </c:dLbl>
            <c:dLbl>
              <c:idx val="2"/>
              <c:layout>
                <c:manualLayout>
                  <c:x val="3.8498500561739021E-2"/>
                  <c:y val="2.3871651233458094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FF12-41A7-8E4E-3769B9E9746F}"/>
                </c:ext>
              </c:extLst>
            </c:dLbl>
            <c:dLbl>
              <c:idx val="3"/>
              <c:layout>
                <c:manualLayout>
                  <c:x val="-0.1296112175666872"/>
                  <c:y val="0.1334317967389006"/>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FF12-41A7-8E4E-3769B9E9746F}"/>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fr-FR"/>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Feuil1!$A$2:$A$5</c:f>
              <c:strCache>
                <c:ptCount val="4"/>
                <c:pt idx="0">
                  <c:v>35 H/sem</c:v>
                </c:pt>
                <c:pt idx="1">
                  <c:v>36 H/sem</c:v>
                </c:pt>
                <c:pt idx="2">
                  <c:v>37 H/sem</c:v>
                </c:pt>
                <c:pt idx="3">
                  <c:v>39 H/sem</c:v>
                </c:pt>
              </c:strCache>
            </c:strRef>
          </c:cat>
          <c:val>
            <c:numRef>
              <c:f>Feuil1!$B$2:$B$5</c:f>
              <c:numCache>
                <c:formatCode>General</c:formatCode>
                <c:ptCount val="4"/>
                <c:pt idx="0">
                  <c:v>15</c:v>
                </c:pt>
                <c:pt idx="1">
                  <c:v>1</c:v>
                </c:pt>
                <c:pt idx="2">
                  <c:v>2</c:v>
                </c:pt>
                <c:pt idx="3">
                  <c:v>13</c:v>
                </c:pt>
              </c:numCache>
            </c:numRef>
          </c:val>
          <c:extLst>
            <c:ext xmlns:c16="http://schemas.microsoft.com/office/drawing/2014/chart" uri="{C3380CC4-5D6E-409C-BE32-E72D297353CC}">
              <c16:uniqueId val="{00000008-FF12-41A7-8E4E-3769B9E9746F}"/>
            </c:ext>
          </c:extLst>
        </c:ser>
        <c:dLbls>
          <c:dLblPos val="ctr"/>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dirty="0"/>
              <a:t>Temps reel de travail </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fr-FR"/>
        </a:p>
      </c:txPr>
    </c:title>
    <c:autoTitleDeleted val="0"/>
    <c:view3D>
      <c:rotX val="50"/>
      <c:rotY val="8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Feuil1!$B$1</c:f>
              <c:strCache>
                <c:ptCount val="1"/>
                <c:pt idx="0">
                  <c:v>Temps Eff.</c:v>
                </c:pt>
              </c:strCache>
            </c:strRef>
          </c:tx>
          <c:dPt>
            <c:idx val="0"/>
            <c:bubble3D val="0"/>
            <c:spPr>
              <a:solidFill>
                <a:srgbClr val="92D05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F65D-454D-9B9B-6BD470CB5989}"/>
              </c:ext>
            </c:extLst>
          </c:dPt>
          <c:dPt>
            <c:idx val="1"/>
            <c:bubble3D val="0"/>
            <c:spPr>
              <a:solidFill>
                <a:srgbClr val="00B0F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F65D-454D-9B9B-6BD470CB5989}"/>
              </c:ext>
            </c:extLst>
          </c:dPt>
          <c:dPt>
            <c:idx val="2"/>
            <c:bubble3D val="0"/>
            <c:spPr>
              <a:solidFill>
                <a:srgbClr val="FFC00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F65D-454D-9B9B-6BD470CB5989}"/>
              </c:ext>
            </c:extLst>
          </c:dPt>
          <c:dPt>
            <c:idx val="3"/>
            <c:bubble3D val="0"/>
            <c:spPr>
              <a:solidFill>
                <a:srgbClr val="FF000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F65D-454D-9B9B-6BD470CB5989}"/>
              </c:ext>
            </c:extLst>
          </c:dPt>
          <c:dLbls>
            <c:dLbl>
              <c:idx val="2"/>
              <c:layout>
                <c:manualLayout>
                  <c:x val="-6.3041466548276387E-2"/>
                  <c:y val="6.408803728509524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F65D-454D-9B9B-6BD470CB5989}"/>
                </c:ext>
              </c:extLst>
            </c:dLbl>
            <c:dLbl>
              <c:idx val="3"/>
              <c:layout>
                <c:manualLayout>
                  <c:x val="-2.9283542457220833E-2"/>
                  <c:y val="4.9881344178793795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F65D-454D-9B9B-6BD470CB5989}"/>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fr-FR"/>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Feuil1!$A$2:$A$5</c:f>
              <c:strCache>
                <c:ptCount val="4"/>
                <c:pt idx="0">
                  <c:v>De 35H à 39H</c:v>
                </c:pt>
                <c:pt idx="1">
                  <c:v>De 40 H à 42H</c:v>
                </c:pt>
                <c:pt idx="2">
                  <c:v>De 43 H à 47 H</c:v>
                </c:pt>
                <c:pt idx="3">
                  <c:v>De 48 H à 50 H</c:v>
                </c:pt>
              </c:strCache>
            </c:strRef>
          </c:cat>
          <c:val>
            <c:numRef>
              <c:f>Feuil1!$B$2:$B$5</c:f>
              <c:numCache>
                <c:formatCode>General</c:formatCode>
                <c:ptCount val="4"/>
                <c:pt idx="0">
                  <c:v>15</c:v>
                </c:pt>
                <c:pt idx="1">
                  <c:v>10</c:v>
                </c:pt>
                <c:pt idx="2">
                  <c:v>4</c:v>
                </c:pt>
                <c:pt idx="3">
                  <c:v>2</c:v>
                </c:pt>
              </c:numCache>
            </c:numRef>
          </c:val>
          <c:extLst>
            <c:ext xmlns:c16="http://schemas.microsoft.com/office/drawing/2014/chart" uri="{C3380CC4-5D6E-409C-BE32-E72D297353CC}">
              <c16:uniqueId val="{00000008-F65D-454D-9B9B-6BD470CB5989}"/>
            </c:ext>
          </c:extLst>
        </c:ser>
        <c:dLbls>
          <c:dLblPos val="ctr"/>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Feuil1!$B$1</c:f>
              <c:strCache>
                <c:ptCount val="1"/>
                <c:pt idx="0">
                  <c:v>Horaire dirigeants</c:v>
                </c:pt>
              </c:strCache>
            </c:strRef>
          </c:tx>
          <c:dPt>
            <c:idx val="0"/>
            <c:bubble3D val="0"/>
            <c:spPr>
              <a:solidFill>
                <a:srgbClr val="92D05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5F15-43D8-8BB7-7218289D9B2F}"/>
              </c:ext>
            </c:extLst>
          </c:dPt>
          <c:dPt>
            <c:idx val="1"/>
            <c:bubble3D val="0"/>
            <c:spPr>
              <a:solidFill>
                <a:srgbClr val="0070C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5F15-43D8-8BB7-7218289D9B2F}"/>
              </c:ext>
            </c:extLst>
          </c:dPt>
          <c:dPt>
            <c:idx val="2"/>
            <c:bubble3D val="0"/>
            <c:spPr>
              <a:solidFill>
                <a:srgbClr val="FFC00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5F15-43D8-8BB7-7218289D9B2F}"/>
              </c:ext>
            </c:extLst>
          </c:dPt>
          <c:dPt>
            <c:idx val="3"/>
            <c:bubble3D val="0"/>
            <c:spPr>
              <a:solidFill>
                <a:srgbClr val="FF000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5F15-43D8-8BB7-7218289D9B2F}"/>
              </c:ext>
            </c:extLst>
          </c:dPt>
          <c:dLbls>
            <c:dLbl>
              <c:idx val="0"/>
              <c:layout>
                <c:manualLayout>
                  <c:x val="-0.140199187992126"/>
                  <c:y val="0.13985487574711636"/>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5F15-43D8-8BB7-7218289D9B2F}"/>
                </c:ext>
              </c:extLst>
            </c:dLbl>
            <c:dLbl>
              <c:idx val="1"/>
              <c:layout>
                <c:manualLayout>
                  <c:x val="-0.1914232283464567"/>
                  <c:y val="-0.2981415909115655"/>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5F15-43D8-8BB7-7218289D9B2F}"/>
                </c:ext>
              </c:extLst>
            </c:dLbl>
            <c:dLbl>
              <c:idx val="3"/>
              <c:layout>
                <c:manualLayout>
                  <c:x val="8.3431102362204662E-2"/>
                  <c:y val="0.10786121383727769"/>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5F15-43D8-8BB7-7218289D9B2F}"/>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fr-FR"/>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Feuil1!$A$2:$A$5</c:f>
              <c:strCache>
                <c:ptCount val="4"/>
                <c:pt idx="0">
                  <c:v>De 30H à 42H</c:v>
                </c:pt>
                <c:pt idx="1">
                  <c:v>De 43H à 50H</c:v>
                </c:pt>
                <c:pt idx="2">
                  <c:v>De 51H à 60H</c:v>
                </c:pt>
                <c:pt idx="3">
                  <c:v>De 61H à 75H</c:v>
                </c:pt>
              </c:strCache>
            </c:strRef>
          </c:cat>
          <c:val>
            <c:numRef>
              <c:f>Feuil1!$B$2:$B$5</c:f>
              <c:numCache>
                <c:formatCode>General</c:formatCode>
                <c:ptCount val="4"/>
                <c:pt idx="0">
                  <c:v>6</c:v>
                </c:pt>
                <c:pt idx="1">
                  <c:v>13</c:v>
                </c:pt>
                <c:pt idx="2">
                  <c:v>9</c:v>
                </c:pt>
                <c:pt idx="3">
                  <c:v>3</c:v>
                </c:pt>
              </c:numCache>
            </c:numRef>
          </c:val>
          <c:extLst>
            <c:ext xmlns:c16="http://schemas.microsoft.com/office/drawing/2014/chart" uri="{C3380CC4-5D6E-409C-BE32-E72D297353CC}">
              <c16:uniqueId val="{00000008-5F15-43D8-8BB7-7218289D9B2F}"/>
            </c:ext>
          </c:extLst>
        </c:ser>
        <c:dLbls>
          <c:dLblPos val="ctr"/>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Feuil1!$B$1</c:f>
              <c:strCache>
                <c:ptCount val="1"/>
                <c:pt idx="0">
                  <c:v>Horaires des dirigeants de PME</c:v>
                </c:pt>
              </c:strCache>
            </c:strRef>
          </c:tx>
          <c:spPr>
            <a:solidFill>
              <a:schemeClr val="accent1">
                <a:alpha val="85000"/>
              </a:schemeClr>
            </a:solidFill>
            <a:ln w="9525" cap="flat" cmpd="sng" algn="ctr">
              <a:solidFill>
                <a:schemeClr val="lt1">
                  <a:alpha val="50000"/>
                </a:schemeClr>
              </a:solidFill>
              <a:round/>
            </a:ln>
            <a:effectLst/>
          </c:spPr>
          <c:invertIfNegative val="0"/>
          <c:dPt>
            <c:idx val="3"/>
            <c:invertIfNegative val="0"/>
            <c:bubble3D val="0"/>
            <c: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a:stretch>
              </a:blipFill>
              <a:ln w="9525" cap="flat" cmpd="sng" algn="ctr">
                <a:solidFill>
                  <a:schemeClr val="lt1">
                    <a:alpha val="50000"/>
                  </a:schemeClr>
                </a:solidFill>
                <a:round/>
              </a:ln>
              <a:effectLst/>
            </c:spPr>
            <c:extLst>
              <c:ext xmlns:c16="http://schemas.microsoft.com/office/drawing/2014/chart" uri="{C3380CC4-5D6E-409C-BE32-E72D297353CC}">
                <c16:uniqueId val="{00000001-5FB6-41F1-9D34-64469060CCB0}"/>
              </c:ext>
            </c:extLst>
          </c:dPt>
          <c:dLbls>
            <c:dLbl>
              <c:idx val="3"/>
              <c:layout>
                <c:manualLayout>
                  <c:x val="-5.4108588694629159E-3"/>
                  <c:y val="-1.588994927697742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FB6-41F1-9D34-64469060CCB0}"/>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Feuil1!$A$2:$A$7</c:f>
              <c:strCache>
                <c:ptCount val="6"/>
                <c:pt idx="0">
                  <c:v>Anglais </c:v>
                </c:pt>
                <c:pt idx="1">
                  <c:v>Américains</c:v>
                </c:pt>
                <c:pt idx="2">
                  <c:v>Hollandais</c:v>
                </c:pt>
                <c:pt idx="3">
                  <c:v>Français </c:v>
                </c:pt>
                <c:pt idx="4">
                  <c:v>Espagnol </c:v>
                </c:pt>
                <c:pt idx="5">
                  <c:v>Allemands</c:v>
                </c:pt>
              </c:strCache>
            </c:strRef>
          </c:cat>
          <c:val>
            <c:numRef>
              <c:f>Feuil1!$B$2:$B$7</c:f>
              <c:numCache>
                <c:formatCode>General</c:formatCode>
                <c:ptCount val="6"/>
                <c:pt idx="0">
                  <c:v>37.6</c:v>
                </c:pt>
                <c:pt idx="1">
                  <c:v>39.5</c:v>
                </c:pt>
                <c:pt idx="2">
                  <c:v>40.299999999999997</c:v>
                </c:pt>
                <c:pt idx="3">
                  <c:v>42.1</c:v>
                </c:pt>
                <c:pt idx="4">
                  <c:v>43.6</c:v>
                </c:pt>
                <c:pt idx="5">
                  <c:v>43.7</c:v>
                </c:pt>
              </c:numCache>
            </c:numRef>
          </c:val>
          <c:extLst>
            <c:ext xmlns:c16="http://schemas.microsoft.com/office/drawing/2014/chart" uri="{C3380CC4-5D6E-409C-BE32-E72D297353CC}">
              <c16:uniqueId val="{00000002-5FB6-41F1-9D34-64469060CCB0}"/>
            </c:ext>
          </c:extLst>
        </c:ser>
        <c:dLbls>
          <c:dLblPos val="inEnd"/>
          <c:showLegendKey val="0"/>
          <c:showVal val="1"/>
          <c:showCatName val="0"/>
          <c:showSerName val="0"/>
          <c:showPercent val="0"/>
          <c:showBubbleSize val="0"/>
        </c:dLbls>
        <c:gapWidth val="65"/>
        <c:axId val="199126024"/>
        <c:axId val="199126416"/>
      </c:barChart>
      <c:catAx>
        <c:axId val="19912602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000" b="1" i="0" u="none" strike="noStrike" kern="1200" cap="all" baseline="0">
                <a:solidFill>
                  <a:schemeClr val="dk1">
                    <a:lumMod val="75000"/>
                    <a:lumOff val="25000"/>
                  </a:schemeClr>
                </a:solidFill>
                <a:latin typeface="+mn-lt"/>
                <a:ea typeface="+mn-ea"/>
                <a:cs typeface="+mn-cs"/>
              </a:defRPr>
            </a:pPr>
            <a:endParaRPr lang="fr-FR"/>
          </a:p>
        </c:txPr>
        <c:crossAx val="199126416"/>
        <c:crosses val="autoZero"/>
        <c:auto val="1"/>
        <c:lblAlgn val="ctr"/>
        <c:lblOffset val="100"/>
        <c:noMultiLvlLbl val="0"/>
      </c:catAx>
      <c:valAx>
        <c:axId val="199126416"/>
        <c:scaling>
          <c:orientation val="minMax"/>
        </c:scaling>
        <c:delete val="1"/>
        <c:axPos val="l"/>
        <c:numFmt formatCode="General" sourceLinked="1"/>
        <c:majorTickMark val="none"/>
        <c:minorTickMark val="none"/>
        <c:tickLblPos val="nextTo"/>
        <c:crossAx val="199126024"/>
        <c:crosses val="autoZero"/>
        <c:crossBetween val="between"/>
      </c:valAx>
      <c:spPr>
        <a:noFill/>
        <a:ln w="25400">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5.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6.xml><?xml version="1.0" encoding="utf-8"?>
<cs:chartStyle xmlns:cs="http://schemas.microsoft.com/office/drawing/2012/chartStyle" xmlns:a="http://schemas.openxmlformats.org/drawingml/2006/main" id="33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7.xml><?xml version="1.0" encoding="utf-8"?>
<cs:chartStyle xmlns:cs="http://schemas.microsoft.com/office/drawing/2012/chartStyle" xmlns:a="http://schemas.openxmlformats.org/drawingml/2006/main" id="33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8.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19.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0.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2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2.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23.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24.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5.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6.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7.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0.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40.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4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0.75912</cdr:x>
      <cdr:y>0.25883</cdr:y>
    </cdr:from>
    <cdr:to>
      <cdr:x>0.95823</cdr:x>
      <cdr:y>0.29064</cdr:y>
    </cdr:to>
    <cdr:sp macro="" textlink="">
      <cdr:nvSpPr>
        <cdr:cNvPr id="2" name="ZoneTexte 1"/>
        <cdr:cNvSpPr txBox="1"/>
      </cdr:nvSpPr>
      <cdr:spPr>
        <a:xfrm xmlns:a="http://schemas.openxmlformats.org/drawingml/2006/main">
          <a:off x="5681133" y="1308657"/>
          <a:ext cx="1490134" cy="16086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fr-FR" sz="1100" dirty="0"/>
        </a:p>
      </cdr:txBody>
    </cdr:sp>
  </cdr:relSizeAnchor>
  <cdr:relSizeAnchor xmlns:cdr="http://schemas.openxmlformats.org/drawingml/2006/chartDrawing">
    <cdr:from>
      <cdr:x>0.76138</cdr:x>
      <cdr:y>0.31241</cdr:y>
    </cdr:from>
    <cdr:to>
      <cdr:x>0.95823</cdr:x>
      <cdr:y>0.3727</cdr:y>
    </cdr:to>
    <cdr:sp macro="" textlink="">
      <cdr:nvSpPr>
        <cdr:cNvPr id="3" name="ZoneTexte 2"/>
        <cdr:cNvSpPr txBox="1"/>
      </cdr:nvSpPr>
      <cdr:spPr>
        <a:xfrm xmlns:a="http://schemas.openxmlformats.org/drawingml/2006/main">
          <a:off x="5698067" y="1579591"/>
          <a:ext cx="1473200" cy="304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fr-FR" sz="1100" dirty="0"/>
        </a:p>
      </cdr:txBody>
    </cdr:sp>
  </cdr:relSizeAnchor>
  <cdr:relSizeAnchor xmlns:cdr="http://schemas.openxmlformats.org/drawingml/2006/chartDrawing">
    <cdr:from>
      <cdr:x>0.76138</cdr:x>
      <cdr:y>0.29064</cdr:y>
    </cdr:from>
    <cdr:to>
      <cdr:x>0.9571</cdr:x>
      <cdr:y>0.37102</cdr:y>
    </cdr:to>
    <cdr:sp macro="" textlink="">
      <cdr:nvSpPr>
        <cdr:cNvPr id="4" name="ZoneTexte 3"/>
        <cdr:cNvSpPr txBox="1"/>
      </cdr:nvSpPr>
      <cdr:spPr>
        <a:xfrm xmlns:a="http://schemas.openxmlformats.org/drawingml/2006/main">
          <a:off x="5698067" y="1469524"/>
          <a:ext cx="1464733" cy="406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fr-FR" sz="1100" dirty="0"/>
        </a:p>
      </cdr:txBody>
    </cdr:sp>
  </cdr:relSizeAnchor>
  <cdr:relSizeAnchor xmlns:cdr="http://schemas.openxmlformats.org/drawingml/2006/chartDrawing">
    <cdr:from>
      <cdr:x>0.08711</cdr:x>
      <cdr:y>0.6237</cdr:y>
    </cdr:from>
    <cdr:to>
      <cdr:x>0.26247</cdr:x>
      <cdr:y>0.68416</cdr:y>
    </cdr:to>
    <cdr:sp macro="" textlink="">
      <cdr:nvSpPr>
        <cdr:cNvPr id="5" name="ZoneTexte 4"/>
        <cdr:cNvSpPr txBox="1"/>
      </cdr:nvSpPr>
      <cdr:spPr>
        <a:xfrm xmlns:a="http://schemas.openxmlformats.org/drawingml/2006/main">
          <a:off x="651933" y="3153483"/>
          <a:ext cx="1312334" cy="30570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fr-FR" sz="1100" dirty="0"/>
        </a:p>
      </cdr:txBody>
    </cdr:sp>
  </cdr:relSizeAnchor>
  <cdr:relSizeAnchor xmlns:cdr="http://schemas.openxmlformats.org/drawingml/2006/chartDrawing">
    <cdr:from>
      <cdr:x>0.07806</cdr:x>
      <cdr:y>0.2605</cdr:y>
    </cdr:from>
    <cdr:to>
      <cdr:x>0.20024</cdr:x>
      <cdr:y>0.44135</cdr:y>
    </cdr:to>
    <cdr:sp macro="" textlink="">
      <cdr:nvSpPr>
        <cdr:cNvPr id="6" name="ZoneTexte 5"/>
        <cdr:cNvSpPr txBox="1"/>
      </cdr:nvSpPr>
      <cdr:spPr>
        <a:xfrm xmlns:a="http://schemas.openxmlformats.org/drawingml/2006/main">
          <a:off x="584200" y="1317124"/>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fr-FR" sz="1100" dirty="0"/>
        </a:p>
      </cdr:txBody>
    </cdr:sp>
  </cdr:relSizeAnchor>
  <cdr:relSizeAnchor xmlns:cdr="http://schemas.openxmlformats.org/drawingml/2006/chartDrawing">
    <cdr:from>
      <cdr:x>0</cdr:x>
      <cdr:y>0.42951</cdr:y>
    </cdr:from>
    <cdr:to>
      <cdr:x>0.36881</cdr:x>
      <cdr:y>0.49038</cdr:y>
    </cdr:to>
    <cdr:sp macro="" textlink="">
      <cdr:nvSpPr>
        <cdr:cNvPr id="7" name="ZoneTexte 9"/>
        <cdr:cNvSpPr txBox="1"/>
      </cdr:nvSpPr>
      <cdr:spPr>
        <a:xfrm xmlns:a="http://schemas.openxmlformats.org/drawingml/2006/main">
          <a:off x="0" y="2171621"/>
          <a:ext cx="2760133"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fr-FR" sz="1400" dirty="0"/>
            <a:t>Ex 7311Z (2003)</a:t>
          </a:r>
        </a:p>
      </cdr:txBody>
    </cdr:sp>
  </cdr:relSizeAnchor>
</c:userShapes>
</file>

<file path=ppt/drawings/drawing2.xml><?xml version="1.0" encoding="utf-8"?>
<c:userShapes xmlns:c="http://schemas.openxmlformats.org/drawingml/2006/chart">
  <cdr:relSizeAnchor xmlns:cdr="http://schemas.openxmlformats.org/drawingml/2006/chartDrawing">
    <cdr:from>
      <cdr:x>0.25653</cdr:x>
      <cdr:y>0.00466</cdr:y>
    </cdr:from>
    <cdr:to>
      <cdr:x>0.74347</cdr:x>
      <cdr:y>0.10406</cdr:y>
    </cdr:to>
    <cdr:sp macro="" textlink="">
      <cdr:nvSpPr>
        <cdr:cNvPr id="2" name="ZoneTexte 1"/>
        <cdr:cNvSpPr txBox="1"/>
      </cdr:nvSpPr>
      <cdr:spPr>
        <a:xfrm xmlns:a="http://schemas.openxmlformats.org/drawingml/2006/main">
          <a:off x="2085115" y="25254"/>
          <a:ext cx="3957770" cy="53862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fr-FR" sz="1400" b="1" dirty="0"/>
            <a:t>Horaires Hebdomadaires des Dirigeants par Pays</a:t>
          </a:r>
        </a:p>
        <a:p xmlns:a="http://schemas.openxmlformats.org/drawingml/2006/main">
          <a:pPr algn="ctr"/>
          <a:r>
            <a:rPr lang="fr-FR" sz="1400" b="1" dirty="0"/>
            <a:t>(Sce Challenge 2013)</a:t>
          </a:r>
        </a:p>
      </cdr:txBody>
    </cdr:sp>
  </cdr:relSizeAnchor>
</c:userShapes>
</file>

<file path=ppt/drawings/drawing3.xml><?xml version="1.0" encoding="utf-8"?>
<c:userShapes xmlns:c="http://schemas.openxmlformats.org/drawingml/2006/chart">
  <cdr:relSizeAnchor xmlns:cdr="http://schemas.openxmlformats.org/drawingml/2006/chartDrawing">
    <cdr:from>
      <cdr:x>0.28395</cdr:x>
      <cdr:y>0.04244</cdr:y>
    </cdr:from>
    <cdr:to>
      <cdr:x>0.8475</cdr:x>
      <cdr:y>0.13625</cdr:y>
    </cdr:to>
    <cdr:sp macro="" textlink="">
      <cdr:nvSpPr>
        <cdr:cNvPr id="2" name="ZoneTexte 1"/>
        <cdr:cNvSpPr txBox="1"/>
      </cdr:nvSpPr>
      <cdr:spPr>
        <a:xfrm xmlns:a="http://schemas.openxmlformats.org/drawingml/2006/main">
          <a:off x="1651615" y="164753"/>
          <a:ext cx="3277892" cy="36421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fr-FR" sz="1100" dirty="0"/>
        </a:p>
      </cdr:txBody>
    </cdr:sp>
  </cdr:relSizeAnchor>
</c:userShapes>
</file>

<file path=ppt/drawings/drawing4.xml><?xml version="1.0" encoding="utf-8"?>
<c:userShapes xmlns:c="http://schemas.openxmlformats.org/drawingml/2006/chart">
  <cdr:relSizeAnchor xmlns:cdr="http://schemas.openxmlformats.org/drawingml/2006/chartDrawing">
    <cdr:from>
      <cdr:x>0.28395</cdr:x>
      <cdr:y>0.04244</cdr:y>
    </cdr:from>
    <cdr:to>
      <cdr:x>0.8475</cdr:x>
      <cdr:y>0.13625</cdr:y>
    </cdr:to>
    <cdr:sp macro="" textlink="">
      <cdr:nvSpPr>
        <cdr:cNvPr id="2" name="ZoneTexte 1"/>
        <cdr:cNvSpPr txBox="1"/>
      </cdr:nvSpPr>
      <cdr:spPr>
        <a:xfrm xmlns:a="http://schemas.openxmlformats.org/drawingml/2006/main">
          <a:off x="1651615" y="164753"/>
          <a:ext cx="3277892" cy="36421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fr-FR"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625249DC-15FC-47EA-A7B4-118CC8030645}" type="datetimeFigureOut">
              <a:rPr lang="fr-FR" smtClean="0"/>
              <a:t>24/06/2019</a:t>
            </a:fld>
            <a:endParaRPr lang="fr-FR" dirty="0"/>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91FCFCC-5D81-44F1-8B9D-7CF69870FB67}" type="slidenum">
              <a:rPr lang="fr-FR" smtClean="0"/>
              <a:t>‹N°›</a:t>
            </a:fld>
            <a:endParaRPr lang="fr-FR" dirty="0"/>
          </a:p>
        </p:txBody>
      </p:sp>
    </p:spTree>
    <p:extLst>
      <p:ext uri="{BB962C8B-B14F-4D97-AF65-F5344CB8AC3E}">
        <p14:creationId xmlns:p14="http://schemas.microsoft.com/office/powerpoint/2010/main" val="17805656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1</a:t>
            </a:fld>
            <a:endParaRPr lang="fr-FR" dirty="0"/>
          </a:p>
        </p:txBody>
      </p:sp>
    </p:spTree>
    <p:extLst>
      <p:ext uri="{BB962C8B-B14F-4D97-AF65-F5344CB8AC3E}">
        <p14:creationId xmlns:p14="http://schemas.microsoft.com/office/powerpoint/2010/main" val="27199669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10</a:t>
            </a:fld>
            <a:endParaRPr lang="fr-FR" dirty="0"/>
          </a:p>
        </p:txBody>
      </p:sp>
    </p:spTree>
    <p:extLst>
      <p:ext uri="{BB962C8B-B14F-4D97-AF65-F5344CB8AC3E}">
        <p14:creationId xmlns:p14="http://schemas.microsoft.com/office/powerpoint/2010/main" val="9090012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11</a:t>
            </a:fld>
            <a:endParaRPr lang="fr-FR" dirty="0"/>
          </a:p>
        </p:txBody>
      </p:sp>
    </p:spTree>
    <p:extLst>
      <p:ext uri="{BB962C8B-B14F-4D97-AF65-F5344CB8AC3E}">
        <p14:creationId xmlns:p14="http://schemas.microsoft.com/office/powerpoint/2010/main" val="6491893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12</a:t>
            </a:fld>
            <a:endParaRPr lang="fr-FR" dirty="0"/>
          </a:p>
        </p:txBody>
      </p:sp>
    </p:spTree>
    <p:extLst>
      <p:ext uri="{BB962C8B-B14F-4D97-AF65-F5344CB8AC3E}">
        <p14:creationId xmlns:p14="http://schemas.microsoft.com/office/powerpoint/2010/main" val="40597431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13</a:t>
            </a:fld>
            <a:endParaRPr lang="fr-FR" dirty="0"/>
          </a:p>
        </p:txBody>
      </p:sp>
    </p:spTree>
    <p:extLst>
      <p:ext uri="{BB962C8B-B14F-4D97-AF65-F5344CB8AC3E}">
        <p14:creationId xmlns:p14="http://schemas.microsoft.com/office/powerpoint/2010/main" val="22441923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14</a:t>
            </a:fld>
            <a:endParaRPr lang="fr-FR" dirty="0"/>
          </a:p>
        </p:txBody>
      </p:sp>
    </p:spTree>
    <p:extLst>
      <p:ext uri="{BB962C8B-B14F-4D97-AF65-F5344CB8AC3E}">
        <p14:creationId xmlns:p14="http://schemas.microsoft.com/office/powerpoint/2010/main" val="38300478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15</a:t>
            </a:fld>
            <a:endParaRPr lang="fr-FR" dirty="0"/>
          </a:p>
        </p:txBody>
      </p:sp>
    </p:spTree>
    <p:extLst>
      <p:ext uri="{BB962C8B-B14F-4D97-AF65-F5344CB8AC3E}">
        <p14:creationId xmlns:p14="http://schemas.microsoft.com/office/powerpoint/2010/main" val="3020197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16</a:t>
            </a:fld>
            <a:endParaRPr lang="fr-FR" dirty="0"/>
          </a:p>
        </p:txBody>
      </p:sp>
    </p:spTree>
    <p:extLst>
      <p:ext uri="{BB962C8B-B14F-4D97-AF65-F5344CB8AC3E}">
        <p14:creationId xmlns:p14="http://schemas.microsoft.com/office/powerpoint/2010/main" val="19594294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17</a:t>
            </a:fld>
            <a:endParaRPr lang="fr-FR" dirty="0"/>
          </a:p>
        </p:txBody>
      </p:sp>
    </p:spTree>
    <p:extLst>
      <p:ext uri="{BB962C8B-B14F-4D97-AF65-F5344CB8AC3E}">
        <p14:creationId xmlns:p14="http://schemas.microsoft.com/office/powerpoint/2010/main" val="31051597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18</a:t>
            </a:fld>
            <a:endParaRPr lang="fr-FR" dirty="0"/>
          </a:p>
        </p:txBody>
      </p:sp>
    </p:spTree>
    <p:extLst>
      <p:ext uri="{BB962C8B-B14F-4D97-AF65-F5344CB8AC3E}">
        <p14:creationId xmlns:p14="http://schemas.microsoft.com/office/powerpoint/2010/main" val="17990802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19</a:t>
            </a:fld>
            <a:endParaRPr lang="fr-FR" dirty="0"/>
          </a:p>
        </p:txBody>
      </p:sp>
    </p:spTree>
    <p:extLst>
      <p:ext uri="{BB962C8B-B14F-4D97-AF65-F5344CB8AC3E}">
        <p14:creationId xmlns:p14="http://schemas.microsoft.com/office/powerpoint/2010/main" val="3906111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2</a:t>
            </a:fld>
            <a:endParaRPr lang="fr-FR" dirty="0"/>
          </a:p>
        </p:txBody>
      </p:sp>
    </p:spTree>
    <p:extLst>
      <p:ext uri="{BB962C8B-B14F-4D97-AF65-F5344CB8AC3E}">
        <p14:creationId xmlns:p14="http://schemas.microsoft.com/office/powerpoint/2010/main" val="22159733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20</a:t>
            </a:fld>
            <a:endParaRPr lang="fr-FR" dirty="0"/>
          </a:p>
        </p:txBody>
      </p:sp>
    </p:spTree>
    <p:extLst>
      <p:ext uri="{BB962C8B-B14F-4D97-AF65-F5344CB8AC3E}">
        <p14:creationId xmlns:p14="http://schemas.microsoft.com/office/powerpoint/2010/main" val="16609514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21</a:t>
            </a:fld>
            <a:endParaRPr lang="fr-FR" dirty="0"/>
          </a:p>
        </p:txBody>
      </p:sp>
    </p:spTree>
    <p:extLst>
      <p:ext uri="{BB962C8B-B14F-4D97-AF65-F5344CB8AC3E}">
        <p14:creationId xmlns:p14="http://schemas.microsoft.com/office/powerpoint/2010/main" val="5412689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22</a:t>
            </a:fld>
            <a:endParaRPr lang="fr-FR" dirty="0"/>
          </a:p>
        </p:txBody>
      </p:sp>
    </p:spTree>
    <p:extLst>
      <p:ext uri="{BB962C8B-B14F-4D97-AF65-F5344CB8AC3E}">
        <p14:creationId xmlns:p14="http://schemas.microsoft.com/office/powerpoint/2010/main" val="22589822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23</a:t>
            </a:fld>
            <a:endParaRPr lang="fr-FR" dirty="0"/>
          </a:p>
        </p:txBody>
      </p:sp>
    </p:spTree>
    <p:extLst>
      <p:ext uri="{BB962C8B-B14F-4D97-AF65-F5344CB8AC3E}">
        <p14:creationId xmlns:p14="http://schemas.microsoft.com/office/powerpoint/2010/main" val="17225539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24</a:t>
            </a:fld>
            <a:endParaRPr lang="fr-FR" dirty="0"/>
          </a:p>
        </p:txBody>
      </p:sp>
    </p:spTree>
    <p:extLst>
      <p:ext uri="{BB962C8B-B14F-4D97-AF65-F5344CB8AC3E}">
        <p14:creationId xmlns:p14="http://schemas.microsoft.com/office/powerpoint/2010/main" val="23642457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25</a:t>
            </a:fld>
            <a:endParaRPr lang="fr-FR" dirty="0"/>
          </a:p>
        </p:txBody>
      </p:sp>
    </p:spTree>
    <p:extLst>
      <p:ext uri="{BB962C8B-B14F-4D97-AF65-F5344CB8AC3E}">
        <p14:creationId xmlns:p14="http://schemas.microsoft.com/office/powerpoint/2010/main" val="870075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26</a:t>
            </a:fld>
            <a:endParaRPr lang="fr-FR" dirty="0"/>
          </a:p>
        </p:txBody>
      </p:sp>
    </p:spTree>
    <p:extLst>
      <p:ext uri="{BB962C8B-B14F-4D97-AF65-F5344CB8AC3E}">
        <p14:creationId xmlns:p14="http://schemas.microsoft.com/office/powerpoint/2010/main" val="3309738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27</a:t>
            </a:fld>
            <a:endParaRPr lang="fr-FR" dirty="0"/>
          </a:p>
        </p:txBody>
      </p:sp>
    </p:spTree>
    <p:extLst>
      <p:ext uri="{BB962C8B-B14F-4D97-AF65-F5344CB8AC3E}">
        <p14:creationId xmlns:p14="http://schemas.microsoft.com/office/powerpoint/2010/main" val="34787088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28</a:t>
            </a:fld>
            <a:endParaRPr lang="fr-FR" dirty="0"/>
          </a:p>
        </p:txBody>
      </p:sp>
    </p:spTree>
    <p:extLst>
      <p:ext uri="{BB962C8B-B14F-4D97-AF65-F5344CB8AC3E}">
        <p14:creationId xmlns:p14="http://schemas.microsoft.com/office/powerpoint/2010/main" val="1423558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29</a:t>
            </a:fld>
            <a:endParaRPr lang="fr-FR" dirty="0"/>
          </a:p>
        </p:txBody>
      </p:sp>
    </p:spTree>
    <p:extLst>
      <p:ext uri="{BB962C8B-B14F-4D97-AF65-F5344CB8AC3E}">
        <p14:creationId xmlns:p14="http://schemas.microsoft.com/office/powerpoint/2010/main" val="4056836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3</a:t>
            </a:fld>
            <a:endParaRPr lang="fr-FR" dirty="0"/>
          </a:p>
        </p:txBody>
      </p:sp>
    </p:spTree>
    <p:extLst>
      <p:ext uri="{BB962C8B-B14F-4D97-AF65-F5344CB8AC3E}">
        <p14:creationId xmlns:p14="http://schemas.microsoft.com/office/powerpoint/2010/main" val="4956751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30</a:t>
            </a:fld>
            <a:endParaRPr lang="fr-FR" dirty="0"/>
          </a:p>
        </p:txBody>
      </p:sp>
    </p:spTree>
    <p:extLst>
      <p:ext uri="{BB962C8B-B14F-4D97-AF65-F5344CB8AC3E}">
        <p14:creationId xmlns:p14="http://schemas.microsoft.com/office/powerpoint/2010/main" val="36628140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31</a:t>
            </a:fld>
            <a:endParaRPr lang="fr-FR" dirty="0"/>
          </a:p>
        </p:txBody>
      </p:sp>
    </p:spTree>
    <p:extLst>
      <p:ext uri="{BB962C8B-B14F-4D97-AF65-F5344CB8AC3E}">
        <p14:creationId xmlns:p14="http://schemas.microsoft.com/office/powerpoint/2010/main" val="7299543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32</a:t>
            </a:fld>
            <a:endParaRPr lang="fr-FR" dirty="0"/>
          </a:p>
        </p:txBody>
      </p:sp>
    </p:spTree>
    <p:extLst>
      <p:ext uri="{BB962C8B-B14F-4D97-AF65-F5344CB8AC3E}">
        <p14:creationId xmlns:p14="http://schemas.microsoft.com/office/powerpoint/2010/main" val="30341565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33</a:t>
            </a:fld>
            <a:endParaRPr lang="fr-FR" dirty="0"/>
          </a:p>
        </p:txBody>
      </p:sp>
    </p:spTree>
    <p:extLst>
      <p:ext uri="{BB962C8B-B14F-4D97-AF65-F5344CB8AC3E}">
        <p14:creationId xmlns:p14="http://schemas.microsoft.com/office/powerpoint/2010/main" val="39926030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34</a:t>
            </a:fld>
            <a:endParaRPr lang="fr-FR" dirty="0"/>
          </a:p>
        </p:txBody>
      </p:sp>
    </p:spTree>
    <p:extLst>
      <p:ext uri="{BB962C8B-B14F-4D97-AF65-F5344CB8AC3E}">
        <p14:creationId xmlns:p14="http://schemas.microsoft.com/office/powerpoint/2010/main" val="23204927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35</a:t>
            </a:fld>
            <a:endParaRPr lang="fr-FR" dirty="0"/>
          </a:p>
        </p:txBody>
      </p:sp>
    </p:spTree>
    <p:extLst>
      <p:ext uri="{BB962C8B-B14F-4D97-AF65-F5344CB8AC3E}">
        <p14:creationId xmlns:p14="http://schemas.microsoft.com/office/powerpoint/2010/main" val="40734480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36</a:t>
            </a:fld>
            <a:endParaRPr lang="fr-FR" dirty="0"/>
          </a:p>
        </p:txBody>
      </p:sp>
    </p:spTree>
    <p:extLst>
      <p:ext uri="{BB962C8B-B14F-4D97-AF65-F5344CB8AC3E}">
        <p14:creationId xmlns:p14="http://schemas.microsoft.com/office/powerpoint/2010/main" val="40024800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37</a:t>
            </a:fld>
            <a:endParaRPr lang="fr-FR" dirty="0"/>
          </a:p>
        </p:txBody>
      </p:sp>
    </p:spTree>
    <p:extLst>
      <p:ext uri="{BB962C8B-B14F-4D97-AF65-F5344CB8AC3E}">
        <p14:creationId xmlns:p14="http://schemas.microsoft.com/office/powerpoint/2010/main" val="36449187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38</a:t>
            </a:fld>
            <a:endParaRPr lang="fr-FR" dirty="0"/>
          </a:p>
        </p:txBody>
      </p:sp>
    </p:spTree>
    <p:extLst>
      <p:ext uri="{BB962C8B-B14F-4D97-AF65-F5344CB8AC3E}">
        <p14:creationId xmlns:p14="http://schemas.microsoft.com/office/powerpoint/2010/main" val="22514218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39</a:t>
            </a:fld>
            <a:endParaRPr lang="fr-FR" dirty="0"/>
          </a:p>
        </p:txBody>
      </p:sp>
    </p:spTree>
    <p:extLst>
      <p:ext uri="{BB962C8B-B14F-4D97-AF65-F5344CB8AC3E}">
        <p14:creationId xmlns:p14="http://schemas.microsoft.com/office/powerpoint/2010/main" val="1897495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4</a:t>
            </a:fld>
            <a:endParaRPr lang="fr-FR" dirty="0"/>
          </a:p>
        </p:txBody>
      </p:sp>
    </p:spTree>
    <p:extLst>
      <p:ext uri="{BB962C8B-B14F-4D97-AF65-F5344CB8AC3E}">
        <p14:creationId xmlns:p14="http://schemas.microsoft.com/office/powerpoint/2010/main" val="41481791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40</a:t>
            </a:fld>
            <a:endParaRPr lang="fr-FR" dirty="0"/>
          </a:p>
        </p:txBody>
      </p:sp>
    </p:spTree>
    <p:extLst>
      <p:ext uri="{BB962C8B-B14F-4D97-AF65-F5344CB8AC3E}">
        <p14:creationId xmlns:p14="http://schemas.microsoft.com/office/powerpoint/2010/main" val="16219978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5</a:t>
            </a:fld>
            <a:endParaRPr lang="fr-FR" dirty="0"/>
          </a:p>
        </p:txBody>
      </p:sp>
    </p:spTree>
    <p:extLst>
      <p:ext uri="{BB962C8B-B14F-4D97-AF65-F5344CB8AC3E}">
        <p14:creationId xmlns:p14="http://schemas.microsoft.com/office/powerpoint/2010/main" val="21322694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6</a:t>
            </a:fld>
            <a:endParaRPr lang="fr-FR" dirty="0"/>
          </a:p>
        </p:txBody>
      </p:sp>
    </p:spTree>
    <p:extLst>
      <p:ext uri="{BB962C8B-B14F-4D97-AF65-F5344CB8AC3E}">
        <p14:creationId xmlns:p14="http://schemas.microsoft.com/office/powerpoint/2010/main" val="15001220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7</a:t>
            </a:fld>
            <a:endParaRPr lang="fr-FR" dirty="0"/>
          </a:p>
        </p:txBody>
      </p:sp>
    </p:spTree>
    <p:extLst>
      <p:ext uri="{BB962C8B-B14F-4D97-AF65-F5344CB8AC3E}">
        <p14:creationId xmlns:p14="http://schemas.microsoft.com/office/powerpoint/2010/main" val="3883513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8</a:t>
            </a:fld>
            <a:endParaRPr lang="fr-FR" dirty="0"/>
          </a:p>
        </p:txBody>
      </p:sp>
    </p:spTree>
    <p:extLst>
      <p:ext uri="{BB962C8B-B14F-4D97-AF65-F5344CB8AC3E}">
        <p14:creationId xmlns:p14="http://schemas.microsoft.com/office/powerpoint/2010/main" val="2887974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9</a:t>
            </a:fld>
            <a:endParaRPr lang="fr-FR" dirty="0"/>
          </a:p>
        </p:txBody>
      </p:sp>
    </p:spTree>
    <p:extLst>
      <p:ext uri="{BB962C8B-B14F-4D97-AF65-F5344CB8AC3E}">
        <p14:creationId xmlns:p14="http://schemas.microsoft.com/office/powerpoint/2010/main" val="29872632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2AAA457C-1790-4ACA-A134-D8AA98A75630}" type="datetime1">
              <a:rPr lang="fr-FR" smtClean="0"/>
              <a:t>24/06/2019</a:t>
            </a:fld>
            <a:endParaRPr lang="fr-FR" dirty="0"/>
          </a:p>
        </p:txBody>
      </p:sp>
      <p:sp>
        <p:nvSpPr>
          <p:cNvPr id="5" name="Espace réservé du pied de page 4"/>
          <p:cNvSpPr>
            <a:spLocks noGrp="1"/>
          </p:cNvSpPr>
          <p:nvPr>
            <p:ph type="ftr" sz="quarter" idx="11"/>
          </p:nvPr>
        </p:nvSpPr>
        <p:spPr/>
        <p:txBody>
          <a:bodyPr/>
          <a:lstStyle/>
          <a:p>
            <a:r>
              <a:rPr lang="fr-FR" dirty="0"/>
              <a:t>séminaire Leads Juillet 2019 - Atelier Social - JP Clamens</a:t>
            </a:r>
          </a:p>
        </p:txBody>
      </p:sp>
      <p:sp>
        <p:nvSpPr>
          <p:cNvPr id="6" name="Espace réservé du numéro de diapositive 5"/>
          <p:cNvSpPr>
            <a:spLocks noGrp="1"/>
          </p:cNvSpPr>
          <p:nvPr>
            <p:ph type="sldNum" sz="quarter" idx="12"/>
          </p:nvPr>
        </p:nvSpPr>
        <p:spPr/>
        <p:txBody>
          <a:bodyPr/>
          <a:lstStyle/>
          <a:p>
            <a:fld id="{EA118F57-6873-41BD-B265-00F514CF2F6D}" type="slidenum">
              <a:rPr lang="fr-FR" smtClean="0"/>
              <a:t>‹N°›</a:t>
            </a:fld>
            <a:endParaRPr lang="fr-FR" dirty="0"/>
          </a:p>
        </p:txBody>
      </p:sp>
    </p:spTree>
    <p:extLst>
      <p:ext uri="{BB962C8B-B14F-4D97-AF65-F5344CB8AC3E}">
        <p14:creationId xmlns:p14="http://schemas.microsoft.com/office/powerpoint/2010/main" val="13611794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8BEDB87-17A3-47FB-95EB-DAEC09EE4043}" type="datetime1">
              <a:rPr lang="fr-FR" smtClean="0"/>
              <a:t>24/06/2019</a:t>
            </a:fld>
            <a:endParaRPr lang="fr-FR" dirty="0"/>
          </a:p>
        </p:txBody>
      </p:sp>
      <p:sp>
        <p:nvSpPr>
          <p:cNvPr id="5" name="Espace réservé du pied de page 4"/>
          <p:cNvSpPr>
            <a:spLocks noGrp="1"/>
          </p:cNvSpPr>
          <p:nvPr>
            <p:ph type="ftr" sz="quarter" idx="11"/>
          </p:nvPr>
        </p:nvSpPr>
        <p:spPr/>
        <p:txBody>
          <a:bodyPr/>
          <a:lstStyle/>
          <a:p>
            <a:r>
              <a:rPr lang="fr-FR" dirty="0"/>
              <a:t>séminaire Leads Juillet 2019 - Atelier Social - JP Clamens</a:t>
            </a:r>
          </a:p>
        </p:txBody>
      </p:sp>
      <p:sp>
        <p:nvSpPr>
          <p:cNvPr id="6" name="Espace réservé du numéro de diapositive 5"/>
          <p:cNvSpPr>
            <a:spLocks noGrp="1"/>
          </p:cNvSpPr>
          <p:nvPr>
            <p:ph type="sldNum" sz="quarter" idx="12"/>
          </p:nvPr>
        </p:nvSpPr>
        <p:spPr/>
        <p:txBody>
          <a:bodyPr/>
          <a:lstStyle/>
          <a:p>
            <a:fld id="{EA118F57-6873-41BD-B265-00F514CF2F6D}" type="slidenum">
              <a:rPr lang="fr-FR" smtClean="0"/>
              <a:t>‹N°›</a:t>
            </a:fld>
            <a:endParaRPr lang="fr-FR" dirty="0"/>
          </a:p>
        </p:txBody>
      </p:sp>
    </p:spTree>
    <p:extLst>
      <p:ext uri="{BB962C8B-B14F-4D97-AF65-F5344CB8AC3E}">
        <p14:creationId xmlns:p14="http://schemas.microsoft.com/office/powerpoint/2010/main" val="2661188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3EE0D72C-1AF1-4186-A750-3A4901152112}" type="datetime1">
              <a:rPr lang="fr-FR" smtClean="0"/>
              <a:t>24/06/2019</a:t>
            </a:fld>
            <a:endParaRPr lang="fr-FR" dirty="0"/>
          </a:p>
        </p:txBody>
      </p:sp>
      <p:sp>
        <p:nvSpPr>
          <p:cNvPr id="5" name="Espace réservé du pied de page 4"/>
          <p:cNvSpPr>
            <a:spLocks noGrp="1"/>
          </p:cNvSpPr>
          <p:nvPr>
            <p:ph type="ftr" sz="quarter" idx="11"/>
          </p:nvPr>
        </p:nvSpPr>
        <p:spPr/>
        <p:txBody>
          <a:bodyPr/>
          <a:lstStyle/>
          <a:p>
            <a:r>
              <a:rPr lang="fr-FR" dirty="0"/>
              <a:t>séminaire Leads Juillet 2019 - Atelier Social - JP Clamens</a:t>
            </a:r>
          </a:p>
        </p:txBody>
      </p:sp>
      <p:sp>
        <p:nvSpPr>
          <p:cNvPr id="6" name="Espace réservé du numéro de diapositive 5"/>
          <p:cNvSpPr>
            <a:spLocks noGrp="1"/>
          </p:cNvSpPr>
          <p:nvPr>
            <p:ph type="sldNum" sz="quarter" idx="12"/>
          </p:nvPr>
        </p:nvSpPr>
        <p:spPr/>
        <p:txBody>
          <a:bodyPr/>
          <a:lstStyle/>
          <a:p>
            <a:fld id="{EA118F57-6873-41BD-B265-00F514CF2F6D}" type="slidenum">
              <a:rPr lang="fr-FR" smtClean="0"/>
              <a:t>‹N°›</a:t>
            </a:fld>
            <a:endParaRPr lang="fr-FR" dirty="0"/>
          </a:p>
        </p:txBody>
      </p:sp>
    </p:spTree>
    <p:extLst>
      <p:ext uri="{BB962C8B-B14F-4D97-AF65-F5344CB8AC3E}">
        <p14:creationId xmlns:p14="http://schemas.microsoft.com/office/powerpoint/2010/main" val="420032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1AB2299-0352-47C7-BF84-0355353D15BE}" type="datetime1">
              <a:rPr lang="fr-FR" smtClean="0"/>
              <a:t>24/06/2019</a:t>
            </a:fld>
            <a:endParaRPr lang="fr-FR" dirty="0"/>
          </a:p>
        </p:txBody>
      </p:sp>
      <p:sp>
        <p:nvSpPr>
          <p:cNvPr id="5" name="Espace réservé du pied de page 4"/>
          <p:cNvSpPr>
            <a:spLocks noGrp="1"/>
          </p:cNvSpPr>
          <p:nvPr>
            <p:ph type="ftr" sz="quarter" idx="11"/>
          </p:nvPr>
        </p:nvSpPr>
        <p:spPr/>
        <p:txBody>
          <a:bodyPr/>
          <a:lstStyle/>
          <a:p>
            <a:r>
              <a:rPr lang="fr-FR" dirty="0"/>
              <a:t>séminaire Leads Juillet 2019 - Atelier Social - JP Clamens</a:t>
            </a:r>
          </a:p>
        </p:txBody>
      </p:sp>
      <p:sp>
        <p:nvSpPr>
          <p:cNvPr id="6" name="Espace réservé du numéro de diapositive 5"/>
          <p:cNvSpPr>
            <a:spLocks noGrp="1"/>
          </p:cNvSpPr>
          <p:nvPr>
            <p:ph type="sldNum" sz="quarter" idx="12"/>
          </p:nvPr>
        </p:nvSpPr>
        <p:spPr/>
        <p:txBody>
          <a:bodyPr/>
          <a:lstStyle/>
          <a:p>
            <a:fld id="{EA118F57-6873-41BD-B265-00F514CF2F6D}" type="slidenum">
              <a:rPr lang="fr-FR" smtClean="0"/>
              <a:t>‹N°›</a:t>
            </a:fld>
            <a:endParaRPr lang="fr-FR" dirty="0"/>
          </a:p>
        </p:txBody>
      </p:sp>
    </p:spTree>
    <p:extLst>
      <p:ext uri="{BB962C8B-B14F-4D97-AF65-F5344CB8AC3E}">
        <p14:creationId xmlns:p14="http://schemas.microsoft.com/office/powerpoint/2010/main" val="1211351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FEB52729-D95B-4B9F-9A24-86C002732413}" type="datetime1">
              <a:rPr lang="fr-FR" smtClean="0"/>
              <a:t>24/06/2019</a:t>
            </a:fld>
            <a:endParaRPr lang="fr-FR" dirty="0"/>
          </a:p>
        </p:txBody>
      </p:sp>
      <p:sp>
        <p:nvSpPr>
          <p:cNvPr id="5" name="Espace réservé du pied de page 4"/>
          <p:cNvSpPr>
            <a:spLocks noGrp="1"/>
          </p:cNvSpPr>
          <p:nvPr>
            <p:ph type="ftr" sz="quarter" idx="11"/>
          </p:nvPr>
        </p:nvSpPr>
        <p:spPr/>
        <p:txBody>
          <a:bodyPr/>
          <a:lstStyle/>
          <a:p>
            <a:r>
              <a:rPr lang="fr-FR" dirty="0"/>
              <a:t>séminaire Leads Juillet 2019 - Atelier Social - JP Clamens</a:t>
            </a:r>
          </a:p>
        </p:txBody>
      </p:sp>
      <p:sp>
        <p:nvSpPr>
          <p:cNvPr id="6" name="Espace réservé du numéro de diapositive 5"/>
          <p:cNvSpPr>
            <a:spLocks noGrp="1"/>
          </p:cNvSpPr>
          <p:nvPr>
            <p:ph type="sldNum" sz="quarter" idx="12"/>
          </p:nvPr>
        </p:nvSpPr>
        <p:spPr/>
        <p:txBody>
          <a:bodyPr/>
          <a:lstStyle/>
          <a:p>
            <a:fld id="{EA118F57-6873-41BD-B265-00F514CF2F6D}" type="slidenum">
              <a:rPr lang="fr-FR" smtClean="0"/>
              <a:t>‹N°›</a:t>
            </a:fld>
            <a:endParaRPr lang="fr-FR" dirty="0"/>
          </a:p>
        </p:txBody>
      </p:sp>
    </p:spTree>
    <p:extLst>
      <p:ext uri="{BB962C8B-B14F-4D97-AF65-F5344CB8AC3E}">
        <p14:creationId xmlns:p14="http://schemas.microsoft.com/office/powerpoint/2010/main" val="1909754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D5CA352A-AD10-4784-8E01-B8017AA8822D}" type="datetime1">
              <a:rPr lang="fr-FR" smtClean="0"/>
              <a:t>24/06/2019</a:t>
            </a:fld>
            <a:endParaRPr lang="fr-FR" dirty="0"/>
          </a:p>
        </p:txBody>
      </p:sp>
      <p:sp>
        <p:nvSpPr>
          <p:cNvPr id="6" name="Espace réservé du pied de page 5"/>
          <p:cNvSpPr>
            <a:spLocks noGrp="1"/>
          </p:cNvSpPr>
          <p:nvPr>
            <p:ph type="ftr" sz="quarter" idx="11"/>
          </p:nvPr>
        </p:nvSpPr>
        <p:spPr/>
        <p:txBody>
          <a:bodyPr/>
          <a:lstStyle/>
          <a:p>
            <a:r>
              <a:rPr lang="fr-FR" dirty="0"/>
              <a:t>séminaire Leads Juillet 2019 - Atelier Social - JP Clamens</a:t>
            </a:r>
          </a:p>
        </p:txBody>
      </p:sp>
      <p:sp>
        <p:nvSpPr>
          <p:cNvPr id="7" name="Espace réservé du numéro de diapositive 6"/>
          <p:cNvSpPr>
            <a:spLocks noGrp="1"/>
          </p:cNvSpPr>
          <p:nvPr>
            <p:ph type="sldNum" sz="quarter" idx="12"/>
          </p:nvPr>
        </p:nvSpPr>
        <p:spPr/>
        <p:txBody>
          <a:bodyPr/>
          <a:lstStyle/>
          <a:p>
            <a:fld id="{EA118F57-6873-41BD-B265-00F514CF2F6D}" type="slidenum">
              <a:rPr lang="fr-FR" smtClean="0"/>
              <a:t>‹N°›</a:t>
            </a:fld>
            <a:endParaRPr lang="fr-FR" dirty="0"/>
          </a:p>
        </p:txBody>
      </p:sp>
    </p:spTree>
    <p:extLst>
      <p:ext uri="{BB962C8B-B14F-4D97-AF65-F5344CB8AC3E}">
        <p14:creationId xmlns:p14="http://schemas.microsoft.com/office/powerpoint/2010/main" val="1260469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B4E6357B-B23D-4058-BC9D-6037C16CE508}" type="datetime1">
              <a:rPr lang="fr-FR" smtClean="0"/>
              <a:t>24/06/2019</a:t>
            </a:fld>
            <a:endParaRPr lang="fr-FR" dirty="0"/>
          </a:p>
        </p:txBody>
      </p:sp>
      <p:sp>
        <p:nvSpPr>
          <p:cNvPr id="8" name="Espace réservé du pied de page 7"/>
          <p:cNvSpPr>
            <a:spLocks noGrp="1"/>
          </p:cNvSpPr>
          <p:nvPr>
            <p:ph type="ftr" sz="quarter" idx="11"/>
          </p:nvPr>
        </p:nvSpPr>
        <p:spPr/>
        <p:txBody>
          <a:bodyPr/>
          <a:lstStyle/>
          <a:p>
            <a:r>
              <a:rPr lang="fr-FR" dirty="0"/>
              <a:t>séminaire Leads Juillet 2019 - Atelier Social - JP Clamens</a:t>
            </a:r>
          </a:p>
        </p:txBody>
      </p:sp>
      <p:sp>
        <p:nvSpPr>
          <p:cNvPr id="9" name="Espace réservé du numéro de diapositive 8"/>
          <p:cNvSpPr>
            <a:spLocks noGrp="1"/>
          </p:cNvSpPr>
          <p:nvPr>
            <p:ph type="sldNum" sz="quarter" idx="12"/>
          </p:nvPr>
        </p:nvSpPr>
        <p:spPr/>
        <p:txBody>
          <a:bodyPr/>
          <a:lstStyle/>
          <a:p>
            <a:fld id="{EA118F57-6873-41BD-B265-00F514CF2F6D}" type="slidenum">
              <a:rPr lang="fr-FR" smtClean="0"/>
              <a:t>‹N°›</a:t>
            </a:fld>
            <a:endParaRPr lang="fr-FR" dirty="0"/>
          </a:p>
        </p:txBody>
      </p:sp>
    </p:spTree>
    <p:extLst>
      <p:ext uri="{BB962C8B-B14F-4D97-AF65-F5344CB8AC3E}">
        <p14:creationId xmlns:p14="http://schemas.microsoft.com/office/powerpoint/2010/main" val="4107581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C472D82A-D247-4200-81E7-C09404936B1F}" type="datetime1">
              <a:rPr lang="fr-FR" smtClean="0"/>
              <a:t>24/06/2019</a:t>
            </a:fld>
            <a:endParaRPr lang="fr-FR" dirty="0"/>
          </a:p>
        </p:txBody>
      </p:sp>
      <p:sp>
        <p:nvSpPr>
          <p:cNvPr id="4" name="Espace réservé du pied de page 3"/>
          <p:cNvSpPr>
            <a:spLocks noGrp="1"/>
          </p:cNvSpPr>
          <p:nvPr>
            <p:ph type="ftr" sz="quarter" idx="11"/>
          </p:nvPr>
        </p:nvSpPr>
        <p:spPr/>
        <p:txBody>
          <a:bodyPr/>
          <a:lstStyle/>
          <a:p>
            <a:r>
              <a:rPr lang="fr-FR" dirty="0"/>
              <a:t>séminaire Leads Juillet 2019 - Atelier Social - JP Clamens</a:t>
            </a:r>
          </a:p>
        </p:txBody>
      </p:sp>
      <p:sp>
        <p:nvSpPr>
          <p:cNvPr id="5" name="Espace réservé du numéro de diapositive 4"/>
          <p:cNvSpPr>
            <a:spLocks noGrp="1"/>
          </p:cNvSpPr>
          <p:nvPr>
            <p:ph type="sldNum" sz="quarter" idx="12"/>
          </p:nvPr>
        </p:nvSpPr>
        <p:spPr/>
        <p:txBody>
          <a:bodyPr/>
          <a:lstStyle/>
          <a:p>
            <a:fld id="{EA118F57-6873-41BD-B265-00F514CF2F6D}" type="slidenum">
              <a:rPr lang="fr-FR" smtClean="0"/>
              <a:t>‹N°›</a:t>
            </a:fld>
            <a:endParaRPr lang="fr-FR" dirty="0"/>
          </a:p>
        </p:txBody>
      </p:sp>
    </p:spTree>
    <p:extLst>
      <p:ext uri="{BB962C8B-B14F-4D97-AF65-F5344CB8AC3E}">
        <p14:creationId xmlns:p14="http://schemas.microsoft.com/office/powerpoint/2010/main" val="2734598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A2AECE8-C857-479A-BB7F-F60A8DD45128}" type="datetime1">
              <a:rPr lang="fr-FR" smtClean="0"/>
              <a:t>24/06/2019</a:t>
            </a:fld>
            <a:endParaRPr lang="fr-FR" dirty="0"/>
          </a:p>
        </p:txBody>
      </p:sp>
      <p:sp>
        <p:nvSpPr>
          <p:cNvPr id="3" name="Espace réservé du pied de page 2"/>
          <p:cNvSpPr>
            <a:spLocks noGrp="1"/>
          </p:cNvSpPr>
          <p:nvPr>
            <p:ph type="ftr" sz="quarter" idx="11"/>
          </p:nvPr>
        </p:nvSpPr>
        <p:spPr/>
        <p:txBody>
          <a:bodyPr/>
          <a:lstStyle/>
          <a:p>
            <a:r>
              <a:rPr lang="fr-FR" dirty="0"/>
              <a:t>séminaire Leads Juillet 2019 - Atelier Social - JP Clamens</a:t>
            </a:r>
          </a:p>
        </p:txBody>
      </p:sp>
      <p:sp>
        <p:nvSpPr>
          <p:cNvPr id="4" name="Espace réservé du numéro de diapositive 3"/>
          <p:cNvSpPr>
            <a:spLocks noGrp="1"/>
          </p:cNvSpPr>
          <p:nvPr>
            <p:ph type="sldNum" sz="quarter" idx="12"/>
          </p:nvPr>
        </p:nvSpPr>
        <p:spPr/>
        <p:txBody>
          <a:bodyPr/>
          <a:lstStyle/>
          <a:p>
            <a:fld id="{EA118F57-6873-41BD-B265-00F514CF2F6D}" type="slidenum">
              <a:rPr lang="fr-FR" smtClean="0"/>
              <a:t>‹N°›</a:t>
            </a:fld>
            <a:endParaRPr lang="fr-FR" dirty="0"/>
          </a:p>
        </p:txBody>
      </p:sp>
    </p:spTree>
    <p:extLst>
      <p:ext uri="{BB962C8B-B14F-4D97-AF65-F5344CB8AC3E}">
        <p14:creationId xmlns:p14="http://schemas.microsoft.com/office/powerpoint/2010/main" val="23702560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F3F615B2-0EAB-4D72-9F16-7747A0F9FCC7}" type="datetime1">
              <a:rPr lang="fr-FR" smtClean="0"/>
              <a:t>24/06/2019</a:t>
            </a:fld>
            <a:endParaRPr lang="fr-FR" dirty="0"/>
          </a:p>
        </p:txBody>
      </p:sp>
      <p:sp>
        <p:nvSpPr>
          <p:cNvPr id="6" name="Espace réservé du pied de page 5"/>
          <p:cNvSpPr>
            <a:spLocks noGrp="1"/>
          </p:cNvSpPr>
          <p:nvPr>
            <p:ph type="ftr" sz="quarter" idx="11"/>
          </p:nvPr>
        </p:nvSpPr>
        <p:spPr/>
        <p:txBody>
          <a:bodyPr/>
          <a:lstStyle/>
          <a:p>
            <a:r>
              <a:rPr lang="fr-FR" dirty="0"/>
              <a:t>séminaire Leads Juillet 2019 - Atelier Social - JP Clamens</a:t>
            </a:r>
          </a:p>
        </p:txBody>
      </p:sp>
      <p:sp>
        <p:nvSpPr>
          <p:cNvPr id="7" name="Espace réservé du numéro de diapositive 6"/>
          <p:cNvSpPr>
            <a:spLocks noGrp="1"/>
          </p:cNvSpPr>
          <p:nvPr>
            <p:ph type="sldNum" sz="quarter" idx="12"/>
          </p:nvPr>
        </p:nvSpPr>
        <p:spPr/>
        <p:txBody>
          <a:bodyPr/>
          <a:lstStyle/>
          <a:p>
            <a:fld id="{EA118F57-6873-41BD-B265-00F514CF2F6D}" type="slidenum">
              <a:rPr lang="fr-FR" smtClean="0"/>
              <a:t>‹N°›</a:t>
            </a:fld>
            <a:endParaRPr lang="fr-FR" dirty="0"/>
          </a:p>
        </p:txBody>
      </p:sp>
    </p:spTree>
    <p:extLst>
      <p:ext uri="{BB962C8B-B14F-4D97-AF65-F5344CB8AC3E}">
        <p14:creationId xmlns:p14="http://schemas.microsoft.com/office/powerpoint/2010/main" val="459700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FCD2D434-A807-4EA4-9D91-5C1C8554F4B5}" type="datetime1">
              <a:rPr lang="fr-FR" smtClean="0"/>
              <a:t>24/06/2019</a:t>
            </a:fld>
            <a:endParaRPr lang="fr-FR" dirty="0"/>
          </a:p>
        </p:txBody>
      </p:sp>
      <p:sp>
        <p:nvSpPr>
          <p:cNvPr id="6" name="Espace réservé du pied de page 5"/>
          <p:cNvSpPr>
            <a:spLocks noGrp="1"/>
          </p:cNvSpPr>
          <p:nvPr>
            <p:ph type="ftr" sz="quarter" idx="11"/>
          </p:nvPr>
        </p:nvSpPr>
        <p:spPr/>
        <p:txBody>
          <a:bodyPr/>
          <a:lstStyle/>
          <a:p>
            <a:r>
              <a:rPr lang="fr-FR" dirty="0"/>
              <a:t>séminaire Leads Juillet 2019 - Atelier Social - JP Clamens</a:t>
            </a:r>
          </a:p>
        </p:txBody>
      </p:sp>
      <p:sp>
        <p:nvSpPr>
          <p:cNvPr id="7" name="Espace réservé du numéro de diapositive 6"/>
          <p:cNvSpPr>
            <a:spLocks noGrp="1"/>
          </p:cNvSpPr>
          <p:nvPr>
            <p:ph type="sldNum" sz="quarter" idx="12"/>
          </p:nvPr>
        </p:nvSpPr>
        <p:spPr/>
        <p:txBody>
          <a:bodyPr/>
          <a:lstStyle/>
          <a:p>
            <a:fld id="{EA118F57-6873-41BD-B265-00F514CF2F6D}" type="slidenum">
              <a:rPr lang="fr-FR" smtClean="0"/>
              <a:t>‹N°›</a:t>
            </a:fld>
            <a:endParaRPr lang="fr-FR" dirty="0"/>
          </a:p>
        </p:txBody>
      </p:sp>
    </p:spTree>
    <p:extLst>
      <p:ext uri="{BB962C8B-B14F-4D97-AF65-F5344CB8AC3E}">
        <p14:creationId xmlns:p14="http://schemas.microsoft.com/office/powerpoint/2010/main" val="3699905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0591B5-4E66-4FEB-B57C-2B63F254A502}" type="datetime1">
              <a:rPr lang="fr-FR" smtClean="0"/>
              <a:t>24/06/2019</a:t>
            </a:fld>
            <a:endParaRPr lang="fr-FR" dirty="0"/>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dirty="0"/>
              <a:t>séminaire Leads Juillet 2019 - Atelier Social - JP Clamens</a:t>
            </a: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118F57-6873-41BD-B265-00F514CF2F6D}" type="slidenum">
              <a:rPr lang="fr-FR" smtClean="0"/>
              <a:t>‹N°›</a:t>
            </a:fld>
            <a:endParaRPr lang="fr-FR" dirty="0"/>
          </a:p>
        </p:txBody>
      </p:sp>
    </p:spTree>
    <p:extLst>
      <p:ext uri="{BB962C8B-B14F-4D97-AF65-F5344CB8AC3E}">
        <p14:creationId xmlns:p14="http://schemas.microsoft.com/office/powerpoint/2010/main" val="12558349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chart" Target="../charts/chart9.xml"/><Relationship Id="rId4" Type="http://schemas.openxmlformats.org/officeDocument/2006/relationships/chart" Target="../charts/chart8.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chart" Target="../charts/char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chart" Target="../charts/chart15.xml"/><Relationship Id="rId4" Type="http://schemas.openxmlformats.org/officeDocument/2006/relationships/chart" Target="../charts/char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chart" Target="../charts/chart16.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chart" Target="../charts/chart17.xml"/><Relationship Id="rId4" Type="http://schemas.openxmlformats.org/officeDocument/2006/relationships/hyperlink" Target="https://business.lesechos.fr/directions-juridiques/droit-du-travail/jurisprudence/0301489331530-ordonnances-macron-et-droit-a-la-deconnexion-320188.php"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chart" Target="../charts/chart19.xml"/><Relationship Id="rId4" Type="http://schemas.openxmlformats.org/officeDocument/2006/relationships/chart" Target="../charts/chart18.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chart" Target="../charts/chart21.xml"/><Relationship Id="rId4" Type="http://schemas.openxmlformats.org/officeDocument/2006/relationships/chart" Target="../charts/chart20.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chart" Target="../charts/chart2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chart" Target="../charts/chart23.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chart" Target="../charts/chart24.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chart" Target="../charts/chart25.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chart" Target="../charts/chart26.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chart" Target="../charts/chart27.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chart" Target="../charts/chart28.xm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chart" Target="../charts/chart29.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chart" Target="../charts/chart30.xml"/></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chart" Target="../charts/chart31.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chart" Target="../charts/chart33.xml"/><Relationship Id="rId4" Type="http://schemas.openxmlformats.org/officeDocument/2006/relationships/chart" Target="../charts/chart3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chart" Target="../charts/chart35.xml"/><Relationship Id="rId4" Type="http://schemas.openxmlformats.org/officeDocument/2006/relationships/chart" Target="../charts/chart34.xml"/></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chart" Target="../charts/chart37.xml"/><Relationship Id="rId4" Type="http://schemas.openxmlformats.org/officeDocument/2006/relationships/chart" Target="../charts/chart36.xml"/></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chart" Target="../charts/chart39.xml"/><Relationship Id="rId4" Type="http://schemas.openxmlformats.org/officeDocument/2006/relationships/chart" Target="../charts/chart38.xml"/></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chart" Target="../charts/chart40.xml"/></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chart" Target="../charts/chart41.xml"/></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chart" Target="../charts/chart42.xml"/></Relationships>
</file>

<file path=ppt/slides/_rels/slide3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chart" Target="../charts/chart43.xml"/></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chart" Target="../charts/chart44.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4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dirty="0"/>
              <a:t>séminaire Leads Juillet 2019 - Atelier Social </a:t>
            </a:r>
          </a:p>
        </p:txBody>
      </p:sp>
      <p:sp>
        <p:nvSpPr>
          <p:cNvPr id="6" name="Espace réservé du numéro de diapositive 5"/>
          <p:cNvSpPr>
            <a:spLocks noGrp="1"/>
          </p:cNvSpPr>
          <p:nvPr>
            <p:ph type="sldNum" sz="quarter" idx="12"/>
          </p:nvPr>
        </p:nvSpPr>
        <p:spPr/>
        <p:txBody>
          <a:bodyPr/>
          <a:lstStyle/>
          <a:p>
            <a:fld id="{EA118F57-6873-41BD-B265-00F514CF2F6D}" type="slidenum">
              <a:rPr lang="fr-FR" smtClean="0"/>
              <a:t>1</a:t>
            </a:fld>
            <a:endParaRPr lang="fr-FR" dirty="0"/>
          </a:p>
        </p:txBody>
      </p:sp>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2130" y="3597458"/>
            <a:ext cx="2854217" cy="1698195"/>
          </a:xfrm>
          <a:prstGeom prst="rect">
            <a:avLst/>
          </a:prstGeom>
        </p:spPr>
      </p:pic>
      <p:sp>
        <p:nvSpPr>
          <p:cNvPr id="8" name="Titre 6"/>
          <p:cNvSpPr txBox="1">
            <a:spLocks/>
          </p:cNvSpPr>
          <p:nvPr/>
        </p:nvSpPr>
        <p:spPr>
          <a:xfrm>
            <a:off x="527115" y="136892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dirty="0"/>
              <a:t>Rapport Atelier social 2019</a:t>
            </a:r>
          </a:p>
        </p:txBody>
      </p:sp>
    </p:spTree>
    <p:extLst>
      <p:ext uri="{BB962C8B-B14F-4D97-AF65-F5344CB8AC3E}">
        <p14:creationId xmlns:p14="http://schemas.microsoft.com/office/powerpoint/2010/main" val="22963439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6" name="Espace réservé du numéro de diapositive 5"/>
          <p:cNvSpPr>
            <a:spLocks noGrp="1"/>
          </p:cNvSpPr>
          <p:nvPr>
            <p:ph type="sldNum" sz="quarter" idx="12"/>
          </p:nvPr>
        </p:nvSpPr>
        <p:spPr>
          <a:xfrm>
            <a:off x="8626099" y="6377576"/>
            <a:ext cx="2743200" cy="365125"/>
          </a:xfrm>
        </p:spPr>
        <p:txBody>
          <a:bodyPr/>
          <a:lstStyle/>
          <a:p>
            <a:fld id="{EA118F57-6873-41BD-B265-00F514CF2F6D}" type="slidenum">
              <a:rPr lang="fr-FR" smtClean="0"/>
              <a:t>10</a:t>
            </a:fld>
            <a:endParaRPr lang="fr-FR" dirty="0"/>
          </a:p>
        </p:txBody>
      </p:sp>
      <p:sp>
        <p:nvSpPr>
          <p:cNvPr id="11" name="ZoneTexte 10"/>
          <p:cNvSpPr txBox="1"/>
          <p:nvPr/>
        </p:nvSpPr>
        <p:spPr>
          <a:xfrm>
            <a:off x="2216258" y="0"/>
            <a:ext cx="7879095" cy="523220"/>
          </a:xfrm>
          <a:prstGeom prst="rect">
            <a:avLst/>
          </a:prstGeom>
          <a:noFill/>
        </p:spPr>
        <p:txBody>
          <a:bodyPr wrap="square" rtlCol="0">
            <a:spAutoFit/>
          </a:bodyPr>
          <a:lstStyle/>
          <a:p>
            <a:pPr algn="ctr"/>
            <a:r>
              <a:rPr lang="fr-FR" sz="2800" b="1" dirty="0">
                <a:solidFill>
                  <a:schemeClr val="bg2">
                    <a:lumMod val="50000"/>
                  </a:schemeClr>
                </a:solidFill>
              </a:rPr>
              <a:t>Durée de travail Hebdomadaire des dirigeants</a:t>
            </a:r>
            <a:endParaRPr lang="fr-FR" sz="1200" dirty="0"/>
          </a:p>
        </p:txBody>
      </p:sp>
      <p:sp>
        <p:nvSpPr>
          <p:cNvPr id="15" name="ZoneTexte 14"/>
          <p:cNvSpPr txBox="1"/>
          <p:nvPr/>
        </p:nvSpPr>
        <p:spPr>
          <a:xfrm>
            <a:off x="7948927" y="3804197"/>
            <a:ext cx="3539605" cy="646331"/>
          </a:xfrm>
          <a:prstGeom prst="rect">
            <a:avLst/>
          </a:prstGeom>
          <a:noFill/>
        </p:spPr>
        <p:txBody>
          <a:bodyPr wrap="square" rtlCol="0">
            <a:spAutoFit/>
          </a:bodyPr>
          <a:lstStyle/>
          <a:p>
            <a:pPr algn="ctr"/>
            <a:r>
              <a:rPr lang="fr-FR" dirty="0"/>
              <a:t>Les Dirigeants de PME françaises prennent 17 jours de CP/an</a:t>
            </a:r>
          </a:p>
        </p:txBody>
      </p:sp>
      <p:graphicFrame>
        <p:nvGraphicFramePr>
          <p:cNvPr id="9" name="Graphique 8"/>
          <p:cNvGraphicFramePr/>
          <p:nvPr>
            <p:extLst>
              <p:ext uri="{D42A27DB-BD31-4B8C-83A1-F6EECF244321}">
                <p14:modId xmlns:p14="http://schemas.microsoft.com/office/powerpoint/2010/main" val="2829491284"/>
              </p:ext>
            </p:extLst>
          </p:nvPr>
        </p:nvGraphicFramePr>
        <p:xfrm>
          <a:off x="149557" y="470628"/>
          <a:ext cx="7359973" cy="4696992"/>
        </p:xfrm>
        <a:graphic>
          <a:graphicData uri="http://schemas.openxmlformats.org/drawingml/2006/chart">
            <c:chart xmlns:c="http://schemas.openxmlformats.org/drawingml/2006/chart" xmlns:r="http://schemas.openxmlformats.org/officeDocument/2006/relationships" r:id="rId4"/>
          </a:graphicData>
        </a:graphic>
      </p:graphicFrame>
      <p:sp>
        <p:nvSpPr>
          <p:cNvPr id="13" name="Nuage 12"/>
          <p:cNvSpPr/>
          <p:nvPr/>
        </p:nvSpPr>
        <p:spPr>
          <a:xfrm rot="21257003">
            <a:off x="207419" y="614711"/>
            <a:ext cx="1902779" cy="1316939"/>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t>Durée moyenne :</a:t>
            </a:r>
          </a:p>
          <a:p>
            <a:pPr algn="ctr"/>
            <a:r>
              <a:rPr lang="fr-FR" sz="1600" dirty="0"/>
              <a:t>51.4 H/sem.</a:t>
            </a:r>
          </a:p>
        </p:txBody>
      </p:sp>
      <p:graphicFrame>
        <p:nvGraphicFramePr>
          <p:cNvPr id="16" name="Graphique 15"/>
          <p:cNvGraphicFramePr/>
          <p:nvPr>
            <p:extLst>
              <p:ext uri="{D42A27DB-BD31-4B8C-83A1-F6EECF244321}">
                <p14:modId xmlns:p14="http://schemas.microsoft.com/office/powerpoint/2010/main" val="1851237475"/>
              </p:ext>
            </p:extLst>
          </p:nvPr>
        </p:nvGraphicFramePr>
        <p:xfrm>
          <a:off x="7046133" y="772258"/>
          <a:ext cx="4694264" cy="2961180"/>
        </p:xfrm>
        <a:graphic>
          <a:graphicData uri="http://schemas.openxmlformats.org/drawingml/2006/chart">
            <c:chart xmlns:c="http://schemas.openxmlformats.org/drawingml/2006/chart" xmlns:r="http://schemas.openxmlformats.org/officeDocument/2006/relationships" r:id="rId5"/>
          </a:graphicData>
        </a:graphic>
      </p:graphicFrame>
      <p:sp>
        <p:nvSpPr>
          <p:cNvPr id="10" name="Espace réservé du pied de page 3"/>
          <p:cNvSpPr>
            <a:spLocks noGrp="1"/>
          </p:cNvSpPr>
          <p:nvPr>
            <p:ph type="ftr" sz="quarter" idx="11"/>
          </p:nvPr>
        </p:nvSpPr>
        <p:spPr>
          <a:xfrm>
            <a:off x="3849624" y="6356349"/>
            <a:ext cx="4114800" cy="365125"/>
          </a:xfrm>
        </p:spPr>
        <p:txBody>
          <a:bodyPr/>
          <a:lstStyle/>
          <a:p>
            <a:r>
              <a:rPr lang="fr-FR" dirty="0"/>
              <a:t>séminaire Leads Juillet 2019 - Atelier </a:t>
            </a:r>
            <a:r>
              <a:rPr lang="fr-FR" dirty="0" err="1"/>
              <a:t>Socialv</a:t>
            </a:r>
            <a:endParaRPr lang="fr-FR" dirty="0"/>
          </a:p>
        </p:txBody>
      </p:sp>
    </p:spTree>
    <p:extLst>
      <p:ext uri="{BB962C8B-B14F-4D97-AF65-F5344CB8AC3E}">
        <p14:creationId xmlns:p14="http://schemas.microsoft.com/office/powerpoint/2010/main" val="1605684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6" name="Espace réservé du numéro de diapositive 5"/>
          <p:cNvSpPr>
            <a:spLocks noGrp="1"/>
          </p:cNvSpPr>
          <p:nvPr>
            <p:ph type="sldNum" sz="quarter" idx="12"/>
          </p:nvPr>
        </p:nvSpPr>
        <p:spPr>
          <a:xfrm>
            <a:off x="8626099" y="6377576"/>
            <a:ext cx="2743200" cy="365125"/>
          </a:xfrm>
        </p:spPr>
        <p:txBody>
          <a:bodyPr/>
          <a:lstStyle/>
          <a:p>
            <a:fld id="{EA118F57-6873-41BD-B265-00F514CF2F6D}" type="slidenum">
              <a:rPr lang="fr-FR" smtClean="0"/>
              <a:t>11</a:t>
            </a:fld>
            <a:endParaRPr lang="fr-FR" dirty="0"/>
          </a:p>
        </p:txBody>
      </p:sp>
      <p:sp>
        <p:nvSpPr>
          <p:cNvPr id="11" name="ZoneTexte 10"/>
          <p:cNvSpPr txBox="1"/>
          <p:nvPr/>
        </p:nvSpPr>
        <p:spPr>
          <a:xfrm>
            <a:off x="2118604" y="116238"/>
            <a:ext cx="7879095" cy="523220"/>
          </a:xfrm>
          <a:prstGeom prst="rect">
            <a:avLst/>
          </a:prstGeom>
          <a:noFill/>
        </p:spPr>
        <p:txBody>
          <a:bodyPr wrap="square" rtlCol="0">
            <a:spAutoFit/>
          </a:bodyPr>
          <a:lstStyle/>
          <a:p>
            <a:pPr algn="ctr"/>
            <a:r>
              <a:rPr lang="fr-FR" sz="2800" b="1" dirty="0">
                <a:solidFill>
                  <a:schemeClr val="bg2">
                    <a:lumMod val="50000"/>
                  </a:schemeClr>
                </a:solidFill>
              </a:rPr>
              <a:t>Les agences pratiquent elles les RTT ? </a:t>
            </a:r>
            <a:endParaRPr lang="fr-FR" sz="1200" dirty="0"/>
          </a:p>
        </p:txBody>
      </p:sp>
      <p:sp>
        <p:nvSpPr>
          <p:cNvPr id="15" name="ZoneTexte 14"/>
          <p:cNvSpPr txBox="1"/>
          <p:nvPr/>
        </p:nvSpPr>
        <p:spPr>
          <a:xfrm>
            <a:off x="2916729" y="4993881"/>
            <a:ext cx="6282841" cy="646331"/>
          </a:xfrm>
          <a:prstGeom prst="rect">
            <a:avLst/>
          </a:prstGeom>
          <a:noFill/>
        </p:spPr>
        <p:txBody>
          <a:bodyPr wrap="square" rtlCol="0">
            <a:spAutoFit/>
          </a:bodyPr>
          <a:lstStyle/>
          <a:p>
            <a:pPr algn="ctr"/>
            <a:r>
              <a:rPr lang="fr-FR" dirty="0"/>
              <a:t>55% des agences ne pratiquent pas de RTT, cela correspond à peu prés aux 51% des agences qui font 35 Heures</a:t>
            </a:r>
          </a:p>
        </p:txBody>
      </p:sp>
      <p:graphicFrame>
        <p:nvGraphicFramePr>
          <p:cNvPr id="10" name="Graphique 9"/>
          <p:cNvGraphicFramePr/>
          <p:nvPr>
            <p:extLst>
              <p:ext uri="{D42A27DB-BD31-4B8C-83A1-F6EECF244321}">
                <p14:modId xmlns:p14="http://schemas.microsoft.com/office/powerpoint/2010/main" val="245015984"/>
              </p:ext>
            </p:extLst>
          </p:nvPr>
        </p:nvGraphicFramePr>
        <p:xfrm>
          <a:off x="2916729" y="751018"/>
          <a:ext cx="6282841" cy="4131303"/>
        </p:xfrm>
        <a:graphic>
          <a:graphicData uri="http://schemas.openxmlformats.org/drawingml/2006/chart">
            <c:chart xmlns:c="http://schemas.openxmlformats.org/drawingml/2006/chart" xmlns:r="http://schemas.openxmlformats.org/officeDocument/2006/relationships" r:id="rId4"/>
          </a:graphicData>
        </a:graphic>
      </p:graphicFrame>
      <p:sp>
        <p:nvSpPr>
          <p:cNvPr id="8" name="Espace réservé du pied de page 3"/>
          <p:cNvSpPr>
            <a:spLocks noGrp="1"/>
          </p:cNvSpPr>
          <p:nvPr>
            <p:ph type="ftr" sz="quarter" idx="11"/>
          </p:nvPr>
        </p:nvSpPr>
        <p:spPr>
          <a:xfrm>
            <a:off x="3849624" y="6356349"/>
            <a:ext cx="4114800" cy="365125"/>
          </a:xfrm>
        </p:spPr>
        <p:txBody>
          <a:bodyPr/>
          <a:lstStyle/>
          <a:p>
            <a:r>
              <a:rPr lang="fr-FR" dirty="0"/>
              <a:t>séminaire Leads Juillet 2019 - Atelier Social</a:t>
            </a:r>
          </a:p>
        </p:txBody>
      </p:sp>
    </p:spTree>
    <p:extLst>
      <p:ext uri="{BB962C8B-B14F-4D97-AF65-F5344CB8AC3E}">
        <p14:creationId xmlns:p14="http://schemas.microsoft.com/office/powerpoint/2010/main" val="263278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6" name="Espace réservé du numéro de diapositive 5"/>
          <p:cNvSpPr>
            <a:spLocks noGrp="1"/>
          </p:cNvSpPr>
          <p:nvPr>
            <p:ph type="sldNum" sz="quarter" idx="12"/>
          </p:nvPr>
        </p:nvSpPr>
        <p:spPr>
          <a:xfrm>
            <a:off x="8626099" y="6377576"/>
            <a:ext cx="2743200" cy="365125"/>
          </a:xfrm>
        </p:spPr>
        <p:txBody>
          <a:bodyPr/>
          <a:lstStyle/>
          <a:p>
            <a:fld id="{EA118F57-6873-41BD-B265-00F514CF2F6D}" type="slidenum">
              <a:rPr lang="fr-FR" smtClean="0"/>
              <a:t>12</a:t>
            </a:fld>
            <a:endParaRPr lang="fr-FR" dirty="0"/>
          </a:p>
        </p:txBody>
      </p:sp>
      <p:sp>
        <p:nvSpPr>
          <p:cNvPr id="11" name="ZoneTexte 10"/>
          <p:cNvSpPr txBox="1"/>
          <p:nvPr/>
        </p:nvSpPr>
        <p:spPr>
          <a:xfrm>
            <a:off x="2118604" y="116238"/>
            <a:ext cx="7879095" cy="523220"/>
          </a:xfrm>
          <a:prstGeom prst="rect">
            <a:avLst/>
          </a:prstGeom>
          <a:noFill/>
        </p:spPr>
        <p:txBody>
          <a:bodyPr wrap="square" rtlCol="0">
            <a:spAutoFit/>
          </a:bodyPr>
          <a:lstStyle/>
          <a:p>
            <a:pPr algn="ctr"/>
            <a:r>
              <a:rPr lang="fr-FR" sz="2800" b="1" dirty="0">
                <a:solidFill>
                  <a:schemeClr val="bg2">
                    <a:lumMod val="50000"/>
                  </a:schemeClr>
                </a:solidFill>
              </a:rPr>
              <a:t>Faites vous du Home office ? </a:t>
            </a:r>
            <a:endParaRPr lang="fr-FR" sz="1200" dirty="0"/>
          </a:p>
        </p:txBody>
      </p:sp>
      <p:sp>
        <p:nvSpPr>
          <p:cNvPr id="15" name="ZoneTexte 14"/>
          <p:cNvSpPr txBox="1"/>
          <p:nvPr/>
        </p:nvSpPr>
        <p:spPr>
          <a:xfrm>
            <a:off x="2032002" y="5490582"/>
            <a:ext cx="7910162" cy="646331"/>
          </a:xfrm>
          <a:prstGeom prst="rect">
            <a:avLst/>
          </a:prstGeom>
          <a:noFill/>
        </p:spPr>
        <p:txBody>
          <a:bodyPr wrap="square" rtlCol="0">
            <a:spAutoFit/>
          </a:bodyPr>
          <a:lstStyle/>
          <a:p>
            <a:pPr algn="ctr"/>
            <a:r>
              <a:rPr lang="fr-FR" dirty="0"/>
              <a:t>61 % des agences ont ouvert le télétravail pour au moins 1 jour par semaine contre 16.7% en moyenne nationale</a:t>
            </a:r>
          </a:p>
        </p:txBody>
      </p:sp>
      <p:graphicFrame>
        <p:nvGraphicFramePr>
          <p:cNvPr id="32" name="Graphique 31"/>
          <p:cNvGraphicFramePr/>
          <p:nvPr>
            <p:extLst>
              <p:ext uri="{D42A27DB-BD31-4B8C-83A1-F6EECF244321}">
                <p14:modId xmlns:p14="http://schemas.microsoft.com/office/powerpoint/2010/main" val="1000379480"/>
              </p:ext>
            </p:extLst>
          </p:nvPr>
        </p:nvGraphicFramePr>
        <p:xfrm>
          <a:off x="2032001" y="719667"/>
          <a:ext cx="7910162" cy="4627248"/>
        </p:xfrm>
        <a:graphic>
          <a:graphicData uri="http://schemas.openxmlformats.org/drawingml/2006/chart">
            <c:chart xmlns:c="http://schemas.openxmlformats.org/drawingml/2006/chart" xmlns:r="http://schemas.openxmlformats.org/officeDocument/2006/relationships" r:id="rId4"/>
          </a:graphicData>
        </a:graphic>
      </p:graphicFrame>
      <p:pic>
        <p:nvPicPr>
          <p:cNvPr id="34" name="Image 33"/>
          <p:cNvPicPr>
            <a:picLocks noChangeAspect="1"/>
          </p:cNvPicPr>
          <p:nvPr/>
        </p:nvPicPr>
        <p:blipFill>
          <a:blip r:embed="rId5"/>
          <a:stretch>
            <a:fillRect/>
          </a:stretch>
        </p:blipFill>
        <p:spPr>
          <a:xfrm>
            <a:off x="8857281" y="1105598"/>
            <a:ext cx="3123507" cy="3540249"/>
          </a:xfrm>
          <a:prstGeom prst="rect">
            <a:avLst/>
          </a:prstGeom>
          <a:ln>
            <a:noFill/>
          </a:ln>
          <a:effectLst>
            <a:softEdge rad="112500"/>
          </a:effectLst>
        </p:spPr>
      </p:pic>
      <p:sp>
        <p:nvSpPr>
          <p:cNvPr id="9" name="Espace réservé du pied de page 3"/>
          <p:cNvSpPr>
            <a:spLocks noGrp="1"/>
          </p:cNvSpPr>
          <p:nvPr>
            <p:ph type="ftr" sz="quarter" idx="11"/>
          </p:nvPr>
        </p:nvSpPr>
        <p:spPr>
          <a:xfrm>
            <a:off x="3849624" y="6356349"/>
            <a:ext cx="4114800" cy="365125"/>
          </a:xfrm>
        </p:spPr>
        <p:txBody>
          <a:bodyPr/>
          <a:lstStyle/>
          <a:p>
            <a:r>
              <a:rPr lang="fr-FR" dirty="0"/>
              <a:t>séminaire Leads Juillet 2019 - Atelier Social</a:t>
            </a:r>
          </a:p>
        </p:txBody>
      </p:sp>
    </p:spTree>
    <p:extLst>
      <p:ext uri="{BB962C8B-B14F-4D97-AF65-F5344CB8AC3E}">
        <p14:creationId xmlns:p14="http://schemas.microsoft.com/office/powerpoint/2010/main" val="2858543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6" name="Espace réservé du numéro de diapositive 5"/>
          <p:cNvSpPr>
            <a:spLocks noGrp="1"/>
          </p:cNvSpPr>
          <p:nvPr>
            <p:ph type="sldNum" sz="quarter" idx="12"/>
          </p:nvPr>
        </p:nvSpPr>
        <p:spPr>
          <a:xfrm>
            <a:off x="8626099" y="6377576"/>
            <a:ext cx="2743200" cy="365125"/>
          </a:xfrm>
        </p:spPr>
        <p:txBody>
          <a:bodyPr/>
          <a:lstStyle/>
          <a:p>
            <a:fld id="{EA118F57-6873-41BD-B265-00F514CF2F6D}" type="slidenum">
              <a:rPr lang="fr-FR" smtClean="0"/>
              <a:t>13</a:t>
            </a:fld>
            <a:endParaRPr lang="fr-FR" dirty="0"/>
          </a:p>
        </p:txBody>
      </p:sp>
      <p:sp>
        <p:nvSpPr>
          <p:cNvPr id="11" name="ZoneTexte 10"/>
          <p:cNvSpPr txBox="1"/>
          <p:nvPr/>
        </p:nvSpPr>
        <p:spPr>
          <a:xfrm>
            <a:off x="2012663" y="50345"/>
            <a:ext cx="7879095" cy="523220"/>
          </a:xfrm>
          <a:prstGeom prst="rect">
            <a:avLst/>
          </a:prstGeom>
          <a:noFill/>
        </p:spPr>
        <p:txBody>
          <a:bodyPr wrap="square" rtlCol="0">
            <a:spAutoFit/>
          </a:bodyPr>
          <a:lstStyle/>
          <a:p>
            <a:pPr algn="ctr"/>
            <a:r>
              <a:rPr lang="fr-FR" sz="2800" b="1" dirty="0">
                <a:solidFill>
                  <a:schemeClr val="bg2">
                    <a:lumMod val="50000"/>
                  </a:schemeClr>
                </a:solidFill>
              </a:rPr>
              <a:t>CSE et organes salariales</a:t>
            </a:r>
            <a:endParaRPr lang="fr-FR" sz="1200" dirty="0"/>
          </a:p>
        </p:txBody>
      </p:sp>
      <p:sp>
        <p:nvSpPr>
          <p:cNvPr id="15" name="ZoneTexte 14"/>
          <p:cNvSpPr txBox="1"/>
          <p:nvPr/>
        </p:nvSpPr>
        <p:spPr>
          <a:xfrm>
            <a:off x="660401" y="4433879"/>
            <a:ext cx="4996481" cy="1200329"/>
          </a:xfrm>
          <a:prstGeom prst="rect">
            <a:avLst/>
          </a:prstGeom>
          <a:noFill/>
        </p:spPr>
        <p:txBody>
          <a:bodyPr wrap="square" rtlCol="0">
            <a:spAutoFit/>
          </a:bodyPr>
          <a:lstStyle/>
          <a:p>
            <a:pPr marL="285750" indent="-285750">
              <a:buFont typeface="Arial" panose="020B0604020202020204" pitchFamily="34" charset="0"/>
              <a:buChar char="•"/>
            </a:pPr>
            <a:r>
              <a:rPr lang="fr-FR" dirty="0"/>
              <a:t>Aucune agence ne dispose d’un représentant du personnel et 13% ont un PV de carence</a:t>
            </a:r>
          </a:p>
          <a:p>
            <a:pPr marL="285750" indent="-285750">
              <a:buFont typeface="Arial" panose="020B0604020202020204" pitchFamily="34" charset="0"/>
              <a:buChar char="•"/>
            </a:pPr>
            <a:r>
              <a:rPr lang="fr-FR" dirty="0"/>
              <a:t>Attention un délégué du personnel ou un PV de carence est obligatoire à partir de 11 salariés</a:t>
            </a:r>
          </a:p>
        </p:txBody>
      </p:sp>
      <p:graphicFrame>
        <p:nvGraphicFramePr>
          <p:cNvPr id="10" name="Graphique 9"/>
          <p:cNvGraphicFramePr/>
          <p:nvPr>
            <p:extLst>
              <p:ext uri="{D42A27DB-BD31-4B8C-83A1-F6EECF244321}">
                <p14:modId xmlns:p14="http://schemas.microsoft.com/office/powerpoint/2010/main" val="3685466744"/>
              </p:ext>
            </p:extLst>
          </p:nvPr>
        </p:nvGraphicFramePr>
        <p:xfrm>
          <a:off x="660400" y="760781"/>
          <a:ext cx="4996482" cy="347025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Graphique 15"/>
          <p:cNvGraphicFramePr/>
          <p:nvPr>
            <p:extLst>
              <p:ext uri="{D42A27DB-BD31-4B8C-83A1-F6EECF244321}">
                <p14:modId xmlns:p14="http://schemas.microsoft.com/office/powerpoint/2010/main" val="1187871753"/>
              </p:ext>
            </p:extLst>
          </p:nvPr>
        </p:nvGraphicFramePr>
        <p:xfrm>
          <a:off x="6695268" y="760781"/>
          <a:ext cx="4825139" cy="347025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72154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6" name="Espace réservé du numéro de diapositive 5"/>
          <p:cNvSpPr>
            <a:spLocks noGrp="1"/>
          </p:cNvSpPr>
          <p:nvPr>
            <p:ph type="sldNum" sz="quarter" idx="12"/>
          </p:nvPr>
        </p:nvSpPr>
        <p:spPr>
          <a:xfrm>
            <a:off x="8626099" y="6377576"/>
            <a:ext cx="2743200" cy="365125"/>
          </a:xfrm>
        </p:spPr>
        <p:txBody>
          <a:bodyPr/>
          <a:lstStyle/>
          <a:p>
            <a:fld id="{EA118F57-6873-41BD-B265-00F514CF2F6D}" type="slidenum">
              <a:rPr lang="fr-FR" smtClean="0"/>
              <a:t>14</a:t>
            </a:fld>
            <a:endParaRPr lang="fr-FR" dirty="0"/>
          </a:p>
        </p:txBody>
      </p:sp>
      <p:sp>
        <p:nvSpPr>
          <p:cNvPr id="11" name="ZoneTexte 10"/>
          <p:cNvSpPr txBox="1"/>
          <p:nvPr/>
        </p:nvSpPr>
        <p:spPr>
          <a:xfrm>
            <a:off x="1346236" y="34956"/>
            <a:ext cx="9781547" cy="523220"/>
          </a:xfrm>
          <a:prstGeom prst="rect">
            <a:avLst/>
          </a:prstGeom>
          <a:noFill/>
        </p:spPr>
        <p:txBody>
          <a:bodyPr wrap="square" rtlCol="0">
            <a:spAutoFit/>
          </a:bodyPr>
          <a:lstStyle/>
          <a:p>
            <a:pPr algn="ctr"/>
            <a:r>
              <a:rPr lang="fr-FR" sz="2800" b="1" dirty="0">
                <a:solidFill>
                  <a:schemeClr val="bg2">
                    <a:lumMod val="50000"/>
                  </a:schemeClr>
                </a:solidFill>
              </a:rPr>
              <a:t>Mesurez-vous et contrôlez les heures de vos collaborateurs ?  </a:t>
            </a:r>
            <a:endParaRPr lang="fr-FR" sz="1200" dirty="0"/>
          </a:p>
        </p:txBody>
      </p:sp>
      <p:sp>
        <p:nvSpPr>
          <p:cNvPr id="15" name="ZoneTexte 14"/>
          <p:cNvSpPr txBox="1"/>
          <p:nvPr/>
        </p:nvSpPr>
        <p:spPr>
          <a:xfrm>
            <a:off x="469114" y="4139280"/>
            <a:ext cx="10387979" cy="646331"/>
          </a:xfrm>
          <a:prstGeom prst="rect">
            <a:avLst/>
          </a:prstGeom>
          <a:noFill/>
        </p:spPr>
        <p:txBody>
          <a:bodyPr wrap="square" rtlCol="0">
            <a:spAutoFit/>
          </a:bodyPr>
          <a:lstStyle/>
          <a:p>
            <a:pPr marL="285750" indent="-285750">
              <a:buFont typeface="Arial" panose="020B0604020202020204" pitchFamily="34" charset="0"/>
              <a:buChar char="•"/>
            </a:pPr>
            <a:r>
              <a:rPr lang="fr-FR" dirty="0"/>
              <a:t>En cas de litige c’est à l’employeur de fournir la preuve des horaires effectués. Ne pas les contrôler est un risque garanti. </a:t>
            </a:r>
          </a:p>
        </p:txBody>
      </p:sp>
      <p:graphicFrame>
        <p:nvGraphicFramePr>
          <p:cNvPr id="8" name="Graphique 7"/>
          <p:cNvGraphicFramePr/>
          <p:nvPr>
            <p:extLst>
              <p:ext uri="{D42A27DB-BD31-4B8C-83A1-F6EECF244321}">
                <p14:modId xmlns:p14="http://schemas.microsoft.com/office/powerpoint/2010/main" val="4286837849"/>
              </p:ext>
            </p:extLst>
          </p:nvPr>
        </p:nvGraphicFramePr>
        <p:xfrm>
          <a:off x="469115" y="795935"/>
          <a:ext cx="4709763" cy="312391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Graphique 13"/>
          <p:cNvGraphicFramePr/>
          <p:nvPr>
            <p:extLst>
              <p:ext uri="{D42A27DB-BD31-4B8C-83A1-F6EECF244321}">
                <p14:modId xmlns:p14="http://schemas.microsoft.com/office/powerpoint/2010/main" val="3923520979"/>
              </p:ext>
            </p:extLst>
          </p:nvPr>
        </p:nvGraphicFramePr>
        <p:xfrm>
          <a:off x="5711869" y="881933"/>
          <a:ext cx="5145224" cy="3037915"/>
        </p:xfrm>
        <a:graphic>
          <a:graphicData uri="http://schemas.openxmlformats.org/drawingml/2006/chart">
            <c:chart xmlns:c="http://schemas.openxmlformats.org/drawingml/2006/chart" xmlns:r="http://schemas.openxmlformats.org/officeDocument/2006/relationships" r:id="rId5"/>
          </a:graphicData>
        </a:graphic>
      </p:graphicFrame>
      <p:sp>
        <p:nvSpPr>
          <p:cNvPr id="9" name="Espace réservé du pied de page 3"/>
          <p:cNvSpPr>
            <a:spLocks noGrp="1"/>
          </p:cNvSpPr>
          <p:nvPr>
            <p:ph type="ftr" sz="quarter" idx="11"/>
          </p:nvPr>
        </p:nvSpPr>
        <p:spPr>
          <a:xfrm>
            <a:off x="3849624" y="6356349"/>
            <a:ext cx="4114800" cy="365125"/>
          </a:xfrm>
        </p:spPr>
        <p:txBody>
          <a:bodyPr/>
          <a:lstStyle/>
          <a:p>
            <a:r>
              <a:rPr lang="fr-FR" dirty="0"/>
              <a:t>séminaire Leads Juillet 2019 - Atelier Social</a:t>
            </a:r>
          </a:p>
        </p:txBody>
      </p:sp>
    </p:spTree>
    <p:extLst>
      <p:ext uri="{BB962C8B-B14F-4D97-AF65-F5344CB8AC3E}">
        <p14:creationId xmlns:p14="http://schemas.microsoft.com/office/powerpoint/2010/main" val="1399893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6" name="Espace réservé du numéro de diapositive 5"/>
          <p:cNvSpPr>
            <a:spLocks noGrp="1"/>
          </p:cNvSpPr>
          <p:nvPr>
            <p:ph type="sldNum" sz="quarter" idx="12"/>
          </p:nvPr>
        </p:nvSpPr>
        <p:spPr>
          <a:xfrm>
            <a:off x="8626099" y="6377576"/>
            <a:ext cx="2743200" cy="365125"/>
          </a:xfrm>
        </p:spPr>
        <p:txBody>
          <a:bodyPr/>
          <a:lstStyle/>
          <a:p>
            <a:fld id="{EA118F57-6873-41BD-B265-00F514CF2F6D}" type="slidenum">
              <a:rPr lang="fr-FR" smtClean="0"/>
              <a:t>15</a:t>
            </a:fld>
            <a:endParaRPr lang="fr-FR" dirty="0"/>
          </a:p>
        </p:txBody>
      </p:sp>
      <p:sp>
        <p:nvSpPr>
          <p:cNvPr id="11" name="ZoneTexte 10"/>
          <p:cNvSpPr txBox="1"/>
          <p:nvPr/>
        </p:nvSpPr>
        <p:spPr>
          <a:xfrm>
            <a:off x="1346236" y="34956"/>
            <a:ext cx="9781547" cy="523220"/>
          </a:xfrm>
          <a:prstGeom prst="rect">
            <a:avLst/>
          </a:prstGeom>
          <a:noFill/>
        </p:spPr>
        <p:txBody>
          <a:bodyPr wrap="square" rtlCol="0">
            <a:spAutoFit/>
          </a:bodyPr>
          <a:lstStyle/>
          <a:p>
            <a:pPr algn="ctr"/>
            <a:r>
              <a:rPr lang="fr-FR" sz="2800" b="1" dirty="0">
                <a:solidFill>
                  <a:schemeClr val="bg2">
                    <a:lumMod val="50000"/>
                  </a:schemeClr>
                </a:solidFill>
              </a:rPr>
              <a:t>Avez-vous mis en place le RGPD ?  </a:t>
            </a:r>
            <a:endParaRPr lang="fr-FR" sz="1200" dirty="0"/>
          </a:p>
        </p:txBody>
      </p:sp>
      <p:sp>
        <p:nvSpPr>
          <p:cNvPr id="15" name="ZoneTexte 14"/>
          <p:cNvSpPr txBox="1"/>
          <p:nvPr/>
        </p:nvSpPr>
        <p:spPr>
          <a:xfrm>
            <a:off x="6567167" y="930792"/>
            <a:ext cx="5312283" cy="4231928"/>
          </a:xfrm>
          <a:prstGeom prst="rect">
            <a:avLst/>
          </a:prstGeom>
          <a:noFill/>
        </p:spPr>
        <p:txBody>
          <a:bodyPr wrap="square" rtlCol="0">
            <a:spAutoFit/>
          </a:bodyPr>
          <a:lstStyle/>
          <a:p>
            <a:pPr marL="285750" indent="-285750">
              <a:buFont typeface="Arial" panose="020B0604020202020204" pitchFamily="34" charset="0"/>
              <a:buChar char="•"/>
            </a:pPr>
            <a:r>
              <a:rPr lang="fr-FR" sz="1500" dirty="0"/>
              <a:t>Le règlement général de protection des données (RGPD) est un texte réglementaire européen qui encadre le traitement des données de manière égalitaire sur tout le territoire de l’Union Européenne. Il est entrée en application le 25 mai 2018. </a:t>
            </a:r>
            <a:r>
              <a:rPr lang="fr-FR" sz="1500" b="1" dirty="0"/>
              <a:t>Le RGPD s’adressent à toute structure privée ou publique effectuant de la collecte et/ou du traitement de données</a:t>
            </a:r>
            <a:r>
              <a:rPr lang="fr-FR" sz="1500" dirty="0"/>
              <a:t>, et ce quel que soit  son secteur d'activité et sa taille, y compris aux sous-traitants. </a:t>
            </a:r>
          </a:p>
          <a:p>
            <a:pPr marL="285750" indent="-285750">
              <a:buFont typeface="Arial" panose="020B0604020202020204" pitchFamily="34" charset="0"/>
              <a:buChar char="•"/>
            </a:pPr>
            <a:r>
              <a:rPr lang="fr-FR" sz="1500" dirty="0"/>
              <a:t>Une donnée personnelle est décrite par la CNIL comme « toute information se rapportant à une personne physique identifiée ou identifiable » </a:t>
            </a:r>
            <a:r>
              <a:rPr lang="fr-FR" sz="1500" b="1" dirty="0"/>
              <a:t>Clients, prospects, fournisseurs et collaborateurs </a:t>
            </a:r>
            <a:r>
              <a:rPr lang="fr-FR" sz="1500" dirty="0"/>
              <a:t>. Dont notamment :</a:t>
            </a:r>
          </a:p>
          <a:p>
            <a:pPr marL="285750" indent="-285750">
              <a:buFont typeface="Arial" panose="020B0604020202020204" pitchFamily="34" charset="0"/>
              <a:buChar char="•"/>
            </a:pPr>
            <a:r>
              <a:rPr lang="fr-FR" sz="1500" dirty="0"/>
              <a:t>identification directe (nom, prénom etc.)</a:t>
            </a:r>
          </a:p>
          <a:p>
            <a:pPr marL="285750" indent="-285750">
              <a:buFont typeface="Arial" panose="020B0604020202020204" pitchFamily="34" charset="0"/>
              <a:buChar char="•"/>
            </a:pPr>
            <a:r>
              <a:rPr lang="fr-FR" sz="1500" dirty="0"/>
              <a:t>identification indirecte (identifiant, numéro etc.).</a:t>
            </a:r>
          </a:p>
          <a:p>
            <a:pPr marL="285750" indent="-285750">
              <a:buFont typeface="Arial" panose="020B0604020202020204" pitchFamily="34" charset="0"/>
              <a:buChar char="•"/>
            </a:pPr>
            <a:r>
              <a:rPr lang="fr-FR" sz="1500" dirty="0"/>
              <a:t>tenue d’un fichier de ses clients</a:t>
            </a:r>
          </a:p>
          <a:p>
            <a:pPr marL="285750" indent="-285750">
              <a:buFont typeface="Arial" panose="020B0604020202020204" pitchFamily="34" charset="0"/>
              <a:buChar char="•"/>
            </a:pPr>
            <a:r>
              <a:rPr lang="fr-FR" sz="1500" dirty="0"/>
              <a:t>collecte de coordonnées de prospects via un questionnaire</a:t>
            </a:r>
          </a:p>
          <a:p>
            <a:pPr marL="285750" indent="-285750">
              <a:buFont typeface="Arial" panose="020B0604020202020204" pitchFamily="34" charset="0"/>
              <a:buChar char="•"/>
            </a:pPr>
            <a:r>
              <a:rPr lang="fr-FR" sz="1500" dirty="0"/>
              <a:t>mise à jour d’un fichier de fournisseurs.</a:t>
            </a:r>
          </a:p>
          <a:p>
            <a:endParaRPr lang="fr-FR" sz="1400" dirty="0"/>
          </a:p>
        </p:txBody>
      </p:sp>
      <p:graphicFrame>
        <p:nvGraphicFramePr>
          <p:cNvPr id="10" name="Graphique 9"/>
          <p:cNvGraphicFramePr/>
          <p:nvPr>
            <p:extLst>
              <p:ext uri="{D42A27DB-BD31-4B8C-83A1-F6EECF244321}">
                <p14:modId xmlns:p14="http://schemas.microsoft.com/office/powerpoint/2010/main" val="807975630"/>
              </p:ext>
            </p:extLst>
          </p:nvPr>
        </p:nvGraphicFramePr>
        <p:xfrm>
          <a:off x="245838" y="845551"/>
          <a:ext cx="6162712" cy="4121656"/>
        </p:xfrm>
        <a:graphic>
          <a:graphicData uri="http://schemas.openxmlformats.org/drawingml/2006/chart">
            <c:chart xmlns:c="http://schemas.openxmlformats.org/drawingml/2006/chart" xmlns:r="http://schemas.openxmlformats.org/officeDocument/2006/relationships" r:id="rId4"/>
          </a:graphicData>
        </a:graphic>
      </p:graphicFrame>
      <p:sp>
        <p:nvSpPr>
          <p:cNvPr id="8" name="Espace réservé du pied de page 3"/>
          <p:cNvSpPr>
            <a:spLocks noGrp="1"/>
          </p:cNvSpPr>
          <p:nvPr>
            <p:ph type="ftr" sz="quarter" idx="11"/>
          </p:nvPr>
        </p:nvSpPr>
        <p:spPr>
          <a:xfrm>
            <a:off x="3849624" y="6356349"/>
            <a:ext cx="4114800" cy="365125"/>
          </a:xfrm>
        </p:spPr>
        <p:txBody>
          <a:bodyPr/>
          <a:lstStyle/>
          <a:p>
            <a:r>
              <a:rPr lang="fr-FR" dirty="0"/>
              <a:t>séminaire Leads Juillet 2019 - Atelier Social</a:t>
            </a:r>
          </a:p>
        </p:txBody>
      </p:sp>
    </p:spTree>
    <p:extLst>
      <p:ext uri="{BB962C8B-B14F-4D97-AF65-F5344CB8AC3E}">
        <p14:creationId xmlns:p14="http://schemas.microsoft.com/office/powerpoint/2010/main" val="3359909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6" name="Espace réservé du numéro de diapositive 5"/>
          <p:cNvSpPr>
            <a:spLocks noGrp="1"/>
          </p:cNvSpPr>
          <p:nvPr>
            <p:ph type="sldNum" sz="quarter" idx="12"/>
          </p:nvPr>
        </p:nvSpPr>
        <p:spPr>
          <a:xfrm>
            <a:off x="8626099" y="6377576"/>
            <a:ext cx="2743200" cy="365125"/>
          </a:xfrm>
        </p:spPr>
        <p:txBody>
          <a:bodyPr/>
          <a:lstStyle/>
          <a:p>
            <a:fld id="{EA118F57-6873-41BD-B265-00F514CF2F6D}" type="slidenum">
              <a:rPr lang="fr-FR" smtClean="0"/>
              <a:t>16</a:t>
            </a:fld>
            <a:endParaRPr lang="fr-FR" dirty="0"/>
          </a:p>
        </p:txBody>
      </p:sp>
      <p:sp>
        <p:nvSpPr>
          <p:cNvPr id="11" name="ZoneTexte 10"/>
          <p:cNvSpPr txBox="1"/>
          <p:nvPr/>
        </p:nvSpPr>
        <p:spPr>
          <a:xfrm>
            <a:off x="1346236" y="34956"/>
            <a:ext cx="9781547" cy="523220"/>
          </a:xfrm>
          <a:prstGeom prst="rect">
            <a:avLst/>
          </a:prstGeom>
          <a:noFill/>
        </p:spPr>
        <p:txBody>
          <a:bodyPr wrap="square" rtlCol="0">
            <a:spAutoFit/>
          </a:bodyPr>
          <a:lstStyle/>
          <a:p>
            <a:pPr algn="ctr"/>
            <a:r>
              <a:rPr lang="fr-FR" sz="2800" b="1" dirty="0">
                <a:solidFill>
                  <a:schemeClr val="bg2">
                    <a:lumMod val="50000"/>
                  </a:schemeClr>
                </a:solidFill>
              </a:rPr>
              <a:t>Avez-vous mis en place le droit à la déconnexion  ?  </a:t>
            </a:r>
            <a:endParaRPr lang="fr-FR" sz="1200" dirty="0"/>
          </a:p>
        </p:txBody>
      </p:sp>
      <p:sp>
        <p:nvSpPr>
          <p:cNvPr id="15" name="ZoneTexte 14"/>
          <p:cNvSpPr txBox="1"/>
          <p:nvPr/>
        </p:nvSpPr>
        <p:spPr>
          <a:xfrm>
            <a:off x="6567167" y="845551"/>
            <a:ext cx="5312283" cy="5909310"/>
          </a:xfrm>
          <a:prstGeom prst="rect">
            <a:avLst/>
          </a:prstGeom>
          <a:noFill/>
        </p:spPr>
        <p:txBody>
          <a:bodyPr wrap="square" rtlCol="0">
            <a:spAutoFit/>
          </a:bodyPr>
          <a:lstStyle/>
          <a:p>
            <a:pPr marL="285750" indent="-285750">
              <a:buFont typeface="Arial" panose="020B0604020202020204" pitchFamily="34" charset="0"/>
              <a:buChar char="•"/>
            </a:pPr>
            <a:r>
              <a:rPr lang="fr-FR" sz="1400" dirty="0"/>
              <a:t>La </a:t>
            </a:r>
            <a:r>
              <a:rPr lang="fr-FR" sz="1400" dirty="0">
                <a:hlinkClick r:id="rId4"/>
              </a:rPr>
              <a:t>loi du 8 août 2016 relative au travail, à la modernisation du dialogue social et à la sécurisation des parcours professionnels</a:t>
            </a:r>
            <a:r>
              <a:rPr lang="fr-FR" sz="1400" dirty="0"/>
              <a:t> - dite « loi Travail » - a consacré le principe du droit à la déconnexion.</a:t>
            </a:r>
          </a:p>
          <a:p>
            <a:pPr marL="285750" indent="-285750">
              <a:buFont typeface="Arial" panose="020B0604020202020204" pitchFamily="34" charset="0"/>
              <a:buChar char="•"/>
            </a:pPr>
            <a:r>
              <a:rPr lang="fr-FR" sz="1400" dirty="0"/>
              <a:t>Celui-ci doit s’entendre comme le droit pour tout salarié de ne pas être en permanence joignable par son employeur, en dehors de ses heures de travail, pour des motifs liés à l'exécution de son travail, afin de protéger son temps de repos et d’assurer le respect de la vie personnelle et familiale.</a:t>
            </a:r>
          </a:p>
          <a:p>
            <a:pPr marL="285750" indent="-285750">
              <a:buFont typeface="Arial" panose="020B0604020202020204" pitchFamily="34" charset="0"/>
              <a:buChar char="•"/>
            </a:pPr>
            <a:r>
              <a:rPr lang="fr-FR" sz="1400" dirty="0"/>
              <a:t>Toutefois, le Code du travail ne définit pas les modalités d'exercice du droit à la déconnexion et prévoit que celles-ci doivent être déterminées au niveau de l'entreprise, par le biais d'un accord employeur-salariés, dans le cadre de la négociation annuelle sur la qualité de vie au travail et sur la « mise en place par l’entreprise de dispositifs de régulation de l’utilisation des outils numériques » (article 2242-17 du Code du travail).</a:t>
            </a:r>
          </a:p>
          <a:p>
            <a:pPr marL="285750" indent="-285750">
              <a:buFont typeface="Arial" panose="020B0604020202020204" pitchFamily="34" charset="0"/>
              <a:buChar char="•"/>
            </a:pPr>
            <a:r>
              <a:rPr lang="fr-FR" sz="1400" dirty="0"/>
              <a:t>A défaut d’accord, l'employeur devra élaborer une charte, après avis du comité d’entreprise, ou, à défaut, des délégués du personnel. Cette charte définit ces modalités de l'exercice du droit à la déconnexion et prévoit en outre la mise en </a:t>
            </a:r>
            <a:r>
              <a:rPr lang="fr-FR" sz="1400" dirty="0" err="1"/>
              <a:t>oeuvre</a:t>
            </a:r>
            <a:r>
              <a:rPr lang="fr-FR" sz="1400" dirty="0"/>
              <a:t>, à destination des salariés et du personnel d'encadrement et de direction, d'actions de formation et de sensibilisation à un usage raisonnable des outils numériques.</a:t>
            </a:r>
          </a:p>
          <a:p>
            <a:pPr marL="285750" indent="-285750">
              <a:buFont typeface="Arial" panose="020B0604020202020204" pitchFamily="34" charset="0"/>
              <a:buChar char="•"/>
            </a:pPr>
            <a:r>
              <a:rPr lang="fr-FR" sz="1400" dirty="0"/>
              <a:t>Le Code du travail ne définit pas davantage de sanction en l’absence de mise en place d’accord ou de rédaction d’une charte.</a:t>
            </a:r>
          </a:p>
          <a:p>
            <a:pPr marL="285750" indent="-285750">
              <a:buFont typeface="Arial" panose="020B0604020202020204" pitchFamily="34" charset="0"/>
              <a:buChar char="•"/>
            </a:pPr>
            <a:r>
              <a:rPr lang="fr-FR" sz="1400" dirty="0"/>
              <a:t>Mais force est de constater que l’employeur qui méconnaît ses obligations n’en sera pas moins sanctionné.</a:t>
            </a:r>
          </a:p>
        </p:txBody>
      </p:sp>
      <p:graphicFrame>
        <p:nvGraphicFramePr>
          <p:cNvPr id="10" name="Graphique 9"/>
          <p:cNvGraphicFramePr/>
          <p:nvPr>
            <p:extLst>
              <p:ext uri="{D42A27DB-BD31-4B8C-83A1-F6EECF244321}">
                <p14:modId xmlns:p14="http://schemas.microsoft.com/office/powerpoint/2010/main" val="847683533"/>
              </p:ext>
            </p:extLst>
          </p:nvPr>
        </p:nvGraphicFramePr>
        <p:xfrm>
          <a:off x="245838" y="845551"/>
          <a:ext cx="6162712" cy="4121656"/>
        </p:xfrm>
        <a:graphic>
          <a:graphicData uri="http://schemas.openxmlformats.org/drawingml/2006/chart">
            <c:chart xmlns:c="http://schemas.openxmlformats.org/drawingml/2006/chart" xmlns:r="http://schemas.openxmlformats.org/officeDocument/2006/relationships" r:id="rId5"/>
          </a:graphicData>
        </a:graphic>
      </p:graphicFrame>
      <p:sp>
        <p:nvSpPr>
          <p:cNvPr id="2" name="ZoneTexte 1"/>
          <p:cNvSpPr txBox="1"/>
          <p:nvPr/>
        </p:nvSpPr>
        <p:spPr>
          <a:xfrm>
            <a:off x="245838" y="5085285"/>
            <a:ext cx="6162712" cy="830997"/>
          </a:xfrm>
          <a:prstGeom prst="rect">
            <a:avLst/>
          </a:prstGeom>
          <a:noFill/>
        </p:spPr>
        <p:txBody>
          <a:bodyPr wrap="square" rtlCol="0">
            <a:spAutoFit/>
          </a:bodyPr>
          <a:lstStyle/>
          <a:p>
            <a:r>
              <a:rPr lang="fr-FR" sz="1600" dirty="0"/>
              <a:t>En parallèle au droit à la déconnexion, il est conseillé d’inclure dans les contrats de travail ou dans les règlements intérieurs, la confidentialité sur les données des clients et une charte informatique. (Cf. Eric Cholot) </a:t>
            </a:r>
          </a:p>
        </p:txBody>
      </p:sp>
      <p:sp>
        <p:nvSpPr>
          <p:cNvPr id="9" name="Espace réservé du pied de page 3"/>
          <p:cNvSpPr>
            <a:spLocks noGrp="1"/>
          </p:cNvSpPr>
          <p:nvPr>
            <p:ph type="ftr" sz="quarter" idx="11"/>
          </p:nvPr>
        </p:nvSpPr>
        <p:spPr>
          <a:xfrm>
            <a:off x="3849624" y="6356349"/>
            <a:ext cx="4114800" cy="365125"/>
          </a:xfrm>
        </p:spPr>
        <p:txBody>
          <a:bodyPr/>
          <a:lstStyle/>
          <a:p>
            <a:r>
              <a:rPr lang="fr-FR" dirty="0"/>
              <a:t>séminaire Leads Juillet 2019 - Atelier Social</a:t>
            </a:r>
          </a:p>
        </p:txBody>
      </p:sp>
    </p:spTree>
    <p:extLst>
      <p:ext uri="{BB962C8B-B14F-4D97-AF65-F5344CB8AC3E}">
        <p14:creationId xmlns:p14="http://schemas.microsoft.com/office/powerpoint/2010/main" val="342129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6" name="Espace réservé du numéro de diapositive 5"/>
          <p:cNvSpPr>
            <a:spLocks noGrp="1"/>
          </p:cNvSpPr>
          <p:nvPr>
            <p:ph type="sldNum" sz="quarter" idx="12"/>
          </p:nvPr>
        </p:nvSpPr>
        <p:spPr>
          <a:xfrm>
            <a:off x="8626099" y="6377576"/>
            <a:ext cx="2743200" cy="365125"/>
          </a:xfrm>
        </p:spPr>
        <p:txBody>
          <a:bodyPr/>
          <a:lstStyle/>
          <a:p>
            <a:fld id="{EA118F57-6873-41BD-B265-00F514CF2F6D}" type="slidenum">
              <a:rPr lang="fr-FR" smtClean="0"/>
              <a:t>17</a:t>
            </a:fld>
            <a:endParaRPr lang="fr-FR" dirty="0"/>
          </a:p>
        </p:txBody>
      </p:sp>
      <p:sp>
        <p:nvSpPr>
          <p:cNvPr id="11" name="ZoneTexte 10"/>
          <p:cNvSpPr txBox="1"/>
          <p:nvPr/>
        </p:nvSpPr>
        <p:spPr>
          <a:xfrm>
            <a:off x="1346236" y="34956"/>
            <a:ext cx="9781547" cy="523220"/>
          </a:xfrm>
          <a:prstGeom prst="rect">
            <a:avLst/>
          </a:prstGeom>
          <a:noFill/>
        </p:spPr>
        <p:txBody>
          <a:bodyPr wrap="square" rtlCol="0">
            <a:spAutoFit/>
          </a:bodyPr>
          <a:lstStyle/>
          <a:p>
            <a:pPr algn="ctr"/>
            <a:r>
              <a:rPr lang="fr-FR" sz="2800" b="1" dirty="0">
                <a:solidFill>
                  <a:schemeClr val="bg2">
                    <a:lumMod val="50000"/>
                  </a:schemeClr>
                </a:solidFill>
              </a:rPr>
              <a:t>Avez-vous équipé vos collaborateurs des EPI adaptés?  </a:t>
            </a:r>
            <a:endParaRPr lang="fr-FR" sz="1200" dirty="0"/>
          </a:p>
        </p:txBody>
      </p:sp>
      <p:sp>
        <p:nvSpPr>
          <p:cNvPr id="2" name="ZoneTexte 1"/>
          <p:cNvSpPr txBox="1"/>
          <p:nvPr/>
        </p:nvSpPr>
        <p:spPr>
          <a:xfrm>
            <a:off x="176095" y="4718953"/>
            <a:ext cx="11377925" cy="1877437"/>
          </a:xfrm>
          <a:prstGeom prst="rect">
            <a:avLst/>
          </a:prstGeom>
          <a:noFill/>
        </p:spPr>
        <p:txBody>
          <a:bodyPr wrap="square" rtlCol="0">
            <a:spAutoFit/>
          </a:bodyPr>
          <a:lstStyle/>
          <a:p>
            <a:pPr marL="285750" indent="-285750">
              <a:buFont typeface="Arial" panose="020B0604020202020204" pitchFamily="34" charset="0"/>
              <a:buChar char="•"/>
            </a:pPr>
            <a:r>
              <a:rPr lang="fr-FR" sz="1400" dirty="0"/>
              <a:t>Les équipements de protection individuelle (EPI) sont destinés à protéger le travailleur contre un ou plusieurs risques professionnels. Leur utilisation ne doit être envisagée qu’en complément des autres mesures d’élimination ou de réduction des risques. C’est à partir de l’évaluation des risques menée dans l’entreprise que doit être engagée la réflexion relative à l’utilisation des EPI.</a:t>
            </a:r>
          </a:p>
          <a:p>
            <a:pPr marL="285750" indent="-285750">
              <a:buFont typeface="Arial" panose="020B0604020202020204" pitchFamily="34" charset="0"/>
              <a:buChar char="•"/>
            </a:pPr>
            <a:r>
              <a:rPr lang="fr-FR" sz="1400" dirty="0"/>
              <a:t>Un EPI doit être approprié aux risques à prévenir, adapté au travailleur et compatible avec le travail à effectuer. Son choix est donc guidé par l’analyse du poste de travail.  L’employeur prend en compte l’importance du risque, la fréquence de l’exposition, les caractéristiques du poste de travail et les performances des EPI.</a:t>
            </a:r>
            <a:br>
              <a:rPr lang="fr-FR" sz="1600" dirty="0"/>
            </a:br>
            <a:br>
              <a:rPr lang="fr-FR" sz="1600" dirty="0"/>
            </a:br>
            <a:endParaRPr lang="fr-FR" sz="1600" dirty="0"/>
          </a:p>
        </p:txBody>
      </p:sp>
      <p:graphicFrame>
        <p:nvGraphicFramePr>
          <p:cNvPr id="9" name="Graphique 8"/>
          <p:cNvGraphicFramePr/>
          <p:nvPr>
            <p:extLst>
              <p:ext uri="{D42A27DB-BD31-4B8C-83A1-F6EECF244321}">
                <p14:modId xmlns:p14="http://schemas.microsoft.com/office/powerpoint/2010/main" val="961373825"/>
              </p:ext>
            </p:extLst>
          </p:nvPr>
        </p:nvGraphicFramePr>
        <p:xfrm>
          <a:off x="245839" y="711709"/>
          <a:ext cx="5101076" cy="392982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Graphique 13"/>
          <p:cNvGraphicFramePr/>
          <p:nvPr>
            <p:extLst>
              <p:ext uri="{D42A27DB-BD31-4B8C-83A1-F6EECF244321}">
                <p14:modId xmlns:p14="http://schemas.microsoft.com/office/powerpoint/2010/main" val="1388220827"/>
              </p:ext>
            </p:extLst>
          </p:nvPr>
        </p:nvGraphicFramePr>
        <p:xfrm>
          <a:off x="5550150" y="711709"/>
          <a:ext cx="6003871" cy="3929825"/>
        </p:xfrm>
        <a:graphic>
          <a:graphicData uri="http://schemas.openxmlformats.org/drawingml/2006/chart">
            <c:chart xmlns:c="http://schemas.openxmlformats.org/drawingml/2006/chart" xmlns:r="http://schemas.openxmlformats.org/officeDocument/2006/relationships" r:id="rId5"/>
          </a:graphicData>
        </a:graphic>
      </p:graphicFrame>
      <p:sp>
        <p:nvSpPr>
          <p:cNvPr id="10" name="Espace réservé du pied de page 3"/>
          <p:cNvSpPr>
            <a:spLocks noGrp="1"/>
          </p:cNvSpPr>
          <p:nvPr>
            <p:ph type="ftr" sz="quarter" idx="11"/>
          </p:nvPr>
        </p:nvSpPr>
        <p:spPr>
          <a:xfrm>
            <a:off x="3849624" y="6356349"/>
            <a:ext cx="4114800" cy="365125"/>
          </a:xfrm>
        </p:spPr>
        <p:txBody>
          <a:bodyPr/>
          <a:lstStyle/>
          <a:p>
            <a:r>
              <a:rPr lang="fr-FR" dirty="0"/>
              <a:t>séminaire Leads Juillet 2019 - Atelier Social</a:t>
            </a:r>
          </a:p>
        </p:txBody>
      </p:sp>
    </p:spTree>
    <p:extLst>
      <p:ext uri="{BB962C8B-B14F-4D97-AF65-F5344CB8AC3E}">
        <p14:creationId xmlns:p14="http://schemas.microsoft.com/office/powerpoint/2010/main" val="3800477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6" name="Espace réservé du numéro de diapositive 5"/>
          <p:cNvSpPr>
            <a:spLocks noGrp="1"/>
          </p:cNvSpPr>
          <p:nvPr>
            <p:ph type="sldNum" sz="quarter" idx="12"/>
          </p:nvPr>
        </p:nvSpPr>
        <p:spPr>
          <a:xfrm>
            <a:off x="8626099" y="6377576"/>
            <a:ext cx="2743200" cy="365125"/>
          </a:xfrm>
        </p:spPr>
        <p:txBody>
          <a:bodyPr/>
          <a:lstStyle/>
          <a:p>
            <a:fld id="{EA118F57-6873-41BD-B265-00F514CF2F6D}" type="slidenum">
              <a:rPr lang="fr-FR" smtClean="0"/>
              <a:t>18</a:t>
            </a:fld>
            <a:endParaRPr lang="fr-FR" dirty="0"/>
          </a:p>
        </p:txBody>
      </p:sp>
      <p:sp>
        <p:nvSpPr>
          <p:cNvPr id="11" name="ZoneTexte 10"/>
          <p:cNvSpPr txBox="1"/>
          <p:nvPr/>
        </p:nvSpPr>
        <p:spPr>
          <a:xfrm>
            <a:off x="1346236" y="34956"/>
            <a:ext cx="9781547" cy="523220"/>
          </a:xfrm>
          <a:prstGeom prst="rect">
            <a:avLst/>
          </a:prstGeom>
          <a:noFill/>
        </p:spPr>
        <p:txBody>
          <a:bodyPr wrap="square" rtlCol="0">
            <a:spAutoFit/>
          </a:bodyPr>
          <a:lstStyle/>
          <a:p>
            <a:pPr algn="ctr"/>
            <a:r>
              <a:rPr lang="fr-FR" sz="2800" b="1" dirty="0">
                <a:solidFill>
                  <a:schemeClr val="bg2">
                    <a:lumMod val="50000"/>
                  </a:schemeClr>
                </a:solidFill>
              </a:rPr>
              <a:t>Pour ceux qui en sont équipés, les portent-ils sur le chantier ?  </a:t>
            </a:r>
            <a:endParaRPr lang="fr-FR" sz="1200" dirty="0"/>
          </a:p>
        </p:txBody>
      </p:sp>
      <p:sp>
        <p:nvSpPr>
          <p:cNvPr id="2" name="ZoneTexte 1"/>
          <p:cNvSpPr txBox="1"/>
          <p:nvPr/>
        </p:nvSpPr>
        <p:spPr>
          <a:xfrm>
            <a:off x="245839" y="3874649"/>
            <a:ext cx="11308181" cy="2554545"/>
          </a:xfrm>
          <a:prstGeom prst="rect">
            <a:avLst/>
          </a:prstGeom>
          <a:noFill/>
        </p:spPr>
        <p:txBody>
          <a:bodyPr wrap="square" rtlCol="0">
            <a:spAutoFit/>
          </a:bodyPr>
          <a:lstStyle/>
          <a:p>
            <a:pPr marL="285750" indent="-285750">
              <a:buFont typeface="Arial" panose="020B0604020202020204" pitchFamily="34" charset="0"/>
              <a:buChar char="•"/>
            </a:pPr>
            <a:r>
              <a:rPr lang="fr-FR" sz="1200" i="1" dirty="0"/>
              <a:t>La jurisprudence rappelle que le chef d’entreprise doit veiller à l’application des règles de sécurité dans son entreprise. L’employeur est soumis à une obligation de sécurité très exigeante puisqu’elle porte sur une obligation de résultat, en effet la préservation effective de la santé et de la sécurité du salarié est placée sous son autorité. Il est alors naturel que l’employeur puisse en contrepartie faire usage de son pouvoir disciplinaire en cas de manquements de ses salariés aux consignes de sécurité. </a:t>
            </a:r>
            <a:r>
              <a:rPr lang="fr-FR" sz="1200" dirty="0"/>
              <a:t>Ainsi, si à l’issue de l’analyse de sécurité sur un poste de travail, un EPI est rendu obligatoire, l’employeur doit :</a:t>
            </a:r>
          </a:p>
          <a:p>
            <a:pPr marL="742950" lvl="1" indent="-285750">
              <a:buFont typeface="Arial" panose="020B0604020202020204" pitchFamily="34" charset="0"/>
              <a:buChar char="•"/>
            </a:pPr>
            <a:r>
              <a:rPr lang="fr-FR" sz="1200" dirty="0"/>
              <a:t>mettre à disposition l’EPI adéquat aux salariés concernés,</a:t>
            </a:r>
          </a:p>
          <a:p>
            <a:pPr marL="742950" lvl="1" indent="-285750">
              <a:buFont typeface="Arial" panose="020B0604020202020204" pitchFamily="34" charset="0"/>
              <a:buChar char="•"/>
            </a:pPr>
            <a:r>
              <a:rPr lang="fr-FR" sz="1200" dirty="0"/>
              <a:t>informer les salariés concernés sur l’obligation de port effectif de ces équipements par le biais du règlement intérieur ou de consignes écrites portées à l’attention du personnel concerné,</a:t>
            </a:r>
          </a:p>
          <a:p>
            <a:pPr marL="742950" lvl="1" indent="-285750">
              <a:buFont typeface="Arial" panose="020B0604020202020204" pitchFamily="34" charset="0"/>
              <a:buChar char="•"/>
            </a:pPr>
            <a:r>
              <a:rPr lang="fr-FR" sz="1200" dirty="0"/>
              <a:t>s’assurer auprès de ces mêmes personnes que l’équipement est effectivement porté,</a:t>
            </a:r>
          </a:p>
          <a:p>
            <a:pPr marL="742950" lvl="1" indent="-285750">
              <a:buFont typeface="Arial" panose="020B0604020202020204" pitchFamily="34" charset="0"/>
              <a:buChar char="•"/>
            </a:pPr>
            <a:r>
              <a:rPr lang="fr-FR" sz="1200" dirty="0"/>
              <a:t>informer les salariés sur les sanctions dont ils sont passibles en cas de non-observation de ces obligations.</a:t>
            </a:r>
          </a:p>
          <a:p>
            <a:pPr lvl="1"/>
            <a:r>
              <a:rPr lang="fr-FR" sz="1200" i="1" dirty="0"/>
              <a:t>Exemple : pour la simple utilisation de chaussures de sécurité ou de gants, l’employeur doit définir les consignes de sécurité et organiser une formation. Un défaut de formation ou d’information du salarié pourrait contribuer à diminuer la responsabilité de celui-ci en cas de manquement. A contrario, si l’employeur met tout en œuvre pour garantir la sécurité, le manquement d’un salarié à son obligation constitue une faute susceptible d’être sanctionnée.</a:t>
            </a:r>
            <a:br>
              <a:rPr lang="fr-FR" sz="1600" i="1" dirty="0"/>
            </a:br>
            <a:endParaRPr lang="fr-FR" sz="1600" i="1" dirty="0"/>
          </a:p>
        </p:txBody>
      </p:sp>
      <p:graphicFrame>
        <p:nvGraphicFramePr>
          <p:cNvPr id="9" name="Graphique 8"/>
          <p:cNvGraphicFramePr/>
          <p:nvPr>
            <p:extLst>
              <p:ext uri="{D42A27DB-BD31-4B8C-83A1-F6EECF244321}">
                <p14:modId xmlns:p14="http://schemas.microsoft.com/office/powerpoint/2010/main" val="3348318005"/>
              </p:ext>
            </p:extLst>
          </p:nvPr>
        </p:nvGraphicFramePr>
        <p:xfrm>
          <a:off x="245839" y="711709"/>
          <a:ext cx="4853103" cy="313187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Graphique 13"/>
          <p:cNvGraphicFramePr/>
          <p:nvPr>
            <p:extLst>
              <p:ext uri="{D42A27DB-BD31-4B8C-83A1-F6EECF244321}">
                <p14:modId xmlns:p14="http://schemas.microsoft.com/office/powerpoint/2010/main" val="2217047487"/>
              </p:ext>
            </p:extLst>
          </p:nvPr>
        </p:nvGraphicFramePr>
        <p:xfrm>
          <a:off x="5550150" y="711709"/>
          <a:ext cx="5763613" cy="3131871"/>
        </p:xfrm>
        <a:graphic>
          <a:graphicData uri="http://schemas.openxmlformats.org/drawingml/2006/chart">
            <c:chart xmlns:c="http://schemas.openxmlformats.org/drawingml/2006/chart" xmlns:r="http://schemas.openxmlformats.org/officeDocument/2006/relationships" r:id="rId5"/>
          </a:graphicData>
        </a:graphic>
      </p:graphicFrame>
      <p:sp>
        <p:nvSpPr>
          <p:cNvPr id="10" name="Espace réservé du pied de page 3"/>
          <p:cNvSpPr>
            <a:spLocks noGrp="1"/>
          </p:cNvSpPr>
          <p:nvPr>
            <p:ph type="ftr" sz="quarter" idx="11"/>
          </p:nvPr>
        </p:nvSpPr>
        <p:spPr>
          <a:xfrm>
            <a:off x="3849624" y="6356349"/>
            <a:ext cx="4114800" cy="365125"/>
          </a:xfrm>
        </p:spPr>
        <p:txBody>
          <a:bodyPr/>
          <a:lstStyle/>
          <a:p>
            <a:r>
              <a:rPr lang="fr-FR" dirty="0"/>
              <a:t>séminaire Leads Juillet 2019 - Atelier Social</a:t>
            </a:r>
          </a:p>
        </p:txBody>
      </p:sp>
    </p:spTree>
    <p:extLst>
      <p:ext uri="{BB962C8B-B14F-4D97-AF65-F5344CB8AC3E}">
        <p14:creationId xmlns:p14="http://schemas.microsoft.com/office/powerpoint/2010/main" val="3046347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6" name="Espace réservé du numéro de diapositive 5"/>
          <p:cNvSpPr>
            <a:spLocks noGrp="1"/>
          </p:cNvSpPr>
          <p:nvPr>
            <p:ph type="sldNum" sz="quarter" idx="12"/>
          </p:nvPr>
        </p:nvSpPr>
        <p:spPr>
          <a:xfrm>
            <a:off x="8626099" y="6377576"/>
            <a:ext cx="2743200" cy="365125"/>
          </a:xfrm>
        </p:spPr>
        <p:txBody>
          <a:bodyPr/>
          <a:lstStyle/>
          <a:p>
            <a:fld id="{EA118F57-6873-41BD-B265-00F514CF2F6D}" type="slidenum">
              <a:rPr lang="fr-FR" smtClean="0"/>
              <a:t>19</a:t>
            </a:fld>
            <a:endParaRPr lang="fr-FR" dirty="0"/>
          </a:p>
        </p:txBody>
      </p:sp>
      <p:sp>
        <p:nvSpPr>
          <p:cNvPr id="11" name="ZoneTexte 10"/>
          <p:cNvSpPr txBox="1"/>
          <p:nvPr/>
        </p:nvSpPr>
        <p:spPr>
          <a:xfrm>
            <a:off x="1346236" y="34956"/>
            <a:ext cx="9781547" cy="523220"/>
          </a:xfrm>
          <a:prstGeom prst="rect">
            <a:avLst/>
          </a:prstGeom>
          <a:noFill/>
        </p:spPr>
        <p:txBody>
          <a:bodyPr wrap="square" rtlCol="0">
            <a:spAutoFit/>
          </a:bodyPr>
          <a:lstStyle/>
          <a:p>
            <a:pPr algn="ctr"/>
            <a:r>
              <a:rPr lang="fr-FR" sz="2800" b="1" dirty="0">
                <a:solidFill>
                  <a:schemeClr val="bg2">
                    <a:lumMod val="50000"/>
                  </a:schemeClr>
                </a:solidFill>
              </a:rPr>
              <a:t>Avez-vous mis en place un DUERPS ?   </a:t>
            </a:r>
            <a:endParaRPr lang="fr-FR" sz="1200" dirty="0"/>
          </a:p>
        </p:txBody>
      </p:sp>
      <p:sp>
        <p:nvSpPr>
          <p:cNvPr id="2" name="ZoneTexte 1"/>
          <p:cNvSpPr txBox="1"/>
          <p:nvPr/>
        </p:nvSpPr>
        <p:spPr>
          <a:xfrm>
            <a:off x="5735665" y="886939"/>
            <a:ext cx="5780867" cy="4862870"/>
          </a:xfrm>
          <a:prstGeom prst="rect">
            <a:avLst/>
          </a:prstGeom>
          <a:noFill/>
        </p:spPr>
        <p:txBody>
          <a:bodyPr wrap="square" rtlCol="0">
            <a:spAutoFit/>
          </a:bodyPr>
          <a:lstStyle/>
          <a:p>
            <a:pPr marL="285750" indent="-285750">
              <a:buFont typeface="Arial" panose="020B0604020202020204" pitchFamily="34" charset="0"/>
              <a:buChar char="•"/>
            </a:pPr>
            <a:r>
              <a:rPr lang="fr-FR" sz="1400" dirty="0"/>
              <a:t>Depuis un décret du 05 novembre 2001, ce Document Unique d’Evaluation des Risques Professionnels est obligatoire dans toutes les entreprises, peu importe leur nombre de salariés. A défaut de l’avoir réalisé, vous vous exposez, en cas de contrôle de l’inspection du travail ou de la médecine du travail, à une amende. </a:t>
            </a:r>
          </a:p>
          <a:p>
            <a:pPr marL="285750" indent="-285750">
              <a:buFont typeface="Arial" panose="020B0604020202020204" pitchFamily="34" charset="0"/>
              <a:buChar char="•"/>
            </a:pPr>
            <a:r>
              <a:rPr lang="fr-FR" sz="1400" dirty="0"/>
              <a:t>la mise à jour de ce document unique doit être effectuée régulièrement ainsi que lors de toute décision d’aménagement important modifiant les conditions d’hygiène et de sécurité ou les conditions de travail, ou lorsqu’une information supplémentaire concernant l’évaluation d’un risque dans une unité de travail est recueillie. En cas d’accident du travail, l’absence du Document Unique peut entraîner des sanctions.</a:t>
            </a:r>
          </a:p>
          <a:p>
            <a:pPr marL="285750" indent="-285750">
              <a:buFont typeface="Arial" panose="020B0604020202020204" pitchFamily="34" charset="0"/>
              <a:buChar char="•"/>
            </a:pPr>
            <a:r>
              <a:rPr lang="fr-FR" sz="1400" dirty="0"/>
              <a:t>Ce document doit permettre d’identifier et de classer par niveau de gravité les risques auxquels sont soumis vos salariés, ceci en vue de mettre en place des actions de prévention. On doit donc y trouver, défini par type de poste de travail : </a:t>
            </a:r>
          </a:p>
          <a:p>
            <a:pPr marL="742950" lvl="1" indent="-285750">
              <a:buFont typeface="Arial" panose="020B0604020202020204" pitchFamily="34" charset="0"/>
              <a:buChar char="•"/>
            </a:pPr>
            <a:r>
              <a:rPr lang="fr-FR" sz="1400" dirty="0"/>
              <a:t>l’identification des dangers, c’est-à-dire des causes capables de provoquer un dommage au salarié (lésion ou atteinte à la santé) ;</a:t>
            </a:r>
          </a:p>
          <a:p>
            <a:pPr marL="742950" lvl="1" indent="-285750">
              <a:buFont typeface="Arial" panose="020B0604020202020204" pitchFamily="34" charset="0"/>
              <a:buChar char="•"/>
            </a:pPr>
            <a:r>
              <a:rPr lang="fr-FR" sz="1400" dirty="0"/>
              <a:t>l’évaluation des risques, autrement dit, en estimer la gravité et la probabilité d’apparition. Cela vous permet de distinguer les niveaux de priorité ;</a:t>
            </a:r>
          </a:p>
          <a:p>
            <a:pPr marL="742950" lvl="1" indent="-285750">
              <a:buFont typeface="Arial" panose="020B0604020202020204" pitchFamily="34" charset="0"/>
              <a:buChar char="•"/>
            </a:pPr>
            <a:r>
              <a:rPr lang="fr-FR" sz="1400" dirty="0"/>
              <a:t>la détermination des mesures de prévention, existantes et à venir</a:t>
            </a:r>
          </a:p>
          <a:p>
            <a:pPr marL="285750" indent="-285750">
              <a:buFont typeface="Arial" panose="020B0604020202020204" pitchFamily="34" charset="0"/>
              <a:buChar char="•"/>
            </a:pPr>
            <a:endParaRPr lang="fr-FR" sz="1600" i="1" dirty="0"/>
          </a:p>
        </p:txBody>
      </p:sp>
      <p:graphicFrame>
        <p:nvGraphicFramePr>
          <p:cNvPr id="9" name="Graphique 8"/>
          <p:cNvGraphicFramePr/>
          <p:nvPr>
            <p:extLst>
              <p:ext uri="{D42A27DB-BD31-4B8C-83A1-F6EECF244321}">
                <p14:modId xmlns:p14="http://schemas.microsoft.com/office/powerpoint/2010/main" val="4014806118"/>
              </p:ext>
            </p:extLst>
          </p:nvPr>
        </p:nvGraphicFramePr>
        <p:xfrm>
          <a:off x="639597" y="886939"/>
          <a:ext cx="5040533" cy="4026023"/>
        </p:xfrm>
        <a:graphic>
          <a:graphicData uri="http://schemas.openxmlformats.org/drawingml/2006/chart">
            <c:chart xmlns:c="http://schemas.openxmlformats.org/drawingml/2006/chart" xmlns:r="http://schemas.openxmlformats.org/officeDocument/2006/relationships" r:id="rId4"/>
          </a:graphicData>
        </a:graphic>
      </p:graphicFrame>
      <p:sp>
        <p:nvSpPr>
          <p:cNvPr id="3" name="ZoneTexte 2"/>
          <p:cNvSpPr txBox="1"/>
          <p:nvPr/>
        </p:nvSpPr>
        <p:spPr>
          <a:xfrm>
            <a:off x="639597" y="5060197"/>
            <a:ext cx="5040533" cy="646331"/>
          </a:xfrm>
          <a:prstGeom prst="rect">
            <a:avLst/>
          </a:prstGeom>
          <a:noFill/>
        </p:spPr>
        <p:txBody>
          <a:bodyPr wrap="square" rtlCol="0">
            <a:spAutoFit/>
          </a:bodyPr>
          <a:lstStyle/>
          <a:p>
            <a:r>
              <a:rPr lang="fr-FR" dirty="0"/>
              <a:t>38% des DUERPS établis dans nos agences ne sont pas a jour. </a:t>
            </a:r>
          </a:p>
        </p:txBody>
      </p:sp>
      <p:sp>
        <p:nvSpPr>
          <p:cNvPr id="10" name="Espace réservé du pied de page 3"/>
          <p:cNvSpPr>
            <a:spLocks noGrp="1"/>
          </p:cNvSpPr>
          <p:nvPr>
            <p:ph type="ftr" sz="quarter" idx="11"/>
          </p:nvPr>
        </p:nvSpPr>
        <p:spPr>
          <a:xfrm>
            <a:off x="3849624" y="6356349"/>
            <a:ext cx="4114800" cy="365125"/>
          </a:xfrm>
        </p:spPr>
        <p:txBody>
          <a:bodyPr/>
          <a:lstStyle/>
          <a:p>
            <a:r>
              <a:rPr lang="fr-FR" dirty="0"/>
              <a:t>séminaire Leads Juillet 2019 - Atelier Social</a:t>
            </a:r>
          </a:p>
        </p:txBody>
      </p:sp>
    </p:spTree>
    <p:extLst>
      <p:ext uri="{BB962C8B-B14F-4D97-AF65-F5344CB8AC3E}">
        <p14:creationId xmlns:p14="http://schemas.microsoft.com/office/powerpoint/2010/main" val="2394518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4" name="Espace réservé du pied de page 3"/>
          <p:cNvSpPr>
            <a:spLocks noGrp="1"/>
          </p:cNvSpPr>
          <p:nvPr>
            <p:ph type="ftr" sz="quarter" idx="11"/>
          </p:nvPr>
        </p:nvSpPr>
        <p:spPr>
          <a:xfrm>
            <a:off x="3849624" y="6356349"/>
            <a:ext cx="4114800" cy="365125"/>
          </a:xfrm>
        </p:spPr>
        <p:txBody>
          <a:bodyPr/>
          <a:lstStyle/>
          <a:p>
            <a:r>
              <a:rPr lang="fr-FR" dirty="0"/>
              <a:t>séminaire Leads Juillet 2019 - Atelier Social</a:t>
            </a:r>
          </a:p>
        </p:txBody>
      </p:sp>
      <p:sp>
        <p:nvSpPr>
          <p:cNvPr id="6" name="Espace réservé du numéro de diapositive 5"/>
          <p:cNvSpPr>
            <a:spLocks noGrp="1"/>
          </p:cNvSpPr>
          <p:nvPr>
            <p:ph type="sldNum" sz="quarter" idx="12"/>
          </p:nvPr>
        </p:nvSpPr>
        <p:spPr/>
        <p:txBody>
          <a:bodyPr/>
          <a:lstStyle/>
          <a:p>
            <a:fld id="{EA118F57-6873-41BD-B265-00F514CF2F6D}" type="slidenum">
              <a:rPr lang="fr-FR" smtClean="0"/>
              <a:t>2</a:t>
            </a:fld>
            <a:endParaRPr lang="fr-FR" dirty="0"/>
          </a:p>
        </p:txBody>
      </p:sp>
      <p:sp>
        <p:nvSpPr>
          <p:cNvPr id="11" name="ZoneTexte 10"/>
          <p:cNvSpPr txBox="1"/>
          <p:nvPr/>
        </p:nvSpPr>
        <p:spPr>
          <a:xfrm>
            <a:off x="3438144" y="233155"/>
            <a:ext cx="4937760" cy="1077218"/>
          </a:xfrm>
          <a:prstGeom prst="rect">
            <a:avLst/>
          </a:prstGeom>
          <a:noFill/>
        </p:spPr>
        <p:txBody>
          <a:bodyPr wrap="square" rtlCol="0">
            <a:spAutoFit/>
          </a:bodyPr>
          <a:lstStyle/>
          <a:p>
            <a:pPr algn="ctr"/>
            <a:r>
              <a:rPr lang="fr-FR" sz="3200" b="1" dirty="0">
                <a:solidFill>
                  <a:schemeClr val="bg2">
                    <a:lumMod val="50000"/>
                  </a:schemeClr>
                </a:solidFill>
              </a:rPr>
              <a:t>Etude Atelier social 2019</a:t>
            </a:r>
          </a:p>
          <a:p>
            <a:pPr algn="ctr"/>
            <a:r>
              <a:rPr lang="fr-FR" sz="3200" b="1" dirty="0">
                <a:solidFill>
                  <a:schemeClr val="bg2">
                    <a:lumMod val="50000"/>
                  </a:schemeClr>
                </a:solidFill>
              </a:rPr>
              <a:t>Etat de la profession </a:t>
            </a:r>
            <a:r>
              <a:rPr lang="fr-FR" sz="2800" dirty="0"/>
              <a:t>.</a:t>
            </a:r>
          </a:p>
        </p:txBody>
      </p:sp>
      <p:sp>
        <p:nvSpPr>
          <p:cNvPr id="12" name="ZoneTexte 11"/>
          <p:cNvSpPr txBox="1"/>
          <p:nvPr/>
        </p:nvSpPr>
        <p:spPr>
          <a:xfrm>
            <a:off x="847344" y="1825752"/>
            <a:ext cx="10741152" cy="2677656"/>
          </a:xfrm>
          <a:prstGeom prst="rect">
            <a:avLst/>
          </a:prstGeom>
          <a:noFill/>
        </p:spPr>
        <p:txBody>
          <a:bodyPr wrap="square" rtlCol="0">
            <a:spAutoFit/>
          </a:bodyPr>
          <a:lstStyle/>
          <a:p>
            <a:pPr marL="285750" indent="-285750">
              <a:buFont typeface="Arial" panose="020B0604020202020204" pitchFamily="34" charset="0"/>
              <a:buChar char="•"/>
            </a:pPr>
            <a:r>
              <a:rPr lang="fr-FR" sz="2400" dirty="0"/>
              <a:t>Cette étude a été réalisée par le Leads sur une idée de JP Clamens et sur des questions préparées par le Codir </a:t>
            </a:r>
          </a:p>
          <a:p>
            <a:pPr marL="285750" indent="-285750">
              <a:buFont typeface="Arial" panose="020B0604020202020204" pitchFamily="34" charset="0"/>
              <a:buChar char="•"/>
            </a:pPr>
            <a:r>
              <a:rPr lang="fr-FR" sz="2400" dirty="0"/>
              <a:t>Elle est la synthèse du sondage réalisé en avril 2019, avec un panel significatif de 31 réponses sur 54 membres ( 57%) </a:t>
            </a:r>
            <a:r>
              <a:rPr lang="fr-FR" sz="2400" i="1" dirty="0"/>
              <a:t>(2 réponses d’agences non membres du Leads) </a:t>
            </a:r>
          </a:p>
          <a:p>
            <a:pPr marL="285750" indent="-285750">
              <a:buFont typeface="Arial" panose="020B0604020202020204" pitchFamily="34" charset="0"/>
              <a:buChar char="•"/>
            </a:pPr>
            <a:r>
              <a:rPr lang="fr-FR" sz="2400" dirty="0"/>
              <a:t>Elle pose le constat de l’état social de la profession </a:t>
            </a:r>
          </a:p>
          <a:p>
            <a:pPr marL="285750" indent="-285750">
              <a:buFont typeface="Arial" panose="020B0604020202020204" pitchFamily="34" charset="0"/>
              <a:buChar char="•"/>
            </a:pPr>
            <a:r>
              <a:rPr lang="fr-FR" sz="2400" dirty="0"/>
              <a:t>Elle sera commentée par Fréderic Pitrou, Secrétaire général d’Unimev </a:t>
            </a:r>
          </a:p>
          <a:p>
            <a:pPr marL="285750" indent="-285750">
              <a:buFont typeface="Arial" panose="020B0604020202020204" pitchFamily="34" charset="0"/>
              <a:buChar char="•"/>
            </a:pPr>
            <a:r>
              <a:rPr lang="fr-FR" sz="2400" dirty="0"/>
              <a:t>Elle fera l’objet d’une synthèse reprenant les bases minimum d’une gestion sociale.</a:t>
            </a:r>
          </a:p>
        </p:txBody>
      </p:sp>
      <p:sp>
        <p:nvSpPr>
          <p:cNvPr id="2" name="ZoneTexte 1"/>
          <p:cNvSpPr txBox="1"/>
          <p:nvPr/>
        </p:nvSpPr>
        <p:spPr>
          <a:xfrm>
            <a:off x="1010412" y="5783125"/>
            <a:ext cx="10415016" cy="307777"/>
          </a:xfrm>
          <a:prstGeom prst="rect">
            <a:avLst/>
          </a:prstGeom>
          <a:noFill/>
        </p:spPr>
        <p:txBody>
          <a:bodyPr wrap="square" rtlCol="0">
            <a:spAutoFit/>
          </a:bodyPr>
          <a:lstStyle/>
          <a:p>
            <a:pPr algn="ctr"/>
            <a:r>
              <a:rPr lang="fr-FR" sz="1400" i="1" dirty="0"/>
              <a:t>Nous remercions, celles et ceux qui ont bien voulu répondre à ce sondage et ainsi alimenter l’intelligence collective et la profession. </a:t>
            </a:r>
          </a:p>
        </p:txBody>
      </p:sp>
    </p:spTree>
    <p:extLst>
      <p:ext uri="{BB962C8B-B14F-4D97-AF65-F5344CB8AC3E}">
        <p14:creationId xmlns:p14="http://schemas.microsoft.com/office/powerpoint/2010/main" val="229456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6" name="Espace réservé du numéro de diapositive 5"/>
          <p:cNvSpPr>
            <a:spLocks noGrp="1"/>
          </p:cNvSpPr>
          <p:nvPr>
            <p:ph type="sldNum" sz="quarter" idx="12"/>
          </p:nvPr>
        </p:nvSpPr>
        <p:spPr>
          <a:xfrm>
            <a:off x="8626099" y="6377576"/>
            <a:ext cx="2743200" cy="365125"/>
          </a:xfrm>
        </p:spPr>
        <p:txBody>
          <a:bodyPr/>
          <a:lstStyle/>
          <a:p>
            <a:fld id="{EA118F57-6873-41BD-B265-00F514CF2F6D}" type="slidenum">
              <a:rPr lang="fr-FR" smtClean="0"/>
              <a:t>20</a:t>
            </a:fld>
            <a:endParaRPr lang="fr-FR" dirty="0"/>
          </a:p>
        </p:txBody>
      </p:sp>
      <p:sp>
        <p:nvSpPr>
          <p:cNvPr id="11" name="ZoneTexte 10"/>
          <p:cNvSpPr txBox="1"/>
          <p:nvPr/>
        </p:nvSpPr>
        <p:spPr>
          <a:xfrm>
            <a:off x="1346236" y="34956"/>
            <a:ext cx="9781547" cy="523220"/>
          </a:xfrm>
          <a:prstGeom prst="rect">
            <a:avLst/>
          </a:prstGeom>
          <a:noFill/>
        </p:spPr>
        <p:txBody>
          <a:bodyPr wrap="square" rtlCol="0">
            <a:spAutoFit/>
          </a:bodyPr>
          <a:lstStyle/>
          <a:p>
            <a:pPr algn="ctr"/>
            <a:r>
              <a:rPr lang="fr-FR" sz="2800" b="1" dirty="0">
                <a:solidFill>
                  <a:schemeClr val="bg2">
                    <a:lumMod val="50000"/>
                  </a:schemeClr>
                </a:solidFill>
              </a:rPr>
              <a:t>Avez-vous mis en place un PPSPS  ?   </a:t>
            </a:r>
            <a:endParaRPr lang="fr-FR" sz="1200" dirty="0"/>
          </a:p>
        </p:txBody>
      </p:sp>
      <p:sp>
        <p:nvSpPr>
          <p:cNvPr id="2" name="ZoneTexte 1"/>
          <p:cNvSpPr txBox="1"/>
          <p:nvPr/>
        </p:nvSpPr>
        <p:spPr>
          <a:xfrm>
            <a:off x="5735665" y="886939"/>
            <a:ext cx="5780867" cy="4278094"/>
          </a:xfrm>
          <a:prstGeom prst="rect">
            <a:avLst/>
          </a:prstGeom>
          <a:noFill/>
        </p:spPr>
        <p:txBody>
          <a:bodyPr wrap="square" rtlCol="0">
            <a:spAutoFit/>
          </a:bodyPr>
          <a:lstStyle/>
          <a:p>
            <a:pPr fontAlgn="base"/>
            <a:r>
              <a:rPr lang="fr-FR" sz="1600" b="1" dirty="0"/>
              <a:t>Qu'est-ce que le PPSPS ?</a:t>
            </a:r>
          </a:p>
          <a:p>
            <a:pPr fontAlgn="base"/>
            <a:endParaRPr lang="fr-FR" sz="1600" b="1" dirty="0"/>
          </a:p>
          <a:p>
            <a:pPr marL="285750" indent="-285750" fontAlgn="base">
              <a:buFont typeface="Arial" panose="020B0604020202020204" pitchFamily="34" charset="0"/>
              <a:buChar char="•"/>
            </a:pPr>
            <a:r>
              <a:rPr lang="fr-FR" sz="1400" dirty="0"/>
              <a:t>Le plan particulier de sécurité et de protection de la santé est un document contribuant à la prévention des risques sur les opérations de bâtiment et de génie civil. Il est nécessaire lorsque plusieurs entreprises interviennent sur le chantier (Co-activité).</a:t>
            </a:r>
          </a:p>
          <a:p>
            <a:pPr marL="285750" indent="-285750" fontAlgn="base">
              <a:buFont typeface="Arial" panose="020B0604020202020204" pitchFamily="34" charset="0"/>
              <a:buChar char="•"/>
            </a:pPr>
            <a:r>
              <a:rPr lang="fr-FR" sz="1400" dirty="0"/>
              <a:t>Un outil de prévention des risques</a:t>
            </a:r>
          </a:p>
          <a:p>
            <a:pPr marL="285750" indent="-285750" fontAlgn="base">
              <a:buFont typeface="Arial" panose="020B0604020202020204" pitchFamily="34" charset="0"/>
              <a:buChar char="•"/>
            </a:pPr>
            <a:r>
              <a:rPr lang="fr-FR" sz="1400" dirty="0"/>
              <a:t>Le PPSPS est un document d’organisation et d’information. Il décrit les mesures de prévention destinées à assurer la sécurité des opérateurs et les bonnes conditions de vie et d’hygiène sur le chantier.</a:t>
            </a:r>
          </a:p>
          <a:p>
            <a:pPr marL="285750" indent="-285750" fontAlgn="base">
              <a:buFont typeface="Arial" panose="020B0604020202020204" pitchFamily="34" charset="0"/>
              <a:buChar char="•"/>
            </a:pPr>
            <a:r>
              <a:rPr lang="fr-FR" sz="1400" dirty="0"/>
              <a:t>Il concerne les différents intervenants d’un chantier :</a:t>
            </a:r>
          </a:p>
          <a:p>
            <a:pPr marL="285750" indent="-285750" fontAlgn="base">
              <a:buFont typeface="Arial" panose="020B0604020202020204" pitchFamily="34" charset="0"/>
              <a:buChar char="•"/>
            </a:pPr>
            <a:r>
              <a:rPr lang="fr-FR" sz="1400" dirty="0"/>
              <a:t>Le responsable de l’exécution dans l’entreprise, auteur du PPSPS, utilise le document comme référence permanente pendant les travaux.</a:t>
            </a:r>
          </a:p>
          <a:p>
            <a:pPr marL="285750" indent="-285750" fontAlgn="base">
              <a:buFont typeface="Arial" panose="020B0604020202020204" pitchFamily="34" charset="0"/>
              <a:buChar char="•"/>
            </a:pPr>
            <a:r>
              <a:rPr lang="fr-FR" sz="1400" dirty="0"/>
              <a:t>Les cadres ou les personnels de maîtrise chargés de la réalisation des travaux l’utilisent comme un guide décrivant l’ensemble des moyens à mettre en œuvre pour chaque phase du chantier.</a:t>
            </a:r>
          </a:p>
          <a:p>
            <a:pPr marL="285750" indent="-285750" fontAlgn="base">
              <a:buFont typeface="Arial" panose="020B0604020202020204" pitchFamily="34" charset="0"/>
              <a:buChar char="•"/>
            </a:pPr>
            <a:r>
              <a:rPr lang="fr-FR" sz="1400" dirty="0"/>
              <a:t>Les opérateurs y trouvent une aide pour effectuer leurs tâches.</a:t>
            </a:r>
          </a:p>
          <a:p>
            <a:pPr marL="285750" indent="-285750" fontAlgn="base">
              <a:buFont typeface="Arial" panose="020B0604020202020204" pitchFamily="34" charset="0"/>
              <a:buChar char="•"/>
            </a:pPr>
            <a:r>
              <a:rPr lang="fr-FR" sz="1400" dirty="0"/>
              <a:t>Le coordonnateur des travaux s’en sert pour établir son plan de sécurité</a:t>
            </a:r>
          </a:p>
          <a:p>
            <a:pPr marL="285750" indent="-285750">
              <a:buFont typeface="Arial" panose="020B0604020202020204" pitchFamily="34" charset="0"/>
              <a:buChar char="•"/>
            </a:pPr>
            <a:endParaRPr lang="fr-FR" sz="1600" i="1" dirty="0"/>
          </a:p>
        </p:txBody>
      </p:sp>
      <p:graphicFrame>
        <p:nvGraphicFramePr>
          <p:cNvPr id="9" name="Graphique 8"/>
          <p:cNvGraphicFramePr/>
          <p:nvPr>
            <p:extLst>
              <p:ext uri="{D42A27DB-BD31-4B8C-83A1-F6EECF244321}">
                <p14:modId xmlns:p14="http://schemas.microsoft.com/office/powerpoint/2010/main" val="3392405790"/>
              </p:ext>
            </p:extLst>
          </p:nvPr>
        </p:nvGraphicFramePr>
        <p:xfrm>
          <a:off x="639597" y="886939"/>
          <a:ext cx="5040533" cy="4026023"/>
        </p:xfrm>
        <a:graphic>
          <a:graphicData uri="http://schemas.openxmlformats.org/drawingml/2006/chart">
            <c:chart xmlns:c="http://schemas.openxmlformats.org/drawingml/2006/chart" xmlns:r="http://schemas.openxmlformats.org/officeDocument/2006/relationships" r:id="rId4"/>
          </a:graphicData>
        </a:graphic>
      </p:graphicFrame>
      <p:sp>
        <p:nvSpPr>
          <p:cNvPr id="3" name="ZoneTexte 2"/>
          <p:cNvSpPr txBox="1"/>
          <p:nvPr/>
        </p:nvSpPr>
        <p:spPr>
          <a:xfrm>
            <a:off x="639597" y="5060197"/>
            <a:ext cx="5040533" cy="646331"/>
          </a:xfrm>
          <a:prstGeom prst="rect">
            <a:avLst/>
          </a:prstGeom>
          <a:noFill/>
        </p:spPr>
        <p:txBody>
          <a:bodyPr wrap="square" rtlCol="0">
            <a:spAutoFit/>
          </a:bodyPr>
          <a:lstStyle/>
          <a:p>
            <a:r>
              <a:rPr lang="fr-FR" dirty="0"/>
              <a:t>Un PPSPS doit être ajusté et adapté à chaque stand, chantier, opération.</a:t>
            </a:r>
          </a:p>
        </p:txBody>
      </p:sp>
      <p:sp>
        <p:nvSpPr>
          <p:cNvPr id="10" name="Espace réservé du pied de page 3"/>
          <p:cNvSpPr>
            <a:spLocks noGrp="1"/>
          </p:cNvSpPr>
          <p:nvPr>
            <p:ph type="ftr" sz="quarter" idx="11"/>
          </p:nvPr>
        </p:nvSpPr>
        <p:spPr>
          <a:xfrm>
            <a:off x="3849624" y="6356349"/>
            <a:ext cx="4114800" cy="365125"/>
          </a:xfrm>
        </p:spPr>
        <p:txBody>
          <a:bodyPr/>
          <a:lstStyle/>
          <a:p>
            <a:r>
              <a:rPr lang="fr-FR" dirty="0"/>
              <a:t>séminaire Leads Juillet 2019 - Atelier Social</a:t>
            </a:r>
          </a:p>
        </p:txBody>
      </p:sp>
    </p:spTree>
    <p:extLst>
      <p:ext uri="{BB962C8B-B14F-4D97-AF65-F5344CB8AC3E}">
        <p14:creationId xmlns:p14="http://schemas.microsoft.com/office/powerpoint/2010/main" val="812561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6" name="Espace réservé du numéro de diapositive 5"/>
          <p:cNvSpPr>
            <a:spLocks noGrp="1"/>
          </p:cNvSpPr>
          <p:nvPr>
            <p:ph type="sldNum" sz="quarter" idx="12"/>
          </p:nvPr>
        </p:nvSpPr>
        <p:spPr>
          <a:xfrm>
            <a:off x="8626099" y="6377576"/>
            <a:ext cx="2743200" cy="365125"/>
          </a:xfrm>
        </p:spPr>
        <p:txBody>
          <a:bodyPr/>
          <a:lstStyle/>
          <a:p>
            <a:fld id="{EA118F57-6873-41BD-B265-00F514CF2F6D}" type="slidenum">
              <a:rPr lang="fr-FR" smtClean="0"/>
              <a:t>21</a:t>
            </a:fld>
            <a:endParaRPr lang="fr-FR" dirty="0"/>
          </a:p>
        </p:txBody>
      </p:sp>
      <p:sp>
        <p:nvSpPr>
          <p:cNvPr id="11" name="ZoneTexte 10"/>
          <p:cNvSpPr txBox="1"/>
          <p:nvPr/>
        </p:nvSpPr>
        <p:spPr>
          <a:xfrm>
            <a:off x="639597" y="36967"/>
            <a:ext cx="10463472" cy="523220"/>
          </a:xfrm>
          <a:prstGeom prst="rect">
            <a:avLst/>
          </a:prstGeom>
          <a:noFill/>
        </p:spPr>
        <p:txBody>
          <a:bodyPr wrap="square" rtlCol="0">
            <a:spAutoFit/>
          </a:bodyPr>
          <a:lstStyle/>
          <a:p>
            <a:pPr algn="ctr"/>
            <a:r>
              <a:rPr lang="fr-FR" sz="2800" b="1" dirty="0">
                <a:solidFill>
                  <a:schemeClr val="bg2">
                    <a:lumMod val="50000"/>
                  </a:schemeClr>
                </a:solidFill>
              </a:rPr>
              <a:t>Utilisez vous un Coordonnateurs de sécurité SPS  sur vos opérations ?   </a:t>
            </a:r>
            <a:endParaRPr lang="fr-FR" sz="1200" dirty="0"/>
          </a:p>
        </p:txBody>
      </p:sp>
      <p:sp>
        <p:nvSpPr>
          <p:cNvPr id="2" name="ZoneTexte 1"/>
          <p:cNvSpPr txBox="1"/>
          <p:nvPr/>
        </p:nvSpPr>
        <p:spPr>
          <a:xfrm>
            <a:off x="2032000" y="4191743"/>
            <a:ext cx="8065146" cy="1877437"/>
          </a:xfrm>
          <a:prstGeom prst="rect">
            <a:avLst/>
          </a:prstGeom>
          <a:noFill/>
        </p:spPr>
        <p:txBody>
          <a:bodyPr wrap="square" rtlCol="0">
            <a:spAutoFit/>
          </a:bodyPr>
          <a:lstStyle/>
          <a:p>
            <a:pPr fontAlgn="base"/>
            <a:r>
              <a:rPr lang="fr-FR" sz="1600" b="1" dirty="0"/>
              <a:t>Quelles sont nos obligations : </a:t>
            </a:r>
            <a:r>
              <a:rPr lang="fr-FR" sz="1200" dirty="0"/>
              <a:t>( intervention de Fréderic Pitrou + réunion en septembre)</a:t>
            </a:r>
          </a:p>
          <a:p>
            <a:pPr fontAlgn="base"/>
            <a:endParaRPr lang="fr-FR" sz="1600" b="1" dirty="0"/>
          </a:p>
          <a:p>
            <a:pPr marL="285750" indent="-285750" fontAlgn="base">
              <a:buFont typeface="Arial" panose="020B0604020202020204" pitchFamily="34" charset="0"/>
              <a:buChar char="•"/>
            </a:pPr>
            <a:r>
              <a:rPr lang="fr-FR" sz="1400" dirty="0"/>
              <a:t>La coordination en matière de sécurité et de protection de la santé (SPS) a pour objectif d’améliorer la sécurité et de protéger la santé des personnes qui travaillent sur les chantiers de bâtiment et de génie civil, et de diminuer le nombre et la gravité des accidents corporels résultant de la présence simultanée ou successive d’entreprises sur les chantiers ; Il est donc obligatoire à partir du moment où la prévention du risque le rend nécessaire. ( ex : un stand ou 3 entreprises interviennent dans des séquences différentes n’oblige pas à coordonner la sécurité entre-elles.) </a:t>
            </a:r>
            <a:endParaRPr lang="fr-FR" sz="1600" i="1" dirty="0"/>
          </a:p>
        </p:txBody>
      </p:sp>
      <p:graphicFrame>
        <p:nvGraphicFramePr>
          <p:cNvPr id="10" name="Graphique 9"/>
          <p:cNvGraphicFramePr/>
          <p:nvPr>
            <p:extLst>
              <p:ext uri="{D42A27DB-BD31-4B8C-83A1-F6EECF244321}">
                <p14:modId xmlns:p14="http://schemas.microsoft.com/office/powerpoint/2010/main" val="1352610904"/>
              </p:ext>
            </p:extLst>
          </p:nvPr>
        </p:nvGraphicFramePr>
        <p:xfrm>
          <a:off x="2032000" y="579633"/>
          <a:ext cx="8065146" cy="3612110"/>
        </p:xfrm>
        <a:graphic>
          <a:graphicData uri="http://schemas.openxmlformats.org/drawingml/2006/chart">
            <c:chart xmlns:c="http://schemas.openxmlformats.org/drawingml/2006/chart" xmlns:r="http://schemas.openxmlformats.org/officeDocument/2006/relationships" r:id="rId4"/>
          </a:graphicData>
        </a:graphic>
      </p:graphicFrame>
      <p:sp>
        <p:nvSpPr>
          <p:cNvPr id="8" name="Espace réservé du pied de page 3"/>
          <p:cNvSpPr>
            <a:spLocks noGrp="1"/>
          </p:cNvSpPr>
          <p:nvPr>
            <p:ph type="ftr" sz="quarter" idx="11"/>
          </p:nvPr>
        </p:nvSpPr>
        <p:spPr>
          <a:xfrm>
            <a:off x="3849624" y="6356349"/>
            <a:ext cx="4114800" cy="365125"/>
          </a:xfrm>
        </p:spPr>
        <p:txBody>
          <a:bodyPr/>
          <a:lstStyle/>
          <a:p>
            <a:r>
              <a:rPr lang="fr-FR" dirty="0"/>
              <a:t>séminaire Leads Juillet 2019 - Atelier Social</a:t>
            </a:r>
          </a:p>
        </p:txBody>
      </p:sp>
    </p:spTree>
    <p:extLst>
      <p:ext uri="{BB962C8B-B14F-4D97-AF65-F5344CB8AC3E}">
        <p14:creationId xmlns:p14="http://schemas.microsoft.com/office/powerpoint/2010/main" val="1485211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6" name="Espace réservé du numéro de diapositive 5"/>
          <p:cNvSpPr>
            <a:spLocks noGrp="1"/>
          </p:cNvSpPr>
          <p:nvPr>
            <p:ph type="sldNum" sz="quarter" idx="12"/>
          </p:nvPr>
        </p:nvSpPr>
        <p:spPr>
          <a:xfrm>
            <a:off x="8626099" y="6377576"/>
            <a:ext cx="2743200" cy="365125"/>
          </a:xfrm>
        </p:spPr>
        <p:txBody>
          <a:bodyPr/>
          <a:lstStyle/>
          <a:p>
            <a:fld id="{EA118F57-6873-41BD-B265-00F514CF2F6D}" type="slidenum">
              <a:rPr lang="fr-FR" smtClean="0"/>
              <a:t>22</a:t>
            </a:fld>
            <a:endParaRPr lang="fr-FR" dirty="0"/>
          </a:p>
        </p:txBody>
      </p:sp>
      <p:sp>
        <p:nvSpPr>
          <p:cNvPr id="11" name="ZoneTexte 10"/>
          <p:cNvSpPr txBox="1"/>
          <p:nvPr/>
        </p:nvSpPr>
        <p:spPr>
          <a:xfrm>
            <a:off x="639597" y="36967"/>
            <a:ext cx="10463472" cy="523220"/>
          </a:xfrm>
          <a:prstGeom prst="rect">
            <a:avLst/>
          </a:prstGeom>
          <a:noFill/>
        </p:spPr>
        <p:txBody>
          <a:bodyPr wrap="square" rtlCol="0">
            <a:spAutoFit/>
          </a:bodyPr>
          <a:lstStyle/>
          <a:p>
            <a:pPr algn="ctr"/>
            <a:r>
              <a:rPr lang="fr-FR" sz="2800" b="1" dirty="0">
                <a:solidFill>
                  <a:schemeClr val="bg2">
                    <a:lumMod val="50000"/>
                  </a:schemeClr>
                </a:solidFill>
              </a:rPr>
              <a:t>Quelles clauses spécifiques sur les contrats de nos collaborateurs  ?   </a:t>
            </a:r>
            <a:endParaRPr lang="fr-FR" sz="1200" dirty="0"/>
          </a:p>
        </p:txBody>
      </p:sp>
      <p:graphicFrame>
        <p:nvGraphicFramePr>
          <p:cNvPr id="10" name="Graphique 9"/>
          <p:cNvGraphicFramePr/>
          <p:nvPr>
            <p:extLst>
              <p:ext uri="{D42A27DB-BD31-4B8C-83A1-F6EECF244321}">
                <p14:modId xmlns:p14="http://schemas.microsoft.com/office/powerpoint/2010/main" val="4186524165"/>
              </p:ext>
            </p:extLst>
          </p:nvPr>
        </p:nvGraphicFramePr>
        <p:xfrm>
          <a:off x="1315220" y="783307"/>
          <a:ext cx="8421607" cy="4620048"/>
        </p:xfrm>
        <a:graphic>
          <a:graphicData uri="http://schemas.openxmlformats.org/drawingml/2006/chart">
            <c:chart xmlns:c="http://schemas.openxmlformats.org/drawingml/2006/chart" xmlns:r="http://schemas.openxmlformats.org/officeDocument/2006/relationships" r:id="rId4"/>
          </a:graphicData>
        </a:graphic>
      </p:graphicFrame>
      <p:sp>
        <p:nvSpPr>
          <p:cNvPr id="7" name="Espace réservé du pied de page 3"/>
          <p:cNvSpPr>
            <a:spLocks noGrp="1"/>
          </p:cNvSpPr>
          <p:nvPr>
            <p:ph type="ftr" sz="quarter" idx="11"/>
          </p:nvPr>
        </p:nvSpPr>
        <p:spPr>
          <a:xfrm>
            <a:off x="3849624" y="6356349"/>
            <a:ext cx="4114800" cy="365125"/>
          </a:xfrm>
        </p:spPr>
        <p:txBody>
          <a:bodyPr/>
          <a:lstStyle/>
          <a:p>
            <a:r>
              <a:rPr lang="fr-FR" dirty="0"/>
              <a:t>séminaire Leads Juillet 2019 - Atelier Social</a:t>
            </a:r>
          </a:p>
        </p:txBody>
      </p:sp>
    </p:spTree>
    <p:extLst>
      <p:ext uri="{BB962C8B-B14F-4D97-AF65-F5344CB8AC3E}">
        <p14:creationId xmlns:p14="http://schemas.microsoft.com/office/powerpoint/2010/main" val="3925091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6" name="Espace réservé du numéro de diapositive 5"/>
          <p:cNvSpPr>
            <a:spLocks noGrp="1"/>
          </p:cNvSpPr>
          <p:nvPr>
            <p:ph type="sldNum" sz="quarter" idx="12"/>
          </p:nvPr>
        </p:nvSpPr>
        <p:spPr>
          <a:xfrm>
            <a:off x="8626099" y="6377576"/>
            <a:ext cx="2743200" cy="365125"/>
          </a:xfrm>
        </p:spPr>
        <p:txBody>
          <a:bodyPr/>
          <a:lstStyle/>
          <a:p>
            <a:fld id="{EA118F57-6873-41BD-B265-00F514CF2F6D}" type="slidenum">
              <a:rPr lang="fr-FR" smtClean="0"/>
              <a:t>23</a:t>
            </a:fld>
            <a:endParaRPr lang="fr-FR" dirty="0"/>
          </a:p>
        </p:txBody>
      </p:sp>
      <p:sp>
        <p:nvSpPr>
          <p:cNvPr id="11" name="ZoneTexte 10"/>
          <p:cNvSpPr txBox="1"/>
          <p:nvPr/>
        </p:nvSpPr>
        <p:spPr>
          <a:xfrm>
            <a:off x="639597" y="36967"/>
            <a:ext cx="10463472" cy="523220"/>
          </a:xfrm>
          <a:prstGeom prst="rect">
            <a:avLst/>
          </a:prstGeom>
          <a:noFill/>
        </p:spPr>
        <p:txBody>
          <a:bodyPr wrap="square" rtlCol="0">
            <a:spAutoFit/>
          </a:bodyPr>
          <a:lstStyle/>
          <a:p>
            <a:pPr algn="ctr"/>
            <a:r>
              <a:rPr lang="fr-FR" sz="2800" b="1" dirty="0">
                <a:solidFill>
                  <a:schemeClr val="bg2">
                    <a:lumMod val="50000"/>
                  </a:schemeClr>
                </a:solidFill>
              </a:rPr>
              <a:t>Dans les agences disposant de RTT, quelle procédure d’utilisation ?   </a:t>
            </a:r>
            <a:endParaRPr lang="fr-FR" sz="1200" dirty="0"/>
          </a:p>
        </p:txBody>
      </p:sp>
      <p:graphicFrame>
        <p:nvGraphicFramePr>
          <p:cNvPr id="10" name="Graphique 9"/>
          <p:cNvGraphicFramePr/>
          <p:nvPr>
            <p:extLst>
              <p:ext uri="{D42A27DB-BD31-4B8C-83A1-F6EECF244321}">
                <p14:modId xmlns:p14="http://schemas.microsoft.com/office/powerpoint/2010/main" val="2653337066"/>
              </p:ext>
            </p:extLst>
          </p:nvPr>
        </p:nvGraphicFramePr>
        <p:xfrm>
          <a:off x="1315220" y="783307"/>
          <a:ext cx="8421607" cy="4620048"/>
        </p:xfrm>
        <a:graphic>
          <a:graphicData uri="http://schemas.openxmlformats.org/drawingml/2006/chart">
            <c:chart xmlns:c="http://schemas.openxmlformats.org/drawingml/2006/chart" xmlns:r="http://schemas.openxmlformats.org/officeDocument/2006/relationships" r:id="rId4"/>
          </a:graphicData>
        </a:graphic>
      </p:graphicFrame>
      <p:sp>
        <p:nvSpPr>
          <p:cNvPr id="7" name="Espace réservé du pied de page 3"/>
          <p:cNvSpPr>
            <a:spLocks noGrp="1"/>
          </p:cNvSpPr>
          <p:nvPr>
            <p:ph type="ftr" sz="quarter" idx="11"/>
          </p:nvPr>
        </p:nvSpPr>
        <p:spPr>
          <a:xfrm>
            <a:off x="3849624" y="6356349"/>
            <a:ext cx="4114800" cy="365125"/>
          </a:xfrm>
        </p:spPr>
        <p:txBody>
          <a:bodyPr/>
          <a:lstStyle/>
          <a:p>
            <a:r>
              <a:rPr lang="fr-FR" dirty="0"/>
              <a:t>séminaire Leads Juillet 2019 - Atelier Social</a:t>
            </a:r>
          </a:p>
        </p:txBody>
      </p:sp>
    </p:spTree>
    <p:extLst>
      <p:ext uri="{BB962C8B-B14F-4D97-AF65-F5344CB8AC3E}">
        <p14:creationId xmlns:p14="http://schemas.microsoft.com/office/powerpoint/2010/main" val="2002612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6" name="Espace réservé du numéro de diapositive 5"/>
          <p:cNvSpPr>
            <a:spLocks noGrp="1"/>
          </p:cNvSpPr>
          <p:nvPr>
            <p:ph type="sldNum" sz="quarter" idx="12"/>
          </p:nvPr>
        </p:nvSpPr>
        <p:spPr>
          <a:xfrm>
            <a:off x="8626099" y="6377576"/>
            <a:ext cx="2743200" cy="365125"/>
          </a:xfrm>
        </p:spPr>
        <p:txBody>
          <a:bodyPr/>
          <a:lstStyle/>
          <a:p>
            <a:fld id="{EA118F57-6873-41BD-B265-00F514CF2F6D}" type="slidenum">
              <a:rPr lang="fr-FR" smtClean="0"/>
              <a:t>24</a:t>
            </a:fld>
            <a:endParaRPr lang="fr-FR" dirty="0"/>
          </a:p>
        </p:txBody>
      </p:sp>
      <p:sp>
        <p:nvSpPr>
          <p:cNvPr id="11" name="ZoneTexte 10"/>
          <p:cNvSpPr txBox="1"/>
          <p:nvPr/>
        </p:nvSpPr>
        <p:spPr>
          <a:xfrm>
            <a:off x="639597" y="36967"/>
            <a:ext cx="10463472" cy="461665"/>
          </a:xfrm>
          <a:prstGeom prst="rect">
            <a:avLst/>
          </a:prstGeom>
          <a:noFill/>
        </p:spPr>
        <p:txBody>
          <a:bodyPr wrap="square" rtlCol="0">
            <a:spAutoFit/>
          </a:bodyPr>
          <a:lstStyle/>
          <a:p>
            <a:pPr algn="ctr"/>
            <a:r>
              <a:rPr lang="fr-FR" sz="2400" b="1" dirty="0">
                <a:solidFill>
                  <a:schemeClr val="bg2">
                    <a:lumMod val="50000"/>
                  </a:schemeClr>
                </a:solidFill>
              </a:rPr>
              <a:t>La durée de repos obligatoire de 11h entre 2 journées est-elle respectée ?   </a:t>
            </a:r>
            <a:endParaRPr lang="fr-FR" sz="1100" dirty="0"/>
          </a:p>
        </p:txBody>
      </p:sp>
      <p:graphicFrame>
        <p:nvGraphicFramePr>
          <p:cNvPr id="10" name="Graphique 9"/>
          <p:cNvGraphicFramePr/>
          <p:nvPr>
            <p:extLst>
              <p:ext uri="{D42A27DB-BD31-4B8C-83A1-F6EECF244321}">
                <p14:modId xmlns:p14="http://schemas.microsoft.com/office/powerpoint/2010/main" val="3934203441"/>
              </p:ext>
            </p:extLst>
          </p:nvPr>
        </p:nvGraphicFramePr>
        <p:xfrm>
          <a:off x="1925947" y="721752"/>
          <a:ext cx="7890772" cy="4214896"/>
        </p:xfrm>
        <a:graphic>
          <a:graphicData uri="http://schemas.openxmlformats.org/drawingml/2006/chart">
            <c:chart xmlns:c="http://schemas.openxmlformats.org/drawingml/2006/chart" xmlns:r="http://schemas.openxmlformats.org/officeDocument/2006/relationships" r:id="rId4"/>
          </a:graphicData>
        </a:graphic>
      </p:graphicFrame>
      <p:sp>
        <p:nvSpPr>
          <p:cNvPr id="2" name="ZoneTexte 1"/>
          <p:cNvSpPr txBox="1"/>
          <p:nvPr/>
        </p:nvSpPr>
        <p:spPr>
          <a:xfrm>
            <a:off x="1451610" y="4695986"/>
            <a:ext cx="10012438" cy="1200329"/>
          </a:xfrm>
          <a:prstGeom prst="rect">
            <a:avLst/>
          </a:prstGeom>
          <a:noFill/>
        </p:spPr>
        <p:txBody>
          <a:bodyPr wrap="square" rtlCol="0">
            <a:spAutoFit/>
          </a:bodyPr>
          <a:lstStyle/>
          <a:p>
            <a:r>
              <a:rPr lang="fr-FR" dirty="0"/>
              <a:t>le repos journalier est d’une période minimale de 11 heures consécutives (trajets compris)  au cours de chaque période de 24 heures, auquel s’ajoute le repos hebdomadaire qui est une période minimale de repos sans interruption de 24 heures, soit 35 heures par période hebdomadaire.</a:t>
            </a:r>
          </a:p>
          <a:p>
            <a:r>
              <a:rPr lang="fr-FR" u="sng" dirty="0"/>
              <a:t>Le non respect de cette clause devient un délit pénal. </a:t>
            </a:r>
          </a:p>
        </p:txBody>
      </p:sp>
      <p:sp>
        <p:nvSpPr>
          <p:cNvPr id="8" name="Espace réservé du pied de page 3"/>
          <p:cNvSpPr>
            <a:spLocks noGrp="1"/>
          </p:cNvSpPr>
          <p:nvPr>
            <p:ph type="ftr" sz="quarter" idx="11"/>
          </p:nvPr>
        </p:nvSpPr>
        <p:spPr>
          <a:xfrm>
            <a:off x="3849624" y="6356349"/>
            <a:ext cx="4114800" cy="365125"/>
          </a:xfrm>
        </p:spPr>
        <p:txBody>
          <a:bodyPr/>
          <a:lstStyle/>
          <a:p>
            <a:r>
              <a:rPr lang="fr-FR" dirty="0"/>
              <a:t>séminaire Leads Juillet 2019 - Atelier Social</a:t>
            </a:r>
          </a:p>
        </p:txBody>
      </p:sp>
    </p:spTree>
    <p:extLst>
      <p:ext uri="{BB962C8B-B14F-4D97-AF65-F5344CB8AC3E}">
        <p14:creationId xmlns:p14="http://schemas.microsoft.com/office/powerpoint/2010/main" val="2514489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6" name="Espace réservé du numéro de diapositive 5"/>
          <p:cNvSpPr>
            <a:spLocks noGrp="1"/>
          </p:cNvSpPr>
          <p:nvPr>
            <p:ph type="sldNum" sz="quarter" idx="12"/>
          </p:nvPr>
        </p:nvSpPr>
        <p:spPr>
          <a:xfrm>
            <a:off x="8626099" y="6377576"/>
            <a:ext cx="2743200" cy="365125"/>
          </a:xfrm>
        </p:spPr>
        <p:txBody>
          <a:bodyPr/>
          <a:lstStyle/>
          <a:p>
            <a:fld id="{EA118F57-6873-41BD-B265-00F514CF2F6D}" type="slidenum">
              <a:rPr lang="fr-FR" smtClean="0"/>
              <a:t>25</a:t>
            </a:fld>
            <a:endParaRPr lang="fr-FR" dirty="0"/>
          </a:p>
        </p:txBody>
      </p:sp>
      <p:sp>
        <p:nvSpPr>
          <p:cNvPr id="11" name="ZoneTexte 10"/>
          <p:cNvSpPr txBox="1"/>
          <p:nvPr/>
        </p:nvSpPr>
        <p:spPr>
          <a:xfrm>
            <a:off x="639597" y="36967"/>
            <a:ext cx="10463472" cy="707886"/>
          </a:xfrm>
          <a:prstGeom prst="rect">
            <a:avLst/>
          </a:prstGeom>
          <a:noFill/>
        </p:spPr>
        <p:txBody>
          <a:bodyPr wrap="square" rtlCol="0">
            <a:spAutoFit/>
          </a:bodyPr>
          <a:lstStyle/>
          <a:p>
            <a:pPr algn="ctr"/>
            <a:r>
              <a:rPr lang="fr-FR" sz="2000" b="1" dirty="0">
                <a:solidFill>
                  <a:schemeClr val="bg2">
                    <a:lumMod val="50000"/>
                  </a:schemeClr>
                </a:solidFill>
              </a:rPr>
              <a:t>Sans que cela soit exceptionnel, combien d'heure par jour maximum font vos collaborateurs en période ultra chargée ?</a:t>
            </a:r>
            <a:endParaRPr lang="fr-FR" sz="1050" dirty="0"/>
          </a:p>
        </p:txBody>
      </p:sp>
      <p:sp>
        <p:nvSpPr>
          <p:cNvPr id="2" name="ZoneTexte 1"/>
          <p:cNvSpPr txBox="1"/>
          <p:nvPr/>
        </p:nvSpPr>
        <p:spPr>
          <a:xfrm>
            <a:off x="1451610" y="4695986"/>
            <a:ext cx="10012438" cy="1200329"/>
          </a:xfrm>
          <a:prstGeom prst="rect">
            <a:avLst/>
          </a:prstGeom>
          <a:noFill/>
        </p:spPr>
        <p:txBody>
          <a:bodyPr wrap="square" rtlCol="0">
            <a:spAutoFit/>
          </a:bodyPr>
          <a:lstStyle/>
          <a:p>
            <a:r>
              <a:rPr lang="fr-FR" dirty="0"/>
              <a:t>Une journée effective de travail (trajets compris) ne peut en aucun cas excéder 12 ou 13 heures selon les conventions. Au-delà cela entame les 11 heures de repos journalier et devient un délit pénal.</a:t>
            </a:r>
          </a:p>
          <a:p>
            <a:r>
              <a:rPr lang="fr-FR" u="sng" dirty="0"/>
              <a:t>En cas d’accident et de non respect de ces horaires maximum, le donneur d’ordre peut être coresponsable des dommages. </a:t>
            </a:r>
          </a:p>
        </p:txBody>
      </p:sp>
      <p:graphicFrame>
        <p:nvGraphicFramePr>
          <p:cNvPr id="12" name="Graphique 11"/>
          <p:cNvGraphicFramePr/>
          <p:nvPr>
            <p:extLst>
              <p:ext uri="{D42A27DB-BD31-4B8C-83A1-F6EECF244321}">
                <p14:modId xmlns:p14="http://schemas.microsoft.com/office/powerpoint/2010/main" val="1638906658"/>
              </p:ext>
            </p:extLst>
          </p:nvPr>
        </p:nvGraphicFramePr>
        <p:xfrm>
          <a:off x="2524560" y="848704"/>
          <a:ext cx="6693546" cy="3735722"/>
        </p:xfrm>
        <a:graphic>
          <a:graphicData uri="http://schemas.openxmlformats.org/drawingml/2006/chart">
            <c:chart xmlns:c="http://schemas.openxmlformats.org/drawingml/2006/chart" xmlns:r="http://schemas.openxmlformats.org/officeDocument/2006/relationships" r:id="rId4"/>
          </a:graphicData>
        </a:graphic>
      </p:graphicFrame>
      <p:sp>
        <p:nvSpPr>
          <p:cNvPr id="8" name="Espace réservé du pied de page 3"/>
          <p:cNvSpPr>
            <a:spLocks noGrp="1"/>
          </p:cNvSpPr>
          <p:nvPr>
            <p:ph type="ftr" sz="quarter" idx="11"/>
          </p:nvPr>
        </p:nvSpPr>
        <p:spPr>
          <a:xfrm>
            <a:off x="3849624" y="6356349"/>
            <a:ext cx="4114800" cy="365125"/>
          </a:xfrm>
        </p:spPr>
        <p:txBody>
          <a:bodyPr/>
          <a:lstStyle/>
          <a:p>
            <a:r>
              <a:rPr lang="fr-FR" dirty="0"/>
              <a:t>séminaire Leads Juillet 2019 - Atelier Social</a:t>
            </a:r>
          </a:p>
        </p:txBody>
      </p:sp>
    </p:spTree>
    <p:extLst>
      <p:ext uri="{BB962C8B-B14F-4D97-AF65-F5344CB8AC3E}">
        <p14:creationId xmlns:p14="http://schemas.microsoft.com/office/powerpoint/2010/main" val="1517384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6" name="Espace réservé du numéro de diapositive 5"/>
          <p:cNvSpPr>
            <a:spLocks noGrp="1"/>
          </p:cNvSpPr>
          <p:nvPr>
            <p:ph type="sldNum" sz="quarter" idx="12"/>
          </p:nvPr>
        </p:nvSpPr>
        <p:spPr>
          <a:xfrm>
            <a:off x="8626099" y="6377576"/>
            <a:ext cx="2743200" cy="365125"/>
          </a:xfrm>
        </p:spPr>
        <p:txBody>
          <a:bodyPr/>
          <a:lstStyle/>
          <a:p>
            <a:fld id="{EA118F57-6873-41BD-B265-00F514CF2F6D}" type="slidenum">
              <a:rPr lang="fr-FR" smtClean="0"/>
              <a:t>26</a:t>
            </a:fld>
            <a:endParaRPr lang="fr-FR" dirty="0"/>
          </a:p>
        </p:txBody>
      </p:sp>
      <p:sp>
        <p:nvSpPr>
          <p:cNvPr id="11" name="ZoneTexte 10"/>
          <p:cNvSpPr txBox="1"/>
          <p:nvPr/>
        </p:nvSpPr>
        <p:spPr>
          <a:xfrm>
            <a:off x="545329" y="271829"/>
            <a:ext cx="10463472" cy="707886"/>
          </a:xfrm>
          <a:prstGeom prst="rect">
            <a:avLst/>
          </a:prstGeom>
          <a:noFill/>
        </p:spPr>
        <p:txBody>
          <a:bodyPr wrap="square" rtlCol="0">
            <a:spAutoFit/>
          </a:bodyPr>
          <a:lstStyle/>
          <a:p>
            <a:pPr algn="ctr"/>
            <a:r>
              <a:rPr lang="fr-FR" sz="2000" b="1" dirty="0">
                <a:solidFill>
                  <a:schemeClr val="bg2">
                    <a:lumMod val="50000"/>
                  </a:schemeClr>
                </a:solidFill>
              </a:rPr>
              <a:t>Sans que cela soit exceptionnel, à combien jugez vous la durée maximum de travail par semaine d'une partie de vos collaborateurs en période chargée ?</a:t>
            </a:r>
            <a:endParaRPr lang="fr-FR" sz="1050" dirty="0"/>
          </a:p>
        </p:txBody>
      </p:sp>
      <p:sp>
        <p:nvSpPr>
          <p:cNvPr id="2" name="ZoneTexte 1"/>
          <p:cNvSpPr txBox="1"/>
          <p:nvPr/>
        </p:nvSpPr>
        <p:spPr>
          <a:xfrm>
            <a:off x="1411224" y="5710019"/>
            <a:ext cx="10012438" cy="646331"/>
          </a:xfrm>
          <a:prstGeom prst="rect">
            <a:avLst/>
          </a:prstGeom>
          <a:noFill/>
        </p:spPr>
        <p:txBody>
          <a:bodyPr wrap="square" rtlCol="0">
            <a:spAutoFit/>
          </a:bodyPr>
          <a:lstStyle/>
          <a:p>
            <a:r>
              <a:rPr lang="fr-FR" dirty="0"/>
              <a:t>La durée de travail hebdomadaire ne peut excéder 48 heures (variation selon les conventions collectives) </a:t>
            </a:r>
          </a:p>
          <a:p>
            <a:endParaRPr lang="fr-FR" u="sng" dirty="0"/>
          </a:p>
        </p:txBody>
      </p:sp>
      <p:graphicFrame>
        <p:nvGraphicFramePr>
          <p:cNvPr id="12" name="Graphique 11"/>
          <p:cNvGraphicFramePr/>
          <p:nvPr>
            <p:extLst>
              <p:ext uri="{D42A27DB-BD31-4B8C-83A1-F6EECF244321}">
                <p14:modId xmlns:p14="http://schemas.microsoft.com/office/powerpoint/2010/main" val="1460007300"/>
              </p:ext>
            </p:extLst>
          </p:nvPr>
        </p:nvGraphicFramePr>
        <p:xfrm>
          <a:off x="2557858" y="1382975"/>
          <a:ext cx="6774423" cy="4228410"/>
        </p:xfrm>
        <a:graphic>
          <a:graphicData uri="http://schemas.openxmlformats.org/drawingml/2006/chart">
            <c:chart xmlns:c="http://schemas.openxmlformats.org/drawingml/2006/chart" xmlns:r="http://schemas.openxmlformats.org/officeDocument/2006/relationships" r:id="rId4"/>
          </a:graphicData>
        </a:graphic>
      </p:graphicFrame>
      <p:sp>
        <p:nvSpPr>
          <p:cNvPr id="8" name="Espace réservé du pied de page 3"/>
          <p:cNvSpPr>
            <a:spLocks noGrp="1"/>
          </p:cNvSpPr>
          <p:nvPr>
            <p:ph type="ftr" sz="quarter" idx="11"/>
          </p:nvPr>
        </p:nvSpPr>
        <p:spPr>
          <a:xfrm>
            <a:off x="3849624" y="6356349"/>
            <a:ext cx="4114800" cy="365125"/>
          </a:xfrm>
        </p:spPr>
        <p:txBody>
          <a:bodyPr/>
          <a:lstStyle/>
          <a:p>
            <a:r>
              <a:rPr lang="fr-FR" dirty="0"/>
              <a:t>séminaire Leads Juillet 2019 - Atelier Social</a:t>
            </a:r>
          </a:p>
        </p:txBody>
      </p:sp>
    </p:spTree>
    <p:extLst>
      <p:ext uri="{BB962C8B-B14F-4D97-AF65-F5344CB8AC3E}">
        <p14:creationId xmlns:p14="http://schemas.microsoft.com/office/powerpoint/2010/main" val="661440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6" name="Espace réservé du numéro de diapositive 5"/>
          <p:cNvSpPr>
            <a:spLocks noGrp="1"/>
          </p:cNvSpPr>
          <p:nvPr>
            <p:ph type="sldNum" sz="quarter" idx="12"/>
          </p:nvPr>
        </p:nvSpPr>
        <p:spPr>
          <a:xfrm>
            <a:off x="8626099" y="6377576"/>
            <a:ext cx="2743200" cy="365125"/>
          </a:xfrm>
        </p:spPr>
        <p:txBody>
          <a:bodyPr/>
          <a:lstStyle/>
          <a:p>
            <a:fld id="{EA118F57-6873-41BD-B265-00F514CF2F6D}" type="slidenum">
              <a:rPr lang="fr-FR" smtClean="0"/>
              <a:t>27</a:t>
            </a:fld>
            <a:endParaRPr lang="fr-FR" dirty="0"/>
          </a:p>
        </p:txBody>
      </p:sp>
      <p:sp>
        <p:nvSpPr>
          <p:cNvPr id="11" name="ZoneTexte 10"/>
          <p:cNvSpPr txBox="1"/>
          <p:nvPr/>
        </p:nvSpPr>
        <p:spPr>
          <a:xfrm>
            <a:off x="639597" y="36967"/>
            <a:ext cx="10463472" cy="707886"/>
          </a:xfrm>
          <a:prstGeom prst="rect">
            <a:avLst/>
          </a:prstGeom>
          <a:noFill/>
        </p:spPr>
        <p:txBody>
          <a:bodyPr wrap="square" rtlCol="0">
            <a:spAutoFit/>
          </a:bodyPr>
          <a:lstStyle/>
          <a:p>
            <a:pPr algn="ctr"/>
            <a:r>
              <a:rPr lang="fr-FR" sz="2000" b="1" dirty="0">
                <a:solidFill>
                  <a:schemeClr val="bg2">
                    <a:lumMod val="50000"/>
                  </a:schemeClr>
                </a:solidFill>
              </a:rPr>
              <a:t>Sans que cela soit exceptionnel, combien de jours peuvent travailler vos collaborateurs sans jour de repos ?</a:t>
            </a:r>
            <a:endParaRPr lang="fr-FR" sz="1050" dirty="0"/>
          </a:p>
        </p:txBody>
      </p:sp>
      <p:sp>
        <p:nvSpPr>
          <p:cNvPr id="2" name="ZoneTexte 1"/>
          <p:cNvSpPr txBox="1"/>
          <p:nvPr/>
        </p:nvSpPr>
        <p:spPr>
          <a:xfrm>
            <a:off x="1533799" y="5205819"/>
            <a:ext cx="10012438" cy="923330"/>
          </a:xfrm>
          <a:prstGeom prst="rect">
            <a:avLst/>
          </a:prstGeom>
          <a:noFill/>
        </p:spPr>
        <p:txBody>
          <a:bodyPr wrap="square" rtlCol="0">
            <a:spAutoFit/>
          </a:bodyPr>
          <a:lstStyle/>
          <a:p>
            <a:r>
              <a:rPr lang="fr-FR" dirty="0"/>
              <a:t>La durée de travail hebdomadaire ne peut excéder  6 jours sans repos minimum de 35 heures consécutives.  </a:t>
            </a:r>
          </a:p>
          <a:p>
            <a:endParaRPr lang="fr-FR" u="sng" dirty="0"/>
          </a:p>
        </p:txBody>
      </p:sp>
      <p:graphicFrame>
        <p:nvGraphicFramePr>
          <p:cNvPr id="12" name="Graphique 11"/>
          <p:cNvGraphicFramePr/>
          <p:nvPr>
            <p:extLst>
              <p:ext uri="{D42A27DB-BD31-4B8C-83A1-F6EECF244321}">
                <p14:modId xmlns:p14="http://schemas.microsoft.com/office/powerpoint/2010/main" val="1427086805"/>
              </p:ext>
            </p:extLst>
          </p:nvPr>
        </p:nvGraphicFramePr>
        <p:xfrm>
          <a:off x="2491870" y="861131"/>
          <a:ext cx="6774423" cy="4228410"/>
        </p:xfrm>
        <a:graphic>
          <a:graphicData uri="http://schemas.openxmlformats.org/drawingml/2006/chart">
            <c:chart xmlns:c="http://schemas.openxmlformats.org/drawingml/2006/chart" xmlns:r="http://schemas.openxmlformats.org/officeDocument/2006/relationships" r:id="rId4"/>
          </a:graphicData>
        </a:graphic>
      </p:graphicFrame>
      <p:sp>
        <p:nvSpPr>
          <p:cNvPr id="8" name="Espace réservé du pied de page 3"/>
          <p:cNvSpPr>
            <a:spLocks noGrp="1"/>
          </p:cNvSpPr>
          <p:nvPr>
            <p:ph type="ftr" sz="quarter" idx="11"/>
          </p:nvPr>
        </p:nvSpPr>
        <p:spPr>
          <a:xfrm>
            <a:off x="3849624" y="6356349"/>
            <a:ext cx="4114800" cy="365125"/>
          </a:xfrm>
        </p:spPr>
        <p:txBody>
          <a:bodyPr/>
          <a:lstStyle/>
          <a:p>
            <a:r>
              <a:rPr lang="fr-FR" dirty="0"/>
              <a:t>séminaire Leads Juillet 2019 - Atelier Social</a:t>
            </a:r>
          </a:p>
        </p:txBody>
      </p:sp>
    </p:spTree>
    <p:extLst>
      <p:ext uri="{BB962C8B-B14F-4D97-AF65-F5344CB8AC3E}">
        <p14:creationId xmlns:p14="http://schemas.microsoft.com/office/powerpoint/2010/main" val="3283371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6" name="Espace réservé du numéro de diapositive 5"/>
          <p:cNvSpPr>
            <a:spLocks noGrp="1"/>
          </p:cNvSpPr>
          <p:nvPr>
            <p:ph type="sldNum" sz="quarter" idx="12"/>
          </p:nvPr>
        </p:nvSpPr>
        <p:spPr>
          <a:xfrm>
            <a:off x="8626099" y="6377576"/>
            <a:ext cx="2743200" cy="365125"/>
          </a:xfrm>
        </p:spPr>
        <p:txBody>
          <a:bodyPr/>
          <a:lstStyle/>
          <a:p>
            <a:fld id="{EA118F57-6873-41BD-B265-00F514CF2F6D}" type="slidenum">
              <a:rPr lang="fr-FR" smtClean="0"/>
              <a:t>28</a:t>
            </a:fld>
            <a:endParaRPr lang="fr-FR" dirty="0"/>
          </a:p>
        </p:txBody>
      </p:sp>
      <p:sp>
        <p:nvSpPr>
          <p:cNvPr id="11" name="ZoneTexte 10"/>
          <p:cNvSpPr txBox="1"/>
          <p:nvPr/>
        </p:nvSpPr>
        <p:spPr>
          <a:xfrm>
            <a:off x="639597" y="36967"/>
            <a:ext cx="10463472" cy="707886"/>
          </a:xfrm>
          <a:prstGeom prst="rect">
            <a:avLst/>
          </a:prstGeom>
          <a:noFill/>
        </p:spPr>
        <p:txBody>
          <a:bodyPr wrap="square" rtlCol="0">
            <a:spAutoFit/>
          </a:bodyPr>
          <a:lstStyle/>
          <a:p>
            <a:pPr algn="ctr"/>
            <a:r>
              <a:rPr lang="fr-FR" sz="2000" b="1" dirty="0">
                <a:solidFill>
                  <a:schemeClr val="bg2">
                    <a:lumMod val="50000"/>
                  </a:schemeClr>
                </a:solidFill>
              </a:rPr>
              <a:t>Quelle que soit la forme, (primes, participations..) partagez vous une part du bénéfice de votre agence avec vos/des collaborateurs</a:t>
            </a:r>
            <a:endParaRPr lang="fr-FR" sz="1050" dirty="0"/>
          </a:p>
        </p:txBody>
      </p:sp>
      <p:graphicFrame>
        <p:nvGraphicFramePr>
          <p:cNvPr id="12" name="Graphique 11"/>
          <p:cNvGraphicFramePr/>
          <p:nvPr>
            <p:extLst>
              <p:ext uri="{D42A27DB-BD31-4B8C-83A1-F6EECF244321}">
                <p14:modId xmlns:p14="http://schemas.microsoft.com/office/powerpoint/2010/main" val="3151877653"/>
              </p:ext>
            </p:extLst>
          </p:nvPr>
        </p:nvGraphicFramePr>
        <p:xfrm>
          <a:off x="1808627" y="1085856"/>
          <a:ext cx="7434794" cy="4532279"/>
        </p:xfrm>
        <a:graphic>
          <a:graphicData uri="http://schemas.openxmlformats.org/drawingml/2006/chart">
            <c:chart xmlns:c="http://schemas.openxmlformats.org/drawingml/2006/chart" xmlns:r="http://schemas.openxmlformats.org/officeDocument/2006/relationships" r:id="rId4"/>
          </a:graphicData>
        </a:graphic>
      </p:graphicFrame>
      <p:sp>
        <p:nvSpPr>
          <p:cNvPr id="7" name="Espace réservé du pied de page 3"/>
          <p:cNvSpPr>
            <a:spLocks noGrp="1"/>
          </p:cNvSpPr>
          <p:nvPr>
            <p:ph type="ftr" sz="quarter" idx="11"/>
          </p:nvPr>
        </p:nvSpPr>
        <p:spPr>
          <a:xfrm>
            <a:off x="3849624" y="6356349"/>
            <a:ext cx="4114800" cy="365125"/>
          </a:xfrm>
        </p:spPr>
        <p:txBody>
          <a:bodyPr/>
          <a:lstStyle/>
          <a:p>
            <a:r>
              <a:rPr lang="fr-FR" dirty="0"/>
              <a:t>séminaire Leads Juillet 2019 - Atelier Social</a:t>
            </a:r>
          </a:p>
        </p:txBody>
      </p:sp>
    </p:spTree>
    <p:extLst>
      <p:ext uri="{BB962C8B-B14F-4D97-AF65-F5344CB8AC3E}">
        <p14:creationId xmlns:p14="http://schemas.microsoft.com/office/powerpoint/2010/main" val="928964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6" name="Espace réservé du numéro de diapositive 5"/>
          <p:cNvSpPr>
            <a:spLocks noGrp="1"/>
          </p:cNvSpPr>
          <p:nvPr>
            <p:ph type="sldNum" sz="quarter" idx="12"/>
          </p:nvPr>
        </p:nvSpPr>
        <p:spPr>
          <a:xfrm>
            <a:off x="8626099" y="6377576"/>
            <a:ext cx="2743200" cy="365125"/>
          </a:xfrm>
        </p:spPr>
        <p:txBody>
          <a:bodyPr/>
          <a:lstStyle/>
          <a:p>
            <a:fld id="{EA118F57-6873-41BD-B265-00F514CF2F6D}" type="slidenum">
              <a:rPr lang="fr-FR" smtClean="0"/>
              <a:t>29</a:t>
            </a:fld>
            <a:endParaRPr lang="fr-FR" dirty="0"/>
          </a:p>
        </p:txBody>
      </p:sp>
      <p:sp>
        <p:nvSpPr>
          <p:cNvPr id="11" name="ZoneTexte 10"/>
          <p:cNvSpPr txBox="1"/>
          <p:nvPr/>
        </p:nvSpPr>
        <p:spPr>
          <a:xfrm>
            <a:off x="639597" y="36967"/>
            <a:ext cx="10463472" cy="707886"/>
          </a:xfrm>
          <a:prstGeom prst="rect">
            <a:avLst/>
          </a:prstGeom>
          <a:noFill/>
        </p:spPr>
        <p:txBody>
          <a:bodyPr wrap="square" rtlCol="0">
            <a:spAutoFit/>
          </a:bodyPr>
          <a:lstStyle/>
          <a:p>
            <a:pPr algn="ctr"/>
            <a:r>
              <a:rPr lang="fr-FR" sz="2000" b="1" dirty="0">
                <a:solidFill>
                  <a:schemeClr val="bg2">
                    <a:lumMod val="50000"/>
                  </a:schemeClr>
                </a:solidFill>
              </a:rPr>
              <a:t>Quelle que soit la forme, (primes, participations..) partagez vous une part du bénéfice de votre agence avec vos/des collaborateurs</a:t>
            </a:r>
            <a:endParaRPr lang="fr-FR" sz="1050" dirty="0"/>
          </a:p>
        </p:txBody>
      </p:sp>
      <p:graphicFrame>
        <p:nvGraphicFramePr>
          <p:cNvPr id="12" name="Graphique 11"/>
          <p:cNvGraphicFramePr/>
          <p:nvPr>
            <p:extLst>
              <p:ext uri="{D42A27DB-BD31-4B8C-83A1-F6EECF244321}">
                <p14:modId xmlns:p14="http://schemas.microsoft.com/office/powerpoint/2010/main" val="3922926149"/>
              </p:ext>
            </p:extLst>
          </p:nvPr>
        </p:nvGraphicFramePr>
        <p:xfrm>
          <a:off x="-98712" y="1499720"/>
          <a:ext cx="5816539" cy="388232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Graphique 6"/>
          <p:cNvGraphicFramePr/>
          <p:nvPr>
            <p:extLst>
              <p:ext uri="{D42A27DB-BD31-4B8C-83A1-F6EECF244321}">
                <p14:modId xmlns:p14="http://schemas.microsoft.com/office/powerpoint/2010/main" val="1713723038"/>
              </p:ext>
            </p:extLst>
          </p:nvPr>
        </p:nvGraphicFramePr>
        <p:xfrm>
          <a:off x="5717827" y="2495251"/>
          <a:ext cx="5816539" cy="3882325"/>
        </p:xfrm>
        <a:graphic>
          <a:graphicData uri="http://schemas.openxmlformats.org/drawingml/2006/chart">
            <c:chart xmlns:c="http://schemas.openxmlformats.org/drawingml/2006/chart" xmlns:r="http://schemas.openxmlformats.org/officeDocument/2006/relationships" r:id="rId5"/>
          </a:graphicData>
        </a:graphic>
      </p:graphicFrame>
      <p:sp>
        <p:nvSpPr>
          <p:cNvPr id="2" name="Rectangle 1"/>
          <p:cNvSpPr/>
          <p:nvPr/>
        </p:nvSpPr>
        <p:spPr>
          <a:xfrm>
            <a:off x="6330469" y="2275499"/>
            <a:ext cx="4591257" cy="369332"/>
          </a:xfrm>
          <a:prstGeom prst="rect">
            <a:avLst/>
          </a:prstGeom>
        </p:spPr>
        <p:txBody>
          <a:bodyPr wrap="none">
            <a:spAutoFit/>
          </a:bodyPr>
          <a:lstStyle/>
          <a:p>
            <a:r>
              <a:rPr lang="fr-FR" dirty="0">
                <a:solidFill>
                  <a:srgbClr val="000000"/>
                </a:solidFill>
                <a:latin typeface="Calibri" panose="020F0502020204030204" pitchFamily="34" charset="0"/>
              </a:rPr>
              <a:t>Parmi ceux qui distribuent, sous quelle forme ?</a:t>
            </a:r>
            <a:endParaRPr lang="fr-FR" dirty="0"/>
          </a:p>
        </p:txBody>
      </p:sp>
      <p:sp>
        <p:nvSpPr>
          <p:cNvPr id="9" name="Rectangle 8"/>
          <p:cNvSpPr/>
          <p:nvPr/>
        </p:nvSpPr>
        <p:spPr>
          <a:xfrm>
            <a:off x="469115" y="1057282"/>
            <a:ext cx="5049909" cy="369332"/>
          </a:xfrm>
          <a:prstGeom prst="rect">
            <a:avLst/>
          </a:prstGeom>
        </p:spPr>
        <p:txBody>
          <a:bodyPr wrap="none">
            <a:spAutoFit/>
          </a:bodyPr>
          <a:lstStyle/>
          <a:p>
            <a:r>
              <a:rPr lang="fr-FR" dirty="0">
                <a:solidFill>
                  <a:srgbClr val="000000"/>
                </a:solidFill>
                <a:latin typeface="Calibri" panose="020F0502020204030204" pitchFamily="34" charset="0"/>
              </a:rPr>
              <a:t>Combien d’agences partagent une part du résultat ?</a:t>
            </a:r>
            <a:endParaRPr lang="fr-FR" dirty="0"/>
          </a:p>
        </p:txBody>
      </p:sp>
      <p:sp>
        <p:nvSpPr>
          <p:cNvPr id="3" name="ZoneTexte 2"/>
          <p:cNvSpPr txBox="1"/>
          <p:nvPr/>
        </p:nvSpPr>
        <p:spPr>
          <a:xfrm>
            <a:off x="483020" y="4993486"/>
            <a:ext cx="4653075" cy="923330"/>
          </a:xfrm>
          <a:prstGeom prst="rect">
            <a:avLst/>
          </a:prstGeom>
          <a:noFill/>
        </p:spPr>
        <p:txBody>
          <a:bodyPr wrap="square" rtlCol="0">
            <a:spAutoFit/>
          </a:bodyPr>
          <a:lstStyle/>
          <a:p>
            <a:r>
              <a:rPr lang="fr-FR" dirty="0"/>
              <a:t>92 % des agences qui distribuent une partie du résultat le font à l’ensemble du personnel, contre 8% sur une catégorie uniquement.</a:t>
            </a:r>
          </a:p>
        </p:txBody>
      </p:sp>
      <p:sp>
        <p:nvSpPr>
          <p:cNvPr id="13" name="Espace réservé du pied de page 3"/>
          <p:cNvSpPr>
            <a:spLocks noGrp="1"/>
          </p:cNvSpPr>
          <p:nvPr>
            <p:ph type="ftr" sz="quarter" idx="11"/>
          </p:nvPr>
        </p:nvSpPr>
        <p:spPr>
          <a:xfrm>
            <a:off x="3849624" y="6356349"/>
            <a:ext cx="4114800" cy="365125"/>
          </a:xfrm>
        </p:spPr>
        <p:txBody>
          <a:bodyPr/>
          <a:lstStyle/>
          <a:p>
            <a:r>
              <a:rPr lang="fr-FR" dirty="0"/>
              <a:t>séminaire Leads Juillet 2019 - Atelier Social</a:t>
            </a:r>
          </a:p>
        </p:txBody>
      </p:sp>
    </p:spTree>
    <p:extLst>
      <p:ext uri="{BB962C8B-B14F-4D97-AF65-F5344CB8AC3E}">
        <p14:creationId xmlns:p14="http://schemas.microsoft.com/office/powerpoint/2010/main" val="1666173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6" name="Espace réservé du numéro de diapositive 5"/>
          <p:cNvSpPr>
            <a:spLocks noGrp="1"/>
          </p:cNvSpPr>
          <p:nvPr>
            <p:ph type="sldNum" sz="quarter" idx="12"/>
          </p:nvPr>
        </p:nvSpPr>
        <p:spPr/>
        <p:txBody>
          <a:bodyPr/>
          <a:lstStyle/>
          <a:p>
            <a:fld id="{EA118F57-6873-41BD-B265-00F514CF2F6D}" type="slidenum">
              <a:rPr lang="fr-FR" smtClean="0"/>
              <a:t>3</a:t>
            </a:fld>
            <a:endParaRPr lang="fr-FR" dirty="0"/>
          </a:p>
        </p:txBody>
      </p:sp>
      <p:sp>
        <p:nvSpPr>
          <p:cNvPr id="11" name="ZoneTexte 10"/>
          <p:cNvSpPr txBox="1"/>
          <p:nvPr/>
        </p:nvSpPr>
        <p:spPr>
          <a:xfrm>
            <a:off x="3749040" y="163051"/>
            <a:ext cx="4937760" cy="523220"/>
          </a:xfrm>
          <a:prstGeom prst="rect">
            <a:avLst/>
          </a:prstGeom>
          <a:noFill/>
        </p:spPr>
        <p:txBody>
          <a:bodyPr wrap="square" rtlCol="0">
            <a:spAutoFit/>
          </a:bodyPr>
          <a:lstStyle/>
          <a:p>
            <a:pPr algn="ctr"/>
            <a:r>
              <a:rPr lang="fr-FR" sz="2800" b="1" dirty="0">
                <a:solidFill>
                  <a:schemeClr val="bg2">
                    <a:lumMod val="50000"/>
                  </a:schemeClr>
                </a:solidFill>
              </a:rPr>
              <a:t>Quelle convention collective ? </a:t>
            </a:r>
            <a:endParaRPr lang="fr-FR" sz="2400" dirty="0"/>
          </a:p>
        </p:txBody>
      </p:sp>
      <p:sp>
        <p:nvSpPr>
          <p:cNvPr id="2" name="ZoneTexte 1"/>
          <p:cNvSpPr txBox="1"/>
          <p:nvPr/>
        </p:nvSpPr>
        <p:spPr>
          <a:xfrm>
            <a:off x="1187196" y="5914008"/>
            <a:ext cx="10415016" cy="307777"/>
          </a:xfrm>
          <a:prstGeom prst="rect">
            <a:avLst/>
          </a:prstGeom>
          <a:noFill/>
        </p:spPr>
        <p:txBody>
          <a:bodyPr wrap="square" rtlCol="0">
            <a:spAutoFit/>
          </a:bodyPr>
          <a:lstStyle/>
          <a:p>
            <a:pPr algn="ctr"/>
            <a:r>
              <a:rPr lang="fr-FR" sz="1400" i="1" dirty="0"/>
              <a:t>Une majorité d’agences sont au Syntec qui est la convention collective ou adhère le Leads et Unimev. </a:t>
            </a:r>
          </a:p>
        </p:txBody>
      </p:sp>
      <p:graphicFrame>
        <p:nvGraphicFramePr>
          <p:cNvPr id="9" name="Graphique 8"/>
          <p:cNvGraphicFramePr/>
          <p:nvPr>
            <p:extLst>
              <p:ext uri="{D42A27DB-BD31-4B8C-83A1-F6EECF244321}">
                <p14:modId xmlns:p14="http://schemas.microsoft.com/office/powerpoint/2010/main" val="1408922348"/>
              </p:ext>
            </p:extLst>
          </p:nvPr>
        </p:nvGraphicFramePr>
        <p:xfrm>
          <a:off x="2041144" y="718246"/>
          <a:ext cx="7663688" cy="5064879"/>
        </p:xfrm>
        <a:graphic>
          <a:graphicData uri="http://schemas.openxmlformats.org/drawingml/2006/chart">
            <c:chart xmlns:c="http://schemas.openxmlformats.org/drawingml/2006/chart" xmlns:r="http://schemas.openxmlformats.org/officeDocument/2006/relationships" r:id="rId4"/>
          </a:graphicData>
        </a:graphic>
      </p:graphicFrame>
      <p:sp>
        <p:nvSpPr>
          <p:cNvPr id="8" name="Espace réservé du pied de page 3"/>
          <p:cNvSpPr txBox="1">
            <a:spLocks/>
          </p:cNvSpPr>
          <p:nvPr/>
        </p:nvSpPr>
        <p:spPr>
          <a:xfrm>
            <a:off x="3849624" y="6356349"/>
            <a:ext cx="4114800" cy="365125"/>
          </a:xfrm>
          <a:prstGeom prst="rect">
            <a:avLst/>
          </a:prstGeom>
        </p:spPr>
        <p:txBody>
          <a:bodyPr vert="horz" lIns="91440" tIns="45720" rIns="91440" bIns="45720" rtlCol="0" anchor="ct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a:t>séminaire Leads Juillet 2019 - Atelier Social</a:t>
            </a:r>
            <a:endParaRPr lang="fr-FR" dirty="0"/>
          </a:p>
        </p:txBody>
      </p:sp>
    </p:spTree>
    <p:extLst>
      <p:ext uri="{BB962C8B-B14F-4D97-AF65-F5344CB8AC3E}">
        <p14:creationId xmlns:p14="http://schemas.microsoft.com/office/powerpoint/2010/main" val="4179953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6" name="Espace réservé du numéro de diapositive 5"/>
          <p:cNvSpPr>
            <a:spLocks noGrp="1"/>
          </p:cNvSpPr>
          <p:nvPr>
            <p:ph type="sldNum" sz="quarter" idx="12"/>
          </p:nvPr>
        </p:nvSpPr>
        <p:spPr>
          <a:xfrm>
            <a:off x="8626099" y="6377576"/>
            <a:ext cx="2743200" cy="365125"/>
          </a:xfrm>
        </p:spPr>
        <p:txBody>
          <a:bodyPr/>
          <a:lstStyle/>
          <a:p>
            <a:fld id="{EA118F57-6873-41BD-B265-00F514CF2F6D}" type="slidenum">
              <a:rPr lang="fr-FR" smtClean="0"/>
              <a:t>30</a:t>
            </a:fld>
            <a:endParaRPr lang="fr-FR" dirty="0"/>
          </a:p>
        </p:txBody>
      </p:sp>
      <p:sp>
        <p:nvSpPr>
          <p:cNvPr id="11" name="ZoneTexte 10"/>
          <p:cNvSpPr txBox="1"/>
          <p:nvPr/>
        </p:nvSpPr>
        <p:spPr>
          <a:xfrm>
            <a:off x="620743" y="547468"/>
            <a:ext cx="10463472" cy="400110"/>
          </a:xfrm>
          <a:prstGeom prst="rect">
            <a:avLst/>
          </a:prstGeom>
          <a:noFill/>
        </p:spPr>
        <p:txBody>
          <a:bodyPr wrap="square" rtlCol="0">
            <a:spAutoFit/>
          </a:bodyPr>
          <a:lstStyle/>
          <a:p>
            <a:pPr algn="ctr"/>
            <a:r>
              <a:rPr lang="fr-FR" sz="2000" b="1" dirty="0">
                <a:solidFill>
                  <a:schemeClr val="bg2">
                    <a:lumMod val="50000"/>
                  </a:schemeClr>
                </a:solidFill>
              </a:rPr>
              <a:t>Organisez-vous des formations professionnelles pour vos collaborateurs ? </a:t>
            </a:r>
            <a:endParaRPr lang="fr-FR" sz="1050" dirty="0"/>
          </a:p>
        </p:txBody>
      </p:sp>
      <p:graphicFrame>
        <p:nvGraphicFramePr>
          <p:cNvPr id="12" name="Graphique 11"/>
          <p:cNvGraphicFramePr/>
          <p:nvPr>
            <p:extLst>
              <p:ext uri="{D42A27DB-BD31-4B8C-83A1-F6EECF244321}">
                <p14:modId xmlns:p14="http://schemas.microsoft.com/office/powerpoint/2010/main" val="2937288470"/>
              </p:ext>
            </p:extLst>
          </p:nvPr>
        </p:nvGraphicFramePr>
        <p:xfrm>
          <a:off x="335242" y="1426614"/>
          <a:ext cx="4686210" cy="325051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Graphique 6"/>
          <p:cNvGraphicFramePr/>
          <p:nvPr>
            <p:extLst>
              <p:ext uri="{D42A27DB-BD31-4B8C-83A1-F6EECF244321}">
                <p14:modId xmlns:p14="http://schemas.microsoft.com/office/powerpoint/2010/main" val="3309281919"/>
              </p:ext>
            </p:extLst>
          </p:nvPr>
        </p:nvGraphicFramePr>
        <p:xfrm>
          <a:off x="5717827" y="2495252"/>
          <a:ext cx="4999251" cy="3324362"/>
        </p:xfrm>
        <a:graphic>
          <a:graphicData uri="http://schemas.openxmlformats.org/drawingml/2006/chart">
            <c:chart xmlns:c="http://schemas.openxmlformats.org/drawingml/2006/chart" xmlns:r="http://schemas.openxmlformats.org/officeDocument/2006/relationships" r:id="rId5"/>
          </a:graphicData>
        </a:graphic>
      </p:graphicFrame>
      <p:sp>
        <p:nvSpPr>
          <p:cNvPr id="2" name="Rectangle 1"/>
          <p:cNvSpPr/>
          <p:nvPr/>
        </p:nvSpPr>
        <p:spPr>
          <a:xfrm>
            <a:off x="6832201" y="2023881"/>
            <a:ext cx="2770502" cy="369332"/>
          </a:xfrm>
          <a:prstGeom prst="rect">
            <a:avLst/>
          </a:prstGeom>
        </p:spPr>
        <p:txBody>
          <a:bodyPr wrap="none">
            <a:spAutoFit/>
          </a:bodyPr>
          <a:lstStyle/>
          <a:p>
            <a:r>
              <a:rPr lang="fr-FR" dirty="0">
                <a:solidFill>
                  <a:srgbClr val="000000"/>
                </a:solidFill>
                <a:latin typeface="Calibri" panose="020F0502020204030204" pitchFamily="34" charset="0"/>
              </a:rPr>
              <a:t>Si oui, a quelle fréquence ? </a:t>
            </a:r>
            <a:endParaRPr lang="fr-FR" dirty="0"/>
          </a:p>
        </p:txBody>
      </p:sp>
      <p:sp>
        <p:nvSpPr>
          <p:cNvPr id="8" name="ZoneTexte 7"/>
          <p:cNvSpPr txBox="1"/>
          <p:nvPr/>
        </p:nvSpPr>
        <p:spPr>
          <a:xfrm>
            <a:off x="469115" y="4716280"/>
            <a:ext cx="4911915" cy="646331"/>
          </a:xfrm>
          <a:prstGeom prst="rect">
            <a:avLst/>
          </a:prstGeom>
          <a:noFill/>
        </p:spPr>
        <p:txBody>
          <a:bodyPr wrap="square" rtlCol="0">
            <a:spAutoFit/>
          </a:bodyPr>
          <a:lstStyle/>
          <a:p>
            <a:r>
              <a:rPr lang="fr-FR" dirty="0"/>
              <a:t>50% des formations se font de façon collective en externe et 50% en interne dans leurs locaux. </a:t>
            </a:r>
          </a:p>
        </p:txBody>
      </p:sp>
      <p:sp>
        <p:nvSpPr>
          <p:cNvPr id="10" name="Espace réservé du pied de page 3"/>
          <p:cNvSpPr>
            <a:spLocks noGrp="1"/>
          </p:cNvSpPr>
          <p:nvPr>
            <p:ph type="ftr" sz="quarter" idx="11"/>
          </p:nvPr>
        </p:nvSpPr>
        <p:spPr>
          <a:xfrm>
            <a:off x="3849624" y="6356349"/>
            <a:ext cx="4114800" cy="365125"/>
          </a:xfrm>
        </p:spPr>
        <p:txBody>
          <a:bodyPr/>
          <a:lstStyle/>
          <a:p>
            <a:r>
              <a:rPr lang="fr-FR" dirty="0"/>
              <a:t>séminaire Leads Juillet 2019 - Atelier Social</a:t>
            </a:r>
          </a:p>
        </p:txBody>
      </p:sp>
    </p:spTree>
    <p:extLst>
      <p:ext uri="{BB962C8B-B14F-4D97-AF65-F5344CB8AC3E}">
        <p14:creationId xmlns:p14="http://schemas.microsoft.com/office/powerpoint/2010/main" val="3374192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4" name="Espace réservé du pied de page 3"/>
          <p:cNvSpPr>
            <a:spLocks noGrp="1"/>
          </p:cNvSpPr>
          <p:nvPr>
            <p:ph type="ftr" sz="quarter" idx="11"/>
          </p:nvPr>
        </p:nvSpPr>
        <p:spPr>
          <a:xfrm>
            <a:off x="1411224" y="6360033"/>
            <a:ext cx="4114800" cy="365125"/>
          </a:xfrm>
        </p:spPr>
        <p:txBody>
          <a:bodyPr/>
          <a:lstStyle/>
          <a:p>
            <a:r>
              <a:rPr lang="fr-FR" dirty="0"/>
              <a:t>séminaire Leads </a:t>
            </a:r>
            <a:r>
              <a:rPr lang="fr-FR" dirty="0" err="1"/>
              <a:t>Jillet</a:t>
            </a:r>
            <a:r>
              <a:rPr lang="fr-FR" dirty="0"/>
              <a:t> 2019 - Atelier Social - JP Clamens</a:t>
            </a:r>
          </a:p>
        </p:txBody>
      </p:sp>
      <p:sp>
        <p:nvSpPr>
          <p:cNvPr id="6" name="Espace réservé du numéro de diapositive 5"/>
          <p:cNvSpPr>
            <a:spLocks noGrp="1"/>
          </p:cNvSpPr>
          <p:nvPr>
            <p:ph type="sldNum" sz="quarter" idx="12"/>
          </p:nvPr>
        </p:nvSpPr>
        <p:spPr>
          <a:xfrm>
            <a:off x="8626099" y="6377576"/>
            <a:ext cx="2743200" cy="365125"/>
          </a:xfrm>
        </p:spPr>
        <p:txBody>
          <a:bodyPr/>
          <a:lstStyle/>
          <a:p>
            <a:fld id="{EA118F57-6873-41BD-B265-00F514CF2F6D}" type="slidenum">
              <a:rPr lang="fr-FR" smtClean="0"/>
              <a:t>31</a:t>
            </a:fld>
            <a:endParaRPr lang="fr-FR" dirty="0"/>
          </a:p>
        </p:txBody>
      </p:sp>
      <p:sp>
        <p:nvSpPr>
          <p:cNvPr id="7" name="ZoneTexte 6"/>
          <p:cNvSpPr txBox="1"/>
          <p:nvPr/>
        </p:nvSpPr>
        <p:spPr>
          <a:xfrm>
            <a:off x="1828800" y="2363372"/>
            <a:ext cx="8567225" cy="1569660"/>
          </a:xfrm>
          <a:prstGeom prst="rect">
            <a:avLst/>
          </a:prstGeom>
          <a:noFill/>
        </p:spPr>
        <p:txBody>
          <a:bodyPr wrap="square" rtlCol="0">
            <a:spAutoFit/>
          </a:bodyPr>
          <a:lstStyle/>
          <a:p>
            <a:pPr algn="ctr"/>
            <a:r>
              <a:rPr lang="fr-FR" sz="4800" dirty="0">
                <a:solidFill>
                  <a:schemeClr val="tx1">
                    <a:lumMod val="75000"/>
                    <a:lumOff val="25000"/>
                  </a:schemeClr>
                </a:solidFill>
              </a:rPr>
              <a:t>Les Chef de projets, chargé(e)s de clientèle et commerciaux</a:t>
            </a:r>
          </a:p>
        </p:txBody>
      </p:sp>
      <p:sp>
        <p:nvSpPr>
          <p:cNvPr id="8" name="Espace réservé du pied de page 3"/>
          <p:cNvSpPr txBox="1">
            <a:spLocks/>
          </p:cNvSpPr>
          <p:nvPr/>
        </p:nvSpPr>
        <p:spPr>
          <a:xfrm>
            <a:off x="3849624" y="6356349"/>
            <a:ext cx="4114800" cy="365125"/>
          </a:xfrm>
          <a:prstGeom prst="rect">
            <a:avLst/>
          </a:prstGeom>
        </p:spPr>
        <p:txBody>
          <a:bodyPr vert="horz" lIns="91440" tIns="45720" rIns="91440" bIns="45720" rtlCol="0" anchor="ct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a:t>séminaire Leads Juillet 2019 - Atelier Social</a:t>
            </a:r>
            <a:endParaRPr lang="fr-FR" dirty="0"/>
          </a:p>
        </p:txBody>
      </p:sp>
    </p:spTree>
    <p:extLst>
      <p:ext uri="{BB962C8B-B14F-4D97-AF65-F5344CB8AC3E}">
        <p14:creationId xmlns:p14="http://schemas.microsoft.com/office/powerpoint/2010/main" val="71453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4" name="Espace réservé du pied de page 3"/>
          <p:cNvSpPr>
            <a:spLocks noGrp="1"/>
          </p:cNvSpPr>
          <p:nvPr>
            <p:ph type="ftr" sz="quarter" idx="11"/>
          </p:nvPr>
        </p:nvSpPr>
        <p:spPr>
          <a:xfrm>
            <a:off x="1411224" y="6360033"/>
            <a:ext cx="4114800" cy="365125"/>
          </a:xfrm>
        </p:spPr>
        <p:txBody>
          <a:bodyPr/>
          <a:lstStyle/>
          <a:p>
            <a:r>
              <a:rPr lang="fr-FR" dirty="0"/>
              <a:t>séminaire Leads Juillet 2019 - </a:t>
            </a:r>
            <a:r>
              <a:rPr lang="fr-FR" dirty="0" err="1"/>
              <a:t>Atlier</a:t>
            </a:r>
            <a:r>
              <a:rPr lang="fr-FR" dirty="0"/>
              <a:t> Social - JP Clamens</a:t>
            </a:r>
          </a:p>
        </p:txBody>
      </p:sp>
      <p:sp>
        <p:nvSpPr>
          <p:cNvPr id="6" name="Espace réservé du numéro de diapositive 5"/>
          <p:cNvSpPr>
            <a:spLocks noGrp="1"/>
          </p:cNvSpPr>
          <p:nvPr>
            <p:ph type="sldNum" sz="quarter" idx="12"/>
          </p:nvPr>
        </p:nvSpPr>
        <p:spPr>
          <a:xfrm>
            <a:off x="8626099" y="6377576"/>
            <a:ext cx="2743200" cy="365125"/>
          </a:xfrm>
        </p:spPr>
        <p:txBody>
          <a:bodyPr/>
          <a:lstStyle/>
          <a:p>
            <a:fld id="{EA118F57-6873-41BD-B265-00F514CF2F6D}" type="slidenum">
              <a:rPr lang="fr-FR" smtClean="0"/>
              <a:t>32</a:t>
            </a:fld>
            <a:endParaRPr lang="fr-FR" dirty="0"/>
          </a:p>
        </p:txBody>
      </p:sp>
      <p:sp>
        <p:nvSpPr>
          <p:cNvPr id="11" name="ZoneTexte 10"/>
          <p:cNvSpPr txBox="1"/>
          <p:nvPr/>
        </p:nvSpPr>
        <p:spPr>
          <a:xfrm>
            <a:off x="680868" y="454440"/>
            <a:ext cx="10463472" cy="400110"/>
          </a:xfrm>
          <a:prstGeom prst="rect">
            <a:avLst/>
          </a:prstGeom>
          <a:noFill/>
        </p:spPr>
        <p:txBody>
          <a:bodyPr wrap="square" rtlCol="0">
            <a:spAutoFit/>
          </a:bodyPr>
          <a:lstStyle/>
          <a:p>
            <a:pPr algn="ctr"/>
            <a:r>
              <a:rPr lang="fr-FR" sz="2000" b="1" dirty="0">
                <a:solidFill>
                  <a:schemeClr val="bg2">
                    <a:lumMod val="50000"/>
                  </a:schemeClr>
                </a:solidFill>
              </a:rPr>
              <a:t>Contrats des commerciaux et CDP des agences </a:t>
            </a:r>
            <a:endParaRPr lang="fr-FR" sz="1050" dirty="0"/>
          </a:p>
        </p:txBody>
      </p:sp>
      <p:graphicFrame>
        <p:nvGraphicFramePr>
          <p:cNvPr id="12" name="Graphique 11"/>
          <p:cNvGraphicFramePr/>
          <p:nvPr>
            <p:extLst>
              <p:ext uri="{D42A27DB-BD31-4B8C-83A1-F6EECF244321}">
                <p14:modId xmlns:p14="http://schemas.microsoft.com/office/powerpoint/2010/main" val="467910309"/>
              </p:ext>
            </p:extLst>
          </p:nvPr>
        </p:nvGraphicFramePr>
        <p:xfrm>
          <a:off x="469115" y="1445215"/>
          <a:ext cx="4850968" cy="351036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Graphique 13"/>
          <p:cNvGraphicFramePr/>
          <p:nvPr>
            <p:extLst>
              <p:ext uri="{D42A27DB-BD31-4B8C-83A1-F6EECF244321}">
                <p14:modId xmlns:p14="http://schemas.microsoft.com/office/powerpoint/2010/main" val="5946468"/>
              </p:ext>
            </p:extLst>
          </p:nvPr>
        </p:nvGraphicFramePr>
        <p:xfrm>
          <a:off x="5912604" y="1410345"/>
          <a:ext cx="4918130" cy="3580109"/>
        </p:xfrm>
        <a:graphic>
          <a:graphicData uri="http://schemas.openxmlformats.org/drawingml/2006/chart">
            <c:chart xmlns:c="http://schemas.openxmlformats.org/drawingml/2006/chart" xmlns:r="http://schemas.openxmlformats.org/officeDocument/2006/relationships" r:id="rId5"/>
          </a:graphicData>
        </a:graphic>
      </p:graphicFrame>
      <p:sp>
        <p:nvSpPr>
          <p:cNvPr id="8" name="Espace réservé du pied de page 3"/>
          <p:cNvSpPr txBox="1">
            <a:spLocks/>
          </p:cNvSpPr>
          <p:nvPr/>
        </p:nvSpPr>
        <p:spPr>
          <a:xfrm>
            <a:off x="3849624" y="6356349"/>
            <a:ext cx="4114800" cy="365125"/>
          </a:xfrm>
          <a:prstGeom prst="rect">
            <a:avLst/>
          </a:prstGeom>
        </p:spPr>
        <p:txBody>
          <a:bodyPr vert="horz" lIns="91440" tIns="45720" rIns="91440" bIns="45720" rtlCol="0" anchor="ct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a:t>séminaire Leads Juillet 2019 - Atelier Social</a:t>
            </a:r>
            <a:endParaRPr lang="fr-FR" dirty="0"/>
          </a:p>
        </p:txBody>
      </p:sp>
    </p:spTree>
    <p:extLst>
      <p:ext uri="{BB962C8B-B14F-4D97-AF65-F5344CB8AC3E}">
        <p14:creationId xmlns:p14="http://schemas.microsoft.com/office/powerpoint/2010/main" val="4015948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4" name="Espace réservé du pied de page 3"/>
          <p:cNvSpPr>
            <a:spLocks noGrp="1"/>
          </p:cNvSpPr>
          <p:nvPr>
            <p:ph type="ftr" sz="quarter" idx="11"/>
          </p:nvPr>
        </p:nvSpPr>
        <p:spPr>
          <a:xfrm>
            <a:off x="1411224" y="6360033"/>
            <a:ext cx="4114800" cy="365125"/>
          </a:xfrm>
        </p:spPr>
        <p:txBody>
          <a:bodyPr/>
          <a:lstStyle/>
          <a:p>
            <a:r>
              <a:rPr lang="fr-FR" dirty="0"/>
              <a:t>séminaire Leads </a:t>
            </a:r>
            <a:r>
              <a:rPr lang="fr-FR" dirty="0" err="1"/>
              <a:t>uillet</a:t>
            </a:r>
            <a:r>
              <a:rPr lang="fr-FR" dirty="0"/>
              <a:t> 2019 - Atelier Social - JP Clamens</a:t>
            </a:r>
          </a:p>
        </p:txBody>
      </p:sp>
      <p:sp>
        <p:nvSpPr>
          <p:cNvPr id="6" name="Espace réservé du numéro de diapositive 5"/>
          <p:cNvSpPr>
            <a:spLocks noGrp="1"/>
          </p:cNvSpPr>
          <p:nvPr>
            <p:ph type="sldNum" sz="quarter" idx="12"/>
          </p:nvPr>
        </p:nvSpPr>
        <p:spPr>
          <a:xfrm>
            <a:off x="8626099" y="6377576"/>
            <a:ext cx="2743200" cy="365125"/>
          </a:xfrm>
        </p:spPr>
        <p:txBody>
          <a:bodyPr/>
          <a:lstStyle/>
          <a:p>
            <a:fld id="{EA118F57-6873-41BD-B265-00F514CF2F6D}" type="slidenum">
              <a:rPr lang="fr-FR" smtClean="0"/>
              <a:t>33</a:t>
            </a:fld>
            <a:endParaRPr lang="fr-FR" dirty="0"/>
          </a:p>
        </p:txBody>
      </p:sp>
      <p:sp>
        <p:nvSpPr>
          <p:cNvPr id="11" name="ZoneTexte 10"/>
          <p:cNvSpPr txBox="1"/>
          <p:nvPr/>
        </p:nvSpPr>
        <p:spPr>
          <a:xfrm>
            <a:off x="839839" y="454220"/>
            <a:ext cx="10463472" cy="400110"/>
          </a:xfrm>
          <a:prstGeom prst="rect">
            <a:avLst/>
          </a:prstGeom>
          <a:noFill/>
        </p:spPr>
        <p:txBody>
          <a:bodyPr wrap="square" rtlCol="0">
            <a:spAutoFit/>
          </a:bodyPr>
          <a:lstStyle/>
          <a:p>
            <a:pPr algn="ctr"/>
            <a:r>
              <a:rPr lang="fr-FR" sz="2000" b="1" dirty="0">
                <a:solidFill>
                  <a:schemeClr val="bg2">
                    <a:lumMod val="50000"/>
                  </a:schemeClr>
                </a:solidFill>
              </a:rPr>
              <a:t>Comment rémunérez vous les heures supplémentaires  du service commercial ? </a:t>
            </a:r>
            <a:r>
              <a:rPr lang="fr-FR" sz="1200" b="1" dirty="0">
                <a:solidFill>
                  <a:schemeClr val="bg2">
                    <a:lumMod val="50000"/>
                  </a:schemeClr>
                </a:solidFill>
              </a:rPr>
              <a:t>(semaine ou we en montage)</a:t>
            </a:r>
            <a:endParaRPr lang="fr-FR" sz="1050" dirty="0"/>
          </a:p>
        </p:txBody>
      </p:sp>
      <p:graphicFrame>
        <p:nvGraphicFramePr>
          <p:cNvPr id="12" name="Graphique 11"/>
          <p:cNvGraphicFramePr/>
          <p:nvPr>
            <p:extLst>
              <p:ext uri="{D42A27DB-BD31-4B8C-83A1-F6EECF244321}">
                <p14:modId xmlns:p14="http://schemas.microsoft.com/office/powerpoint/2010/main" val="3497836665"/>
              </p:ext>
            </p:extLst>
          </p:nvPr>
        </p:nvGraphicFramePr>
        <p:xfrm>
          <a:off x="308859" y="2265347"/>
          <a:ext cx="4850968" cy="351036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Graphique 13"/>
          <p:cNvGraphicFramePr/>
          <p:nvPr>
            <p:extLst>
              <p:ext uri="{D42A27DB-BD31-4B8C-83A1-F6EECF244321}">
                <p14:modId xmlns:p14="http://schemas.microsoft.com/office/powerpoint/2010/main" val="710401686"/>
              </p:ext>
            </p:extLst>
          </p:nvPr>
        </p:nvGraphicFramePr>
        <p:xfrm>
          <a:off x="5912604" y="1204991"/>
          <a:ext cx="5456695" cy="3990814"/>
        </p:xfrm>
        <a:graphic>
          <a:graphicData uri="http://schemas.openxmlformats.org/drawingml/2006/chart">
            <c:chart xmlns:c="http://schemas.openxmlformats.org/drawingml/2006/chart" xmlns:r="http://schemas.openxmlformats.org/officeDocument/2006/relationships" r:id="rId5"/>
          </a:graphicData>
        </a:graphic>
      </p:graphicFrame>
      <p:sp>
        <p:nvSpPr>
          <p:cNvPr id="8" name="Espace réservé du pied de page 3"/>
          <p:cNvSpPr txBox="1">
            <a:spLocks/>
          </p:cNvSpPr>
          <p:nvPr/>
        </p:nvSpPr>
        <p:spPr>
          <a:xfrm>
            <a:off x="3849624" y="6356349"/>
            <a:ext cx="4114800" cy="365125"/>
          </a:xfrm>
          <a:prstGeom prst="rect">
            <a:avLst/>
          </a:prstGeom>
        </p:spPr>
        <p:txBody>
          <a:bodyPr vert="horz" lIns="91440" tIns="45720" rIns="91440" bIns="45720" rtlCol="0" anchor="ct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a:t>séminaire Leads Juillet 2019 - Atelier Social</a:t>
            </a:r>
            <a:endParaRPr lang="fr-FR" dirty="0"/>
          </a:p>
        </p:txBody>
      </p:sp>
    </p:spTree>
    <p:extLst>
      <p:ext uri="{BB962C8B-B14F-4D97-AF65-F5344CB8AC3E}">
        <p14:creationId xmlns:p14="http://schemas.microsoft.com/office/powerpoint/2010/main" val="1742376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4" name="Espace réservé du pied de page 3"/>
          <p:cNvSpPr>
            <a:spLocks noGrp="1"/>
          </p:cNvSpPr>
          <p:nvPr>
            <p:ph type="ftr" sz="quarter" idx="11"/>
          </p:nvPr>
        </p:nvSpPr>
        <p:spPr>
          <a:xfrm>
            <a:off x="1411224" y="6360033"/>
            <a:ext cx="4114800" cy="365125"/>
          </a:xfrm>
        </p:spPr>
        <p:txBody>
          <a:bodyPr/>
          <a:lstStyle/>
          <a:p>
            <a:r>
              <a:rPr lang="fr-FR" dirty="0"/>
              <a:t>séminaire Leads </a:t>
            </a:r>
            <a:r>
              <a:rPr lang="fr-FR" dirty="0" err="1"/>
              <a:t>Jullet</a:t>
            </a:r>
            <a:r>
              <a:rPr lang="fr-FR" dirty="0"/>
              <a:t> 2019 - Atelier Social - JP Clamens</a:t>
            </a:r>
          </a:p>
        </p:txBody>
      </p:sp>
      <p:sp>
        <p:nvSpPr>
          <p:cNvPr id="6" name="Espace réservé du numéro de diapositive 5"/>
          <p:cNvSpPr>
            <a:spLocks noGrp="1"/>
          </p:cNvSpPr>
          <p:nvPr>
            <p:ph type="sldNum" sz="quarter" idx="12"/>
          </p:nvPr>
        </p:nvSpPr>
        <p:spPr>
          <a:xfrm>
            <a:off x="8626099" y="6377576"/>
            <a:ext cx="2743200" cy="365125"/>
          </a:xfrm>
        </p:spPr>
        <p:txBody>
          <a:bodyPr/>
          <a:lstStyle/>
          <a:p>
            <a:fld id="{EA118F57-6873-41BD-B265-00F514CF2F6D}" type="slidenum">
              <a:rPr lang="fr-FR" smtClean="0"/>
              <a:t>34</a:t>
            </a:fld>
            <a:endParaRPr lang="fr-FR" dirty="0"/>
          </a:p>
        </p:txBody>
      </p:sp>
      <p:sp>
        <p:nvSpPr>
          <p:cNvPr id="11" name="ZoneTexte 10"/>
          <p:cNvSpPr txBox="1"/>
          <p:nvPr/>
        </p:nvSpPr>
        <p:spPr>
          <a:xfrm>
            <a:off x="639597" y="36967"/>
            <a:ext cx="10463472" cy="400110"/>
          </a:xfrm>
          <a:prstGeom prst="rect">
            <a:avLst/>
          </a:prstGeom>
          <a:noFill/>
        </p:spPr>
        <p:txBody>
          <a:bodyPr wrap="square" rtlCol="0">
            <a:spAutoFit/>
          </a:bodyPr>
          <a:lstStyle/>
          <a:p>
            <a:pPr algn="ctr"/>
            <a:r>
              <a:rPr lang="fr-FR" sz="2000" b="1" dirty="0">
                <a:solidFill>
                  <a:schemeClr val="bg2">
                    <a:lumMod val="50000"/>
                  </a:schemeClr>
                </a:solidFill>
              </a:rPr>
              <a:t>En général pour les commerciaux, ont-ils les avantages suivants ? : (choix multiples)</a:t>
            </a:r>
            <a:endParaRPr lang="fr-FR" sz="1050" dirty="0"/>
          </a:p>
        </p:txBody>
      </p:sp>
      <p:graphicFrame>
        <p:nvGraphicFramePr>
          <p:cNvPr id="13" name="Graphique 12"/>
          <p:cNvGraphicFramePr/>
          <p:nvPr>
            <p:extLst>
              <p:ext uri="{D42A27DB-BD31-4B8C-83A1-F6EECF244321}">
                <p14:modId xmlns:p14="http://schemas.microsoft.com/office/powerpoint/2010/main" val="3856631932"/>
              </p:ext>
            </p:extLst>
          </p:nvPr>
        </p:nvGraphicFramePr>
        <p:xfrm>
          <a:off x="1831010" y="861675"/>
          <a:ext cx="8080645" cy="5012183"/>
        </p:xfrm>
        <a:graphic>
          <a:graphicData uri="http://schemas.openxmlformats.org/drawingml/2006/chart">
            <c:chart xmlns:c="http://schemas.openxmlformats.org/drawingml/2006/chart" xmlns:r="http://schemas.openxmlformats.org/officeDocument/2006/relationships" r:id="rId4"/>
          </a:graphicData>
        </a:graphic>
      </p:graphicFrame>
      <p:sp>
        <p:nvSpPr>
          <p:cNvPr id="7" name="Espace réservé du pied de page 3"/>
          <p:cNvSpPr txBox="1">
            <a:spLocks/>
          </p:cNvSpPr>
          <p:nvPr/>
        </p:nvSpPr>
        <p:spPr>
          <a:xfrm>
            <a:off x="3849624" y="6356349"/>
            <a:ext cx="4114800" cy="365125"/>
          </a:xfrm>
          <a:prstGeom prst="rect">
            <a:avLst/>
          </a:prstGeom>
        </p:spPr>
        <p:txBody>
          <a:bodyPr vert="horz" lIns="91440" tIns="45720" rIns="91440" bIns="45720" rtlCol="0" anchor="ct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a:t>séminaire Leads Juillet 2019 - Atelier Social</a:t>
            </a:r>
            <a:endParaRPr lang="fr-FR" dirty="0"/>
          </a:p>
        </p:txBody>
      </p:sp>
    </p:spTree>
    <p:extLst>
      <p:ext uri="{BB962C8B-B14F-4D97-AF65-F5344CB8AC3E}">
        <p14:creationId xmlns:p14="http://schemas.microsoft.com/office/powerpoint/2010/main" val="1147599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4" name="Espace réservé du pied de page 3"/>
          <p:cNvSpPr>
            <a:spLocks noGrp="1"/>
          </p:cNvSpPr>
          <p:nvPr>
            <p:ph type="ftr" sz="quarter" idx="11"/>
          </p:nvPr>
        </p:nvSpPr>
        <p:spPr>
          <a:xfrm>
            <a:off x="1411224" y="6360033"/>
            <a:ext cx="4114800" cy="365125"/>
          </a:xfrm>
        </p:spPr>
        <p:txBody>
          <a:bodyPr/>
          <a:lstStyle/>
          <a:p>
            <a:r>
              <a:rPr lang="fr-FR" dirty="0"/>
              <a:t>séminaire Leads Juillet 019 - Atelier Social - JP Clamens</a:t>
            </a:r>
          </a:p>
        </p:txBody>
      </p:sp>
      <p:sp>
        <p:nvSpPr>
          <p:cNvPr id="6" name="Espace réservé du numéro de diapositive 5"/>
          <p:cNvSpPr>
            <a:spLocks noGrp="1"/>
          </p:cNvSpPr>
          <p:nvPr>
            <p:ph type="sldNum" sz="quarter" idx="12"/>
          </p:nvPr>
        </p:nvSpPr>
        <p:spPr>
          <a:xfrm>
            <a:off x="8626099" y="6377576"/>
            <a:ext cx="2743200" cy="365125"/>
          </a:xfrm>
        </p:spPr>
        <p:txBody>
          <a:bodyPr/>
          <a:lstStyle/>
          <a:p>
            <a:fld id="{EA118F57-6873-41BD-B265-00F514CF2F6D}" type="slidenum">
              <a:rPr lang="fr-FR" smtClean="0"/>
              <a:t>35</a:t>
            </a:fld>
            <a:endParaRPr lang="fr-FR" dirty="0"/>
          </a:p>
        </p:txBody>
      </p:sp>
      <p:sp>
        <p:nvSpPr>
          <p:cNvPr id="7" name="ZoneTexte 6"/>
          <p:cNvSpPr txBox="1"/>
          <p:nvPr/>
        </p:nvSpPr>
        <p:spPr>
          <a:xfrm>
            <a:off x="2222695" y="2504049"/>
            <a:ext cx="8567225" cy="830997"/>
          </a:xfrm>
          <a:prstGeom prst="rect">
            <a:avLst/>
          </a:prstGeom>
          <a:noFill/>
        </p:spPr>
        <p:txBody>
          <a:bodyPr wrap="square" rtlCol="0">
            <a:spAutoFit/>
          </a:bodyPr>
          <a:lstStyle/>
          <a:p>
            <a:pPr algn="ctr"/>
            <a:r>
              <a:rPr lang="fr-FR" sz="4800" dirty="0">
                <a:solidFill>
                  <a:schemeClr val="tx1">
                    <a:lumMod val="75000"/>
                    <a:lumOff val="25000"/>
                  </a:schemeClr>
                </a:solidFill>
              </a:rPr>
              <a:t>Les Designers et Graphistes</a:t>
            </a:r>
          </a:p>
        </p:txBody>
      </p:sp>
      <p:sp>
        <p:nvSpPr>
          <p:cNvPr id="8" name="Espace réservé du pied de page 3"/>
          <p:cNvSpPr txBox="1">
            <a:spLocks/>
          </p:cNvSpPr>
          <p:nvPr/>
        </p:nvSpPr>
        <p:spPr>
          <a:xfrm>
            <a:off x="3849624" y="6356349"/>
            <a:ext cx="4114800" cy="365125"/>
          </a:xfrm>
          <a:prstGeom prst="rect">
            <a:avLst/>
          </a:prstGeom>
        </p:spPr>
        <p:txBody>
          <a:bodyPr vert="horz" lIns="91440" tIns="45720" rIns="91440" bIns="45720" rtlCol="0" anchor="ct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a:t>séminaire Leads Juillet 2019 - Atelier Social</a:t>
            </a:r>
            <a:endParaRPr lang="fr-FR" dirty="0"/>
          </a:p>
        </p:txBody>
      </p:sp>
    </p:spTree>
    <p:extLst>
      <p:ext uri="{BB962C8B-B14F-4D97-AF65-F5344CB8AC3E}">
        <p14:creationId xmlns:p14="http://schemas.microsoft.com/office/powerpoint/2010/main" val="4287006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6" name="Espace réservé du numéro de diapositive 5"/>
          <p:cNvSpPr>
            <a:spLocks noGrp="1"/>
          </p:cNvSpPr>
          <p:nvPr>
            <p:ph type="sldNum" sz="quarter" idx="12"/>
          </p:nvPr>
        </p:nvSpPr>
        <p:spPr>
          <a:xfrm>
            <a:off x="8626099" y="6377576"/>
            <a:ext cx="2743200" cy="365125"/>
          </a:xfrm>
        </p:spPr>
        <p:txBody>
          <a:bodyPr/>
          <a:lstStyle/>
          <a:p>
            <a:fld id="{EA118F57-6873-41BD-B265-00F514CF2F6D}" type="slidenum">
              <a:rPr lang="fr-FR" smtClean="0"/>
              <a:t>36</a:t>
            </a:fld>
            <a:endParaRPr lang="fr-FR" dirty="0"/>
          </a:p>
        </p:txBody>
      </p:sp>
      <p:sp>
        <p:nvSpPr>
          <p:cNvPr id="11" name="ZoneTexte 10"/>
          <p:cNvSpPr txBox="1"/>
          <p:nvPr/>
        </p:nvSpPr>
        <p:spPr>
          <a:xfrm>
            <a:off x="639597" y="338625"/>
            <a:ext cx="10463472" cy="523220"/>
          </a:xfrm>
          <a:prstGeom prst="rect">
            <a:avLst/>
          </a:prstGeom>
          <a:noFill/>
        </p:spPr>
        <p:txBody>
          <a:bodyPr wrap="square" rtlCol="0">
            <a:spAutoFit/>
          </a:bodyPr>
          <a:lstStyle/>
          <a:p>
            <a:pPr algn="ctr"/>
            <a:r>
              <a:rPr lang="fr-FR" sz="2800" b="1" dirty="0">
                <a:solidFill>
                  <a:schemeClr val="bg2">
                    <a:lumMod val="50000"/>
                  </a:schemeClr>
                </a:solidFill>
              </a:rPr>
              <a:t>Contrats des designers et graphistes</a:t>
            </a:r>
            <a:endParaRPr lang="fr-FR" sz="1200" dirty="0"/>
          </a:p>
        </p:txBody>
      </p:sp>
      <p:graphicFrame>
        <p:nvGraphicFramePr>
          <p:cNvPr id="12" name="Graphique 11"/>
          <p:cNvGraphicFramePr/>
          <p:nvPr>
            <p:extLst>
              <p:ext uri="{D42A27DB-BD31-4B8C-83A1-F6EECF244321}">
                <p14:modId xmlns:p14="http://schemas.microsoft.com/office/powerpoint/2010/main" val="1974822176"/>
              </p:ext>
            </p:extLst>
          </p:nvPr>
        </p:nvGraphicFramePr>
        <p:xfrm>
          <a:off x="2242934" y="1389487"/>
          <a:ext cx="7256798" cy="5039707"/>
        </p:xfrm>
        <a:graphic>
          <a:graphicData uri="http://schemas.openxmlformats.org/drawingml/2006/chart">
            <c:chart xmlns:c="http://schemas.openxmlformats.org/drawingml/2006/chart" xmlns:r="http://schemas.openxmlformats.org/officeDocument/2006/relationships" r:id="rId4"/>
          </a:graphicData>
        </a:graphic>
      </p:graphicFrame>
      <p:sp>
        <p:nvSpPr>
          <p:cNvPr id="7" name="Espace réservé du pied de page 3"/>
          <p:cNvSpPr>
            <a:spLocks noGrp="1"/>
          </p:cNvSpPr>
          <p:nvPr>
            <p:ph type="ftr" sz="quarter" idx="11"/>
          </p:nvPr>
        </p:nvSpPr>
        <p:spPr>
          <a:xfrm>
            <a:off x="3849624" y="6356349"/>
            <a:ext cx="4114800" cy="365125"/>
          </a:xfrm>
        </p:spPr>
        <p:txBody>
          <a:bodyPr/>
          <a:lstStyle/>
          <a:p>
            <a:r>
              <a:rPr lang="fr-FR" dirty="0"/>
              <a:t>séminaire Leads Juillet 2019 - Atelier Social</a:t>
            </a:r>
          </a:p>
        </p:txBody>
      </p:sp>
    </p:spTree>
    <p:extLst>
      <p:ext uri="{BB962C8B-B14F-4D97-AF65-F5344CB8AC3E}">
        <p14:creationId xmlns:p14="http://schemas.microsoft.com/office/powerpoint/2010/main" val="1186985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6" name="Espace réservé du numéro de diapositive 5"/>
          <p:cNvSpPr>
            <a:spLocks noGrp="1"/>
          </p:cNvSpPr>
          <p:nvPr>
            <p:ph type="sldNum" sz="quarter" idx="12"/>
          </p:nvPr>
        </p:nvSpPr>
        <p:spPr>
          <a:xfrm>
            <a:off x="8626099" y="6377576"/>
            <a:ext cx="2743200" cy="365125"/>
          </a:xfrm>
        </p:spPr>
        <p:txBody>
          <a:bodyPr/>
          <a:lstStyle/>
          <a:p>
            <a:fld id="{EA118F57-6873-41BD-B265-00F514CF2F6D}" type="slidenum">
              <a:rPr lang="fr-FR" smtClean="0"/>
              <a:t>37</a:t>
            </a:fld>
            <a:endParaRPr lang="fr-FR" dirty="0"/>
          </a:p>
        </p:txBody>
      </p:sp>
      <p:sp>
        <p:nvSpPr>
          <p:cNvPr id="11" name="ZoneTexte 10"/>
          <p:cNvSpPr txBox="1"/>
          <p:nvPr/>
        </p:nvSpPr>
        <p:spPr>
          <a:xfrm>
            <a:off x="820984" y="503118"/>
            <a:ext cx="10463472" cy="830997"/>
          </a:xfrm>
          <a:prstGeom prst="rect">
            <a:avLst/>
          </a:prstGeom>
          <a:noFill/>
        </p:spPr>
        <p:txBody>
          <a:bodyPr wrap="square" rtlCol="0">
            <a:spAutoFit/>
          </a:bodyPr>
          <a:lstStyle/>
          <a:p>
            <a:pPr algn="ctr"/>
            <a:r>
              <a:rPr lang="fr-FR" sz="2400" b="1" dirty="0">
                <a:solidFill>
                  <a:schemeClr val="bg2">
                    <a:lumMod val="50000"/>
                  </a:schemeClr>
                </a:solidFill>
              </a:rPr>
              <a:t>Comment rémunérez-vous les heures supplémentaires  du service étude et création? </a:t>
            </a:r>
            <a:endParaRPr lang="fr-FR" sz="1100" dirty="0"/>
          </a:p>
        </p:txBody>
      </p:sp>
      <p:graphicFrame>
        <p:nvGraphicFramePr>
          <p:cNvPr id="12" name="Graphique 11"/>
          <p:cNvGraphicFramePr/>
          <p:nvPr>
            <p:extLst>
              <p:ext uri="{D42A27DB-BD31-4B8C-83A1-F6EECF244321}">
                <p14:modId xmlns:p14="http://schemas.microsoft.com/office/powerpoint/2010/main" val="2290465173"/>
              </p:ext>
            </p:extLst>
          </p:nvPr>
        </p:nvGraphicFramePr>
        <p:xfrm>
          <a:off x="2481967" y="1741179"/>
          <a:ext cx="7141507" cy="4688015"/>
        </p:xfrm>
        <a:graphic>
          <a:graphicData uri="http://schemas.openxmlformats.org/drawingml/2006/chart">
            <c:chart xmlns:c="http://schemas.openxmlformats.org/drawingml/2006/chart" xmlns:r="http://schemas.openxmlformats.org/officeDocument/2006/relationships" r:id="rId4"/>
          </a:graphicData>
        </a:graphic>
      </p:graphicFrame>
      <p:sp>
        <p:nvSpPr>
          <p:cNvPr id="7" name="Espace réservé du pied de page 3"/>
          <p:cNvSpPr>
            <a:spLocks noGrp="1"/>
          </p:cNvSpPr>
          <p:nvPr>
            <p:ph type="ftr" sz="quarter" idx="11"/>
          </p:nvPr>
        </p:nvSpPr>
        <p:spPr>
          <a:xfrm>
            <a:off x="3849624" y="6356349"/>
            <a:ext cx="4114800" cy="365125"/>
          </a:xfrm>
        </p:spPr>
        <p:txBody>
          <a:bodyPr/>
          <a:lstStyle/>
          <a:p>
            <a:r>
              <a:rPr lang="fr-FR" dirty="0"/>
              <a:t>séminaire Leads Juillet 2019 - Atelier Social</a:t>
            </a:r>
          </a:p>
        </p:txBody>
      </p:sp>
    </p:spTree>
    <p:extLst>
      <p:ext uri="{BB962C8B-B14F-4D97-AF65-F5344CB8AC3E}">
        <p14:creationId xmlns:p14="http://schemas.microsoft.com/office/powerpoint/2010/main" val="1439607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6" name="Espace réservé du numéro de diapositive 5"/>
          <p:cNvSpPr>
            <a:spLocks noGrp="1"/>
          </p:cNvSpPr>
          <p:nvPr>
            <p:ph type="sldNum" sz="quarter" idx="12"/>
          </p:nvPr>
        </p:nvSpPr>
        <p:spPr>
          <a:xfrm>
            <a:off x="8626099" y="6377576"/>
            <a:ext cx="2743200" cy="365125"/>
          </a:xfrm>
        </p:spPr>
        <p:txBody>
          <a:bodyPr/>
          <a:lstStyle/>
          <a:p>
            <a:fld id="{EA118F57-6873-41BD-B265-00F514CF2F6D}" type="slidenum">
              <a:rPr lang="fr-FR" smtClean="0"/>
              <a:t>38</a:t>
            </a:fld>
            <a:endParaRPr lang="fr-FR" dirty="0"/>
          </a:p>
        </p:txBody>
      </p:sp>
      <p:sp>
        <p:nvSpPr>
          <p:cNvPr id="11" name="ZoneTexte 10"/>
          <p:cNvSpPr txBox="1"/>
          <p:nvPr/>
        </p:nvSpPr>
        <p:spPr>
          <a:xfrm>
            <a:off x="905827" y="116619"/>
            <a:ext cx="10463472" cy="830997"/>
          </a:xfrm>
          <a:prstGeom prst="rect">
            <a:avLst/>
          </a:prstGeom>
          <a:noFill/>
        </p:spPr>
        <p:txBody>
          <a:bodyPr wrap="square" rtlCol="0">
            <a:spAutoFit/>
          </a:bodyPr>
          <a:lstStyle/>
          <a:p>
            <a:pPr algn="ctr"/>
            <a:r>
              <a:rPr lang="fr-FR" sz="2400" b="1" dirty="0">
                <a:solidFill>
                  <a:schemeClr val="bg2">
                    <a:lumMod val="50000"/>
                  </a:schemeClr>
                </a:solidFill>
              </a:rPr>
              <a:t>Comment rémunérez-vous les dimanches, nuit et jours fériés du service étude et création? </a:t>
            </a:r>
            <a:endParaRPr lang="fr-FR" sz="1100" dirty="0"/>
          </a:p>
        </p:txBody>
      </p:sp>
      <p:graphicFrame>
        <p:nvGraphicFramePr>
          <p:cNvPr id="14" name="Graphique 13"/>
          <p:cNvGraphicFramePr/>
          <p:nvPr>
            <p:extLst>
              <p:ext uri="{D42A27DB-BD31-4B8C-83A1-F6EECF244321}">
                <p14:modId xmlns:p14="http://schemas.microsoft.com/office/powerpoint/2010/main" val="3148454675"/>
              </p:ext>
            </p:extLst>
          </p:nvPr>
        </p:nvGraphicFramePr>
        <p:xfrm>
          <a:off x="2617984" y="1398237"/>
          <a:ext cx="7374428" cy="4850236"/>
        </p:xfrm>
        <a:graphic>
          <a:graphicData uri="http://schemas.openxmlformats.org/drawingml/2006/chart">
            <c:chart xmlns:c="http://schemas.openxmlformats.org/drawingml/2006/chart" xmlns:r="http://schemas.openxmlformats.org/officeDocument/2006/relationships" r:id="rId4"/>
          </a:graphicData>
        </a:graphic>
      </p:graphicFrame>
      <p:sp>
        <p:nvSpPr>
          <p:cNvPr id="10" name="Espace réservé du pied de page 3"/>
          <p:cNvSpPr>
            <a:spLocks noGrp="1"/>
          </p:cNvSpPr>
          <p:nvPr>
            <p:ph type="ftr" sz="quarter" idx="11"/>
          </p:nvPr>
        </p:nvSpPr>
        <p:spPr>
          <a:xfrm>
            <a:off x="3849624" y="6356349"/>
            <a:ext cx="4114800" cy="365125"/>
          </a:xfrm>
        </p:spPr>
        <p:txBody>
          <a:bodyPr/>
          <a:lstStyle/>
          <a:p>
            <a:r>
              <a:rPr lang="fr-FR" dirty="0"/>
              <a:t>séminaire Leads Juillet 2019 - Atelier Social</a:t>
            </a:r>
          </a:p>
        </p:txBody>
      </p:sp>
    </p:spTree>
    <p:extLst>
      <p:ext uri="{BB962C8B-B14F-4D97-AF65-F5344CB8AC3E}">
        <p14:creationId xmlns:p14="http://schemas.microsoft.com/office/powerpoint/2010/main" val="2523301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6" name="Espace réservé du numéro de diapositive 5"/>
          <p:cNvSpPr>
            <a:spLocks noGrp="1"/>
          </p:cNvSpPr>
          <p:nvPr>
            <p:ph type="sldNum" sz="quarter" idx="12"/>
          </p:nvPr>
        </p:nvSpPr>
        <p:spPr>
          <a:xfrm>
            <a:off x="8626099" y="6377576"/>
            <a:ext cx="2743200" cy="365125"/>
          </a:xfrm>
        </p:spPr>
        <p:txBody>
          <a:bodyPr/>
          <a:lstStyle/>
          <a:p>
            <a:fld id="{EA118F57-6873-41BD-B265-00F514CF2F6D}" type="slidenum">
              <a:rPr lang="fr-FR" smtClean="0"/>
              <a:t>39</a:t>
            </a:fld>
            <a:endParaRPr lang="fr-FR" dirty="0"/>
          </a:p>
        </p:txBody>
      </p:sp>
      <p:sp>
        <p:nvSpPr>
          <p:cNvPr id="11" name="ZoneTexte 10"/>
          <p:cNvSpPr txBox="1"/>
          <p:nvPr/>
        </p:nvSpPr>
        <p:spPr>
          <a:xfrm>
            <a:off x="639597" y="36967"/>
            <a:ext cx="10463472" cy="400110"/>
          </a:xfrm>
          <a:prstGeom prst="rect">
            <a:avLst/>
          </a:prstGeom>
          <a:noFill/>
        </p:spPr>
        <p:txBody>
          <a:bodyPr wrap="square" rtlCol="0">
            <a:spAutoFit/>
          </a:bodyPr>
          <a:lstStyle/>
          <a:p>
            <a:pPr algn="ctr"/>
            <a:r>
              <a:rPr lang="fr-FR" sz="2000" b="1" dirty="0">
                <a:solidFill>
                  <a:schemeClr val="bg2">
                    <a:lumMod val="50000"/>
                  </a:schemeClr>
                </a:solidFill>
              </a:rPr>
              <a:t>En général, les designers,  ont-ils les avantages suivants ? : (choix multiples)</a:t>
            </a:r>
            <a:endParaRPr lang="fr-FR" sz="1050" dirty="0"/>
          </a:p>
        </p:txBody>
      </p:sp>
      <p:graphicFrame>
        <p:nvGraphicFramePr>
          <p:cNvPr id="13" name="Graphique 12"/>
          <p:cNvGraphicFramePr/>
          <p:nvPr>
            <p:extLst>
              <p:ext uri="{D42A27DB-BD31-4B8C-83A1-F6EECF244321}">
                <p14:modId xmlns:p14="http://schemas.microsoft.com/office/powerpoint/2010/main" val="3252074016"/>
              </p:ext>
            </p:extLst>
          </p:nvPr>
        </p:nvGraphicFramePr>
        <p:xfrm>
          <a:off x="1831010" y="861675"/>
          <a:ext cx="8080645" cy="5012183"/>
        </p:xfrm>
        <a:graphic>
          <a:graphicData uri="http://schemas.openxmlformats.org/drawingml/2006/chart">
            <c:chart xmlns:c="http://schemas.openxmlformats.org/drawingml/2006/chart" xmlns:r="http://schemas.openxmlformats.org/officeDocument/2006/relationships" r:id="rId4"/>
          </a:graphicData>
        </a:graphic>
      </p:graphicFrame>
      <p:sp>
        <p:nvSpPr>
          <p:cNvPr id="8" name="Espace réservé du pied de page 3"/>
          <p:cNvSpPr>
            <a:spLocks noGrp="1"/>
          </p:cNvSpPr>
          <p:nvPr>
            <p:ph type="ftr" sz="quarter" idx="11"/>
          </p:nvPr>
        </p:nvSpPr>
        <p:spPr>
          <a:xfrm>
            <a:off x="3849624" y="6356349"/>
            <a:ext cx="4114800" cy="365125"/>
          </a:xfrm>
        </p:spPr>
        <p:txBody>
          <a:bodyPr/>
          <a:lstStyle/>
          <a:p>
            <a:r>
              <a:rPr lang="fr-FR" dirty="0"/>
              <a:t>séminaire Leads Juillet 2019 - Atelier Social</a:t>
            </a:r>
          </a:p>
        </p:txBody>
      </p:sp>
    </p:spTree>
    <p:extLst>
      <p:ext uri="{BB962C8B-B14F-4D97-AF65-F5344CB8AC3E}">
        <p14:creationId xmlns:p14="http://schemas.microsoft.com/office/powerpoint/2010/main" val="46595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6" name="Espace réservé du numéro de diapositive 5"/>
          <p:cNvSpPr>
            <a:spLocks noGrp="1"/>
          </p:cNvSpPr>
          <p:nvPr>
            <p:ph type="sldNum" sz="quarter" idx="12"/>
          </p:nvPr>
        </p:nvSpPr>
        <p:spPr/>
        <p:txBody>
          <a:bodyPr/>
          <a:lstStyle/>
          <a:p>
            <a:fld id="{EA118F57-6873-41BD-B265-00F514CF2F6D}" type="slidenum">
              <a:rPr lang="fr-FR" smtClean="0"/>
              <a:t>4</a:t>
            </a:fld>
            <a:endParaRPr lang="fr-FR" dirty="0"/>
          </a:p>
        </p:txBody>
      </p:sp>
      <p:sp>
        <p:nvSpPr>
          <p:cNvPr id="11" name="ZoneTexte 10"/>
          <p:cNvSpPr txBox="1"/>
          <p:nvPr/>
        </p:nvSpPr>
        <p:spPr>
          <a:xfrm>
            <a:off x="3305048" y="62467"/>
            <a:ext cx="4937760" cy="523220"/>
          </a:xfrm>
          <a:prstGeom prst="rect">
            <a:avLst/>
          </a:prstGeom>
          <a:noFill/>
        </p:spPr>
        <p:txBody>
          <a:bodyPr wrap="square" rtlCol="0">
            <a:spAutoFit/>
          </a:bodyPr>
          <a:lstStyle/>
          <a:p>
            <a:pPr algn="ctr"/>
            <a:r>
              <a:rPr lang="fr-FR" sz="2800" b="1" dirty="0">
                <a:solidFill>
                  <a:schemeClr val="bg2">
                    <a:lumMod val="50000"/>
                  </a:schemeClr>
                </a:solidFill>
              </a:rPr>
              <a:t>Quel Code NAF (APE) ? </a:t>
            </a:r>
            <a:endParaRPr lang="fr-FR" sz="2400" dirty="0"/>
          </a:p>
        </p:txBody>
      </p:sp>
      <p:sp>
        <p:nvSpPr>
          <p:cNvPr id="2" name="ZoneTexte 1"/>
          <p:cNvSpPr txBox="1"/>
          <p:nvPr/>
        </p:nvSpPr>
        <p:spPr>
          <a:xfrm>
            <a:off x="566420" y="5937013"/>
            <a:ext cx="10415016" cy="307777"/>
          </a:xfrm>
          <a:prstGeom prst="rect">
            <a:avLst/>
          </a:prstGeom>
          <a:noFill/>
        </p:spPr>
        <p:txBody>
          <a:bodyPr wrap="square" rtlCol="0">
            <a:spAutoFit/>
          </a:bodyPr>
          <a:lstStyle/>
          <a:p>
            <a:pPr algn="ctr"/>
            <a:r>
              <a:rPr lang="fr-FR" sz="1400" i="1" dirty="0"/>
              <a:t>C’est le code APE 7311Z de la publicité qui est porté par 26% d’entre nous, suivi de celui des organisateurs de foires et salons 8230 Z</a:t>
            </a:r>
          </a:p>
        </p:txBody>
      </p:sp>
      <p:graphicFrame>
        <p:nvGraphicFramePr>
          <p:cNvPr id="12" name="Graphique 11"/>
          <p:cNvGraphicFramePr/>
          <p:nvPr>
            <p:extLst>
              <p:ext uri="{D42A27DB-BD31-4B8C-83A1-F6EECF244321}">
                <p14:modId xmlns:p14="http://schemas.microsoft.com/office/powerpoint/2010/main" val="2302733785"/>
              </p:ext>
            </p:extLst>
          </p:nvPr>
        </p:nvGraphicFramePr>
        <p:xfrm>
          <a:off x="2032000" y="765676"/>
          <a:ext cx="7483856" cy="5056094"/>
        </p:xfrm>
        <a:graphic>
          <a:graphicData uri="http://schemas.openxmlformats.org/drawingml/2006/chart">
            <c:chart xmlns:c="http://schemas.openxmlformats.org/drawingml/2006/chart" xmlns:r="http://schemas.openxmlformats.org/officeDocument/2006/relationships" r:id="rId4"/>
          </a:graphicData>
        </a:graphic>
      </p:graphicFrame>
      <p:sp>
        <p:nvSpPr>
          <p:cNvPr id="3" name="ZoneTexte 2"/>
          <p:cNvSpPr txBox="1"/>
          <p:nvPr/>
        </p:nvSpPr>
        <p:spPr>
          <a:xfrm>
            <a:off x="6714065" y="1315300"/>
            <a:ext cx="2650067" cy="523220"/>
          </a:xfrm>
          <a:prstGeom prst="rect">
            <a:avLst/>
          </a:prstGeom>
          <a:noFill/>
        </p:spPr>
        <p:txBody>
          <a:bodyPr wrap="square" rtlCol="0">
            <a:spAutoFit/>
          </a:bodyPr>
          <a:lstStyle/>
          <a:p>
            <a:r>
              <a:rPr lang="fr-FR" sz="1400" dirty="0"/>
              <a:t>Travaux de menuiserie </a:t>
            </a:r>
          </a:p>
          <a:p>
            <a:r>
              <a:rPr lang="fr-FR" sz="1400" dirty="0"/>
              <a:t>bois et pvc </a:t>
            </a:r>
          </a:p>
        </p:txBody>
      </p:sp>
      <p:sp>
        <p:nvSpPr>
          <p:cNvPr id="7" name="Rectangle 6"/>
          <p:cNvSpPr/>
          <p:nvPr/>
        </p:nvSpPr>
        <p:spPr>
          <a:xfrm>
            <a:off x="7702887" y="1896141"/>
            <a:ext cx="1917024" cy="738664"/>
          </a:xfrm>
          <a:prstGeom prst="rect">
            <a:avLst/>
          </a:prstGeom>
        </p:spPr>
        <p:txBody>
          <a:bodyPr wrap="square">
            <a:spAutoFit/>
          </a:bodyPr>
          <a:lstStyle/>
          <a:p>
            <a:r>
              <a:rPr lang="fr-FR" sz="1400" dirty="0"/>
              <a:t>Conseil en relations </a:t>
            </a:r>
          </a:p>
          <a:p>
            <a:r>
              <a:rPr lang="fr-FR" sz="1400" dirty="0"/>
              <a:t>publiques </a:t>
            </a:r>
          </a:p>
          <a:p>
            <a:r>
              <a:rPr lang="fr-FR" sz="1400" dirty="0"/>
              <a:t>et communication</a:t>
            </a:r>
          </a:p>
        </p:txBody>
      </p:sp>
      <p:sp>
        <p:nvSpPr>
          <p:cNvPr id="8" name="ZoneTexte 7"/>
          <p:cNvSpPr txBox="1"/>
          <p:nvPr/>
        </p:nvSpPr>
        <p:spPr>
          <a:xfrm>
            <a:off x="8039099" y="2878667"/>
            <a:ext cx="1684866" cy="523220"/>
          </a:xfrm>
          <a:prstGeom prst="rect">
            <a:avLst/>
          </a:prstGeom>
          <a:noFill/>
        </p:spPr>
        <p:txBody>
          <a:bodyPr wrap="square" rtlCol="0">
            <a:spAutoFit/>
          </a:bodyPr>
          <a:lstStyle/>
          <a:p>
            <a:r>
              <a:rPr lang="fr-FR" sz="1400" dirty="0"/>
              <a:t>Activités d'architecture</a:t>
            </a:r>
          </a:p>
        </p:txBody>
      </p:sp>
      <p:sp>
        <p:nvSpPr>
          <p:cNvPr id="9" name="ZoneTexte 8"/>
          <p:cNvSpPr txBox="1"/>
          <p:nvPr/>
        </p:nvSpPr>
        <p:spPr>
          <a:xfrm>
            <a:off x="7226214" y="3765271"/>
            <a:ext cx="3310636" cy="307777"/>
          </a:xfrm>
          <a:prstGeom prst="rect">
            <a:avLst/>
          </a:prstGeom>
          <a:noFill/>
        </p:spPr>
        <p:txBody>
          <a:bodyPr wrap="square" rtlCol="0">
            <a:spAutoFit/>
          </a:bodyPr>
          <a:lstStyle/>
          <a:p>
            <a:r>
              <a:rPr lang="fr-FR" sz="1400" dirty="0"/>
              <a:t>Ingénierie, études techniques</a:t>
            </a:r>
          </a:p>
        </p:txBody>
      </p:sp>
      <p:sp>
        <p:nvSpPr>
          <p:cNvPr id="10" name="ZoneTexte 9"/>
          <p:cNvSpPr txBox="1"/>
          <p:nvPr/>
        </p:nvSpPr>
        <p:spPr>
          <a:xfrm>
            <a:off x="4393861" y="4513693"/>
            <a:ext cx="2760133" cy="307777"/>
          </a:xfrm>
          <a:prstGeom prst="rect">
            <a:avLst/>
          </a:prstGeom>
          <a:noFill/>
        </p:spPr>
        <p:txBody>
          <a:bodyPr wrap="square" rtlCol="0">
            <a:spAutoFit/>
          </a:bodyPr>
          <a:lstStyle/>
          <a:p>
            <a:r>
              <a:rPr lang="fr-FR" sz="1400" dirty="0">
                <a:solidFill>
                  <a:schemeClr val="bg1"/>
                </a:solidFill>
              </a:rPr>
              <a:t>Activités des agences de publicité</a:t>
            </a:r>
          </a:p>
        </p:txBody>
      </p:sp>
      <p:sp>
        <p:nvSpPr>
          <p:cNvPr id="13" name="Rectangle 12"/>
          <p:cNvSpPr/>
          <p:nvPr/>
        </p:nvSpPr>
        <p:spPr>
          <a:xfrm>
            <a:off x="2517390" y="3765271"/>
            <a:ext cx="1712007" cy="523220"/>
          </a:xfrm>
          <a:prstGeom prst="rect">
            <a:avLst/>
          </a:prstGeom>
        </p:spPr>
        <p:txBody>
          <a:bodyPr wrap="none">
            <a:spAutoFit/>
          </a:bodyPr>
          <a:lstStyle/>
          <a:p>
            <a:r>
              <a:rPr lang="fr-FR" sz="1400" dirty="0"/>
              <a:t>Activités spécialisées</a:t>
            </a:r>
          </a:p>
          <a:p>
            <a:r>
              <a:rPr lang="fr-FR" sz="1400" dirty="0"/>
              <a:t>de design</a:t>
            </a:r>
          </a:p>
        </p:txBody>
      </p:sp>
      <p:sp>
        <p:nvSpPr>
          <p:cNvPr id="14" name="Rectangle 13"/>
          <p:cNvSpPr/>
          <p:nvPr/>
        </p:nvSpPr>
        <p:spPr>
          <a:xfrm>
            <a:off x="2437463" y="2048459"/>
            <a:ext cx="1871859" cy="523220"/>
          </a:xfrm>
          <a:prstGeom prst="rect">
            <a:avLst/>
          </a:prstGeom>
        </p:spPr>
        <p:txBody>
          <a:bodyPr wrap="none">
            <a:spAutoFit/>
          </a:bodyPr>
          <a:lstStyle/>
          <a:p>
            <a:r>
              <a:rPr lang="fr-FR" sz="1400" dirty="0"/>
              <a:t>Organisation de foires, </a:t>
            </a:r>
          </a:p>
          <a:p>
            <a:r>
              <a:rPr lang="fr-FR" sz="1400" dirty="0"/>
              <a:t>salons professionnels</a:t>
            </a:r>
          </a:p>
        </p:txBody>
      </p:sp>
      <p:sp>
        <p:nvSpPr>
          <p:cNvPr id="15" name="ZoneTexte 14"/>
          <p:cNvSpPr txBox="1"/>
          <p:nvPr/>
        </p:nvSpPr>
        <p:spPr>
          <a:xfrm>
            <a:off x="2828715" y="1145458"/>
            <a:ext cx="2697309" cy="523220"/>
          </a:xfrm>
          <a:prstGeom prst="rect">
            <a:avLst/>
          </a:prstGeom>
          <a:noFill/>
        </p:spPr>
        <p:txBody>
          <a:bodyPr wrap="square" rtlCol="0">
            <a:spAutoFit/>
          </a:bodyPr>
          <a:lstStyle/>
          <a:p>
            <a:r>
              <a:rPr lang="fr-FR" sz="1400" dirty="0"/>
              <a:t>Autres activités de soutien aux entreprises </a:t>
            </a:r>
          </a:p>
        </p:txBody>
      </p:sp>
      <p:sp>
        <p:nvSpPr>
          <p:cNvPr id="16" name="Espace réservé du pied de page 3"/>
          <p:cNvSpPr>
            <a:spLocks noGrp="1"/>
          </p:cNvSpPr>
          <p:nvPr>
            <p:ph type="ftr" sz="quarter" idx="11"/>
          </p:nvPr>
        </p:nvSpPr>
        <p:spPr>
          <a:xfrm>
            <a:off x="3849624" y="6356349"/>
            <a:ext cx="4114800" cy="365125"/>
          </a:xfrm>
        </p:spPr>
        <p:txBody>
          <a:bodyPr/>
          <a:lstStyle/>
          <a:p>
            <a:r>
              <a:rPr lang="fr-FR" dirty="0"/>
              <a:t>séminaire Leads Juillet 2019 - Atelier Social</a:t>
            </a:r>
          </a:p>
        </p:txBody>
      </p:sp>
    </p:spTree>
    <p:extLst>
      <p:ext uri="{BB962C8B-B14F-4D97-AF65-F5344CB8AC3E}">
        <p14:creationId xmlns:p14="http://schemas.microsoft.com/office/powerpoint/2010/main" val="3048681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EA118F57-6873-41BD-B265-00F514CF2F6D}" type="slidenum">
              <a:rPr lang="fr-FR" smtClean="0"/>
              <a:t>40</a:t>
            </a:fld>
            <a:endParaRPr lang="fr-FR" dirty="0"/>
          </a:p>
        </p:txBody>
      </p:sp>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64574" y="5386317"/>
            <a:ext cx="1462852" cy="870364"/>
          </a:xfrm>
          <a:prstGeom prst="rect">
            <a:avLst/>
          </a:prstGeom>
        </p:spPr>
      </p:pic>
      <p:sp>
        <p:nvSpPr>
          <p:cNvPr id="8" name="Titre 6"/>
          <p:cNvSpPr txBox="1">
            <a:spLocks/>
          </p:cNvSpPr>
          <p:nvPr/>
        </p:nvSpPr>
        <p:spPr>
          <a:xfrm>
            <a:off x="838200" y="2280430"/>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5400" dirty="0"/>
              <a:t>Fin de l’étude </a:t>
            </a:r>
          </a:p>
          <a:p>
            <a:pPr algn="ctr"/>
            <a:endParaRPr lang="fr-FR" sz="5400" dirty="0"/>
          </a:p>
          <a:p>
            <a:pPr algn="ctr"/>
            <a:r>
              <a:rPr lang="fr-FR" sz="5400" dirty="0"/>
              <a:t>Merci ! </a:t>
            </a:r>
          </a:p>
        </p:txBody>
      </p:sp>
      <p:sp>
        <p:nvSpPr>
          <p:cNvPr id="2" name="ZoneTexte 1"/>
          <p:cNvSpPr txBox="1"/>
          <p:nvPr/>
        </p:nvSpPr>
        <p:spPr>
          <a:xfrm>
            <a:off x="2597085" y="4640317"/>
            <a:ext cx="7720553" cy="646331"/>
          </a:xfrm>
          <a:prstGeom prst="rect">
            <a:avLst/>
          </a:prstGeom>
          <a:noFill/>
        </p:spPr>
        <p:txBody>
          <a:bodyPr wrap="square" rtlCol="0">
            <a:spAutoFit/>
          </a:bodyPr>
          <a:lstStyle/>
          <a:p>
            <a:r>
              <a:rPr lang="fr-FR" dirty="0"/>
              <a:t>Ont participé à cette étude, Fabrice Laborde, Jean-Pascal Clamens et </a:t>
            </a:r>
          </a:p>
          <a:p>
            <a:r>
              <a:rPr lang="fr-FR" dirty="0"/>
              <a:t>Frédérique </a:t>
            </a:r>
            <a:r>
              <a:rPr lang="fr-FR" dirty="0" err="1"/>
              <a:t>Pitrou</a:t>
            </a:r>
            <a:r>
              <a:rPr lang="fr-FR" dirty="0"/>
              <a:t>- Consultant Unimev</a:t>
            </a:r>
          </a:p>
        </p:txBody>
      </p:sp>
      <p:sp>
        <p:nvSpPr>
          <p:cNvPr id="7" name="Espace réservé du pied de page 3"/>
          <p:cNvSpPr>
            <a:spLocks noGrp="1"/>
          </p:cNvSpPr>
          <p:nvPr>
            <p:ph type="ftr" sz="quarter" idx="11"/>
          </p:nvPr>
        </p:nvSpPr>
        <p:spPr>
          <a:xfrm>
            <a:off x="3849624" y="6356349"/>
            <a:ext cx="4114800" cy="365125"/>
          </a:xfrm>
        </p:spPr>
        <p:txBody>
          <a:bodyPr/>
          <a:lstStyle/>
          <a:p>
            <a:r>
              <a:rPr lang="fr-FR" dirty="0"/>
              <a:t>séminaire Leads Juillet 2019 - Atelier Social</a:t>
            </a:r>
          </a:p>
        </p:txBody>
      </p:sp>
    </p:spTree>
    <p:extLst>
      <p:ext uri="{BB962C8B-B14F-4D97-AF65-F5344CB8AC3E}">
        <p14:creationId xmlns:p14="http://schemas.microsoft.com/office/powerpoint/2010/main" val="267115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6" name="Espace réservé du numéro de diapositive 5"/>
          <p:cNvSpPr>
            <a:spLocks noGrp="1"/>
          </p:cNvSpPr>
          <p:nvPr>
            <p:ph type="sldNum" sz="quarter" idx="12"/>
          </p:nvPr>
        </p:nvSpPr>
        <p:spPr/>
        <p:txBody>
          <a:bodyPr/>
          <a:lstStyle/>
          <a:p>
            <a:fld id="{EA118F57-6873-41BD-B265-00F514CF2F6D}" type="slidenum">
              <a:rPr lang="fr-FR" smtClean="0"/>
              <a:t>5</a:t>
            </a:fld>
            <a:endParaRPr lang="fr-FR" dirty="0"/>
          </a:p>
        </p:txBody>
      </p:sp>
      <p:sp>
        <p:nvSpPr>
          <p:cNvPr id="11" name="ZoneTexte 10"/>
          <p:cNvSpPr txBox="1"/>
          <p:nvPr/>
        </p:nvSpPr>
        <p:spPr>
          <a:xfrm>
            <a:off x="3305048" y="62467"/>
            <a:ext cx="4937760" cy="523220"/>
          </a:xfrm>
          <a:prstGeom prst="rect">
            <a:avLst/>
          </a:prstGeom>
          <a:noFill/>
        </p:spPr>
        <p:txBody>
          <a:bodyPr wrap="square" rtlCol="0">
            <a:spAutoFit/>
          </a:bodyPr>
          <a:lstStyle/>
          <a:p>
            <a:pPr algn="ctr"/>
            <a:r>
              <a:rPr lang="fr-FR" sz="2800" b="1" dirty="0">
                <a:solidFill>
                  <a:schemeClr val="bg2">
                    <a:lumMod val="50000"/>
                  </a:schemeClr>
                </a:solidFill>
              </a:rPr>
              <a:t>Effectif en agence </a:t>
            </a:r>
            <a:endParaRPr lang="fr-FR" sz="2400" dirty="0"/>
          </a:p>
        </p:txBody>
      </p:sp>
      <p:graphicFrame>
        <p:nvGraphicFramePr>
          <p:cNvPr id="10" name="Graphique 9"/>
          <p:cNvGraphicFramePr/>
          <p:nvPr>
            <p:extLst>
              <p:ext uri="{D42A27DB-BD31-4B8C-83A1-F6EECF244321}">
                <p14:modId xmlns:p14="http://schemas.microsoft.com/office/powerpoint/2010/main" val="2260724769"/>
              </p:ext>
            </p:extLst>
          </p:nvPr>
        </p:nvGraphicFramePr>
        <p:xfrm>
          <a:off x="2032000" y="719667"/>
          <a:ext cx="7331456" cy="4763686"/>
        </p:xfrm>
        <a:graphic>
          <a:graphicData uri="http://schemas.openxmlformats.org/drawingml/2006/chart">
            <c:chart xmlns:c="http://schemas.openxmlformats.org/drawingml/2006/chart" xmlns:r="http://schemas.openxmlformats.org/officeDocument/2006/relationships" r:id="rId4"/>
          </a:graphicData>
        </a:graphic>
      </p:graphicFrame>
      <p:sp>
        <p:nvSpPr>
          <p:cNvPr id="13" name="Nuage 12"/>
          <p:cNvSpPr/>
          <p:nvPr/>
        </p:nvSpPr>
        <p:spPr>
          <a:xfrm>
            <a:off x="8388096" y="753327"/>
            <a:ext cx="2112264" cy="143818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Moyenne de 10 personnes par agence</a:t>
            </a:r>
          </a:p>
        </p:txBody>
      </p:sp>
      <p:sp>
        <p:nvSpPr>
          <p:cNvPr id="12" name="Nuage 11"/>
          <p:cNvSpPr/>
          <p:nvPr/>
        </p:nvSpPr>
        <p:spPr>
          <a:xfrm>
            <a:off x="8726762" y="2690670"/>
            <a:ext cx="2112264" cy="143818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Médiane de 6 personnes par agence</a:t>
            </a:r>
          </a:p>
        </p:txBody>
      </p:sp>
      <p:sp>
        <p:nvSpPr>
          <p:cNvPr id="14" name="Espace réservé du pied de page 3"/>
          <p:cNvSpPr>
            <a:spLocks noGrp="1"/>
          </p:cNvSpPr>
          <p:nvPr>
            <p:ph type="ftr" sz="quarter" idx="11"/>
          </p:nvPr>
        </p:nvSpPr>
        <p:spPr>
          <a:xfrm>
            <a:off x="3849624" y="6356349"/>
            <a:ext cx="4114800" cy="365125"/>
          </a:xfrm>
        </p:spPr>
        <p:txBody>
          <a:bodyPr/>
          <a:lstStyle/>
          <a:p>
            <a:r>
              <a:rPr lang="fr-FR" dirty="0"/>
              <a:t>séminaire Leads Juillet 2019 - Atelier Social</a:t>
            </a:r>
          </a:p>
        </p:txBody>
      </p:sp>
    </p:spTree>
    <p:extLst>
      <p:ext uri="{BB962C8B-B14F-4D97-AF65-F5344CB8AC3E}">
        <p14:creationId xmlns:p14="http://schemas.microsoft.com/office/powerpoint/2010/main" val="1048558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6" name="Espace réservé du numéro de diapositive 5"/>
          <p:cNvSpPr>
            <a:spLocks noGrp="1"/>
          </p:cNvSpPr>
          <p:nvPr>
            <p:ph type="sldNum" sz="quarter" idx="12"/>
          </p:nvPr>
        </p:nvSpPr>
        <p:spPr/>
        <p:txBody>
          <a:bodyPr/>
          <a:lstStyle/>
          <a:p>
            <a:fld id="{EA118F57-6873-41BD-B265-00F514CF2F6D}" type="slidenum">
              <a:rPr lang="fr-FR" smtClean="0"/>
              <a:t>6</a:t>
            </a:fld>
            <a:endParaRPr lang="fr-FR" dirty="0"/>
          </a:p>
        </p:txBody>
      </p:sp>
      <p:sp>
        <p:nvSpPr>
          <p:cNvPr id="11" name="ZoneTexte 10"/>
          <p:cNvSpPr txBox="1"/>
          <p:nvPr/>
        </p:nvSpPr>
        <p:spPr>
          <a:xfrm>
            <a:off x="2878517" y="-18330"/>
            <a:ext cx="5732083" cy="523220"/>
          </a:xfrm>
          <a:prstGeom prst="rect">
            <a:avLst/>
          </a:prstGeom>
          <a:noFill/>
        </p:spPr>
        <p:txBody>
          <a:bodyPr wrap="square" rtlCol="0">
            <a:spAutoFit/>
          </a:bodyPr>
          <a:lstStyle/>
          <a:p>
            <a:pPr algn="ctr"/>
            <a:r>
              <a:rPr lang="fr-FR" sz="2800" b="1" dirty="0">
                <a:solidFill>
                  <a:schemeClr val="bg2">
                    <a:lumMod val="50000"/>
                  </a:schemeClr>
                </a:solidFill>
              </a:rPr>
              <a:t>Affichage Obligatoire en entreprise</a:t>
            </a:r>
            <a:endParaRPr lang="fr-FR" sz="2400" dirty="0"/>
          </a:p>
        </p:txBody>
      </p:sp>
      <p:sp>
        <p:nvSpPr>
          <p:cNvPr id="2" name="ZoneTexte 1"/>
          <p:cNvSpPr txBox="1"/>
          <p:nvPr/>
        </p:nvSpPr>
        <p:spPr>
          <a:xfrm>
            <a:off x="7230692" y="742087"/>
            <a:ext cx="4610013" cy="5139869"/>
          </a:xfrm>
          <a:prstGeom prst="rect">
            <a:avLst/>
          </a:prstGeom>
          <a:noFill/>
        </p:spPr>
        <p:txBody>
          <a:bodyPr wrap="square" rtlCol="0">
            <a:spAutoFit/>
          </a:bodyPr>
          <a:lstStyle/>
          <a:p>
            <a:r>
              <a:rPr lang="fr-FR" sz="1400" b="1" dirty="0"/>
              <a:t>article L. 1153-5 du Code du travail modifié le 1er janvier 2019 :</a:t>
            </a:r>
          </a:p>
          <a:p>
            <a:pPr marL="171450" indent="-171450" fontAlgn="base">
              <a:buFont typeface="Arial" panose="020B0604020202020204" pitchFamily="34" charset="0"/>
              <a:buChar char="•"/>
            </a:pPr>
            <a:r>
              <a:rPr lang="fr-FR" sz="1100" dirty="0"/>
              <a:t>Coordonnées de l'Inspection du travail</a:t>
            </a:r>
          </a:p>
          <a:p>
            <a:pPr marL="171450" indent="-171450" fontAlgn="base">
              <a:buFont typeface="Arial" panose="020B0604020202020204" pitchFamily="34" charset="0"/>
              <a:buChar char="•"/>
            </a:pPr>
            <a:r>
              <a:rPr lang="fr-FR" sz="1100" dirty="0"/>
              <a:t>Coordonnées de la Médecine du travail</a:t>
            </a:r>
          </a:p>
          <a:p>
            <a:pPr marL="171450" indent="-171450" fontAlgn="base">
              <a:buFont typeface="Arial" panose="020B0604020202020204" pitchFamily="34" charset="0"/>
              <a:buChar char="•"/>
            </a:pPr>
            <a:r>
              <a:rPr lang="fr-FR" sz="1100" dirty="0"/>
              <a:t>Numéros des Service d'urgences (pompiers, SAMU, Police, défenseur des droits, antipoison, etc.)</a:t>
            </a:r>
          </a:p>
          <a:p>
            <a:pPr marL="171450" indent="-171450" fontAlgn="base">
              <a:buFont typeface="Arial" panose="020B0604020202020204" pitchFamily="34" charset="0"/>
              <a:buChar char="•"/>
            </a:pPr>
            <a:r>
              <a:rPr lang="fr-FR" sz="1100" dirty="0"/>
              <a:t>Consignes incendie détaillées</a:t>
            </a:r>
          </a:p>
          <a:p>
            <a:pPr marL="171450" indent="-171450" fontAlgn="base">
              <a:buFont typeface="Arial" panose="020B0604020202020204" pitchFamily="34" charset="0"/>
              <a:buChar char="•"/>
            </a:pPr>
            <a:r>
              <a:rPr lang="fr-FR" sz="1100" dirty="0"/>
              <a:t>Horaires et durée du travail</a:t>
            </a:r>
          </a:p>
          <a:p>
            <a:pPr marL="171450" indent="-171450" fontAlgn="base">
              <a:buFont typeface="Arial" panose="020B0604020202020204" pitchFamily="34" charset="0"/>
              <a:buChar char="•"/>
            </a:pPr>
            <a:r>
              <a:rPr lang="fr-FR" sz="1100" dirty="0"/>
              <a:t>Dérogations aux horaires de travail</a:t>
            </a:r>
          </a:p>
          <a:p>
            <a:pPr marL="171450" indent="-171450" fontAlgn="base">
              <a:buFont typeface="Arial" panose="020B0604020202020204" pitchFamily="34" charset="0"/>
              <a:buChar char="•"/>
            </a:pPr>
            <a:r>
              <a:rPr lang="fr-FR" sz="1100" dirty="0"/>
              <a:t>Jours hebdomadaires de repos</a:t>
            </a:r>
          </a:p>
          <a:p>
            <a:pPr marL="171450" indent="-171450" fontAlgn="base">
              <a:buFont typeface="Arial" panose="020B0604020202020204" pitchFamily="34" charset="0"/>
              <a:buChar char="•"/>
            </a:pPr>
            <a:r>
              <a:rPr lang="fr-FR" sz="1100" dirty="0"/>
              <a:t>Ordre des départs en congés</a:t>
            </a:r>
          </a:p>
          <a:p>
            <a:pPr marL="171450" indent="-171450" fontAlgn="base">
              <a:buFont typeface="Arial" panose="020B0604020202020204" pitchFamily="34" charset="0"/>
              <a:buChar char="•"/>
            </a:pPr>
            <a:r>
              <a:rPr lang="fr-FR" sz="1100" dirty="0"/>
              <a:t>Modalités de communication de votre Convention collective</a:t>
            </a:r>
          </a:p>
          <a:p>
            <a:pPr marL="171450" indent="-171450" fontAlgn="base">
              <a:buFont typeface="Arial" panose="020B0604020202020204" pitchFamily="34" charset="0"/>
              <a:buChar char="•"/>
            </a:pPr>
            <a:r>
              <a:rPr lang="fr-FR" sz="1100" dirty="0"/>
              <a:t>Modalités d'accès des salariés à votre Document unique d'évaluation des risques </a:t>
            </a:r>
          </a:p>
          <a:p>
            <a:pPr marL="171450" indent="-171450" fontAlgn="base">
              <a:buFont typeface="Arial" panose="020B0604020202020204" pitchFamily="34" charset="0"/>
              <a:buChar char="•"/>
            </a:pPr>
            <a:r>
              <a:rPr lang="fr-FR" sz="1100" dirty="0"/>
              <a:t>Modalités de communication de votre règlement intérieur</a:t>
            </a:r>
          </a:p>
          <a:p>
            <a:pPr marL="171450" indent="-171450" fontAlgn="base">
              <a:buFont typeface="Arial" panose="020B0604020202020204" pitchFamily="34" charset="0"/>
              <a:buChar char="•"/>
            </a:pPr>
            <a:r>
              <a:rPr lang="fr-FR" sz="1100" dirty="0"/>
              <a:t>Liste des membres du C.H.S.C.T. - membres du CSE (Ordonnances Macron réformant le Code du travail du 22 septembre 2017)</a:t>
            </a:r>
          </a:p>
          <a:p>
            <a:pPr marL="171450" indent="-171450" fontAlgn="base">
              <a:buFont typeface="Arial" panose="020B0604020202020204" pitchFamily="34" charset="0"/>
              <a:buChar char="•"/>
            </a:pPr>
            <a:r>
              <a:rPr lang="fr-FR" sz="1100" dirty="0"/>
              <a:t>Interdiction de fumer (pictogramme officiel)</a:t>
            </a:r>
          </a:p>
          <a:p>
            <a:pPr marL="171450" indent="-171450" fontAlgn="base">
              <a:buFont typeface="Arial" panose="020B0604020202020204" pitchFamily="34" charset="0"/>
              <a:buChar char="•"/>
            </a:pPr>
            <a:r>
              <a:rPr lang="fr-FR" sz="1100" dirty="0"/>
              <a:t>Textes relatifs à la lutte contre les discriminations au travail</a:t>
            </a:r>
          </a:p>
          <a:p>
            <a:pPr marL="171450" indent="-171450" fontAlgn="base">
              <a:buFont typeface="Arial" panose="020B0604020202020204" pitchFamily="34" charset="0"/>
              <a:buChar char="•"/>
            </a:pPr>
            <a:r>
              <a:rPr lang="fr-FR" sz="1100" dirty="0"/>
              <a:t>Textes relatifs au harcèlement au travail : modifiés par la loi du 3 août 2018 renforçant la lutte contre les violences sexuelles et sexistes.</a:t>
            </a:r>
          </a:p>
          <a:p>
            <a:pPr marL="171450" indent="-171450" fontAlgn="base">
              <a:buFont typeface="Arial" panose="020B0604020202020204" pitchFamily="34" charset="0"/>
              <a:buChar char="•"/>
            </a:pPr>
            <a:r>
              <a:rPr lang="fr-FR" sz="1100" dirty="0"/>
              <a:t>Textes relatifs à l’égalité de rémunération entre les femmes et les hommes</a:t>
            </a:r>
          </a:p>
          <a:p>
            <a:pPr marL="171450" indent="-171450" fontAlgn="base">
              <a:buFont typeface="Arial" panose="020B0604020202020204" pitchFamily="34" charset="0"/>
              <a:buChar char="•"/>
            </a:pPr>
            <a:r>
              <a:rPr lang="fr-FR" sz="1100" dirty="0"/>
              <a:t>Pictogramme obligatoire relatif à l' Interdiction de vapoter (obligatoire depuis le 1er octobre 2017)</a:t>
            </a:r>
          </a:p>
          <a:p>
            <a:pPr marL="171450" indent="-171450" fontAlgn="base">
              <a:buFont typeface="Arial" panose="020B0604020202020204" pitchFamily="34" charset="0"/>
              <a:buChar char="•"/>
            </a:pPr>
            <a:r>
              <a:rPr lang="fr-FR" sz="1100" dirty="0"/>
              <a:t>Coordonnées des autorités et services compétents en matière de harcèlement sexuel au travail - </a:t>
            </a:r>
            <a:r>
              <a:rPr lang="fr-FR" sz="1100" b="1" dirty="0"/>
              <a:t>Obligatoire depuis le 1er janvier 2019</a:t>
            </a:r>
            <a:endParaRPr lang="fr-FR" sz="1100" dirty="0"/>
          </a:p>
          <a:p>
            <a:pPr marL="171450" indent="-171450" fontAlgn="base">
              <a:buFont typeface="Arial" panose="020B0604020202020204" pitchFamily="34" charset="0"/>
              <a:buChar char="•"/>
            </a:pPr>
            <a:r>
              <a:rPr lang="fr-FR" sz="1100" dirty="0"/>
              <a:t>Actions contentieuses civiles et pénales ouvertes en matière de harcèlement sexuel au travail - </a:t>
            </a:r>
            <a:r>
              <a:rPr lang="fr-FR" sz="1100" b="1" dirty="0"/>
              <a:t>Obligatoire depuis le 1er janvier 2019</a:t>
            </a:r>
            <a:endParaRPr lang="fr-FR" sz="1100" dirty="0"/>
          </a:p>
          <a:p>
            <a:pPr algn="ctr"/>
            <a:r>
              <a:rPr lang="fr-FR" sz="1400" b="1" dirty="0"/>
              <a:t> </a:t>
            </a:r>
            <a:endParaRPr lang="fr-FR" sz="1400" i="1" dirty="0"/>
          </a:p>
        </p:txBody>
      </p:sp>
      <p:graphicFrame>
        <p:nvGraphicFramePr>
          <p:cNvPr id="12" name="Graphique 11"/>
          <p:cNvGraphicFramePr/>
          <p:nvPr>
            <p:extLst>
              <p:ext uri="{D42A27DB-BD31-4B8C-83A1-F6EECF244321}">
                <p14:modId xmlns:p14="http://schemas.microsoft.com/office/powerpoint/2010/main" val="2910885940"/>
              </p:ext>
            </p:extLst>
          </p:nvPr>
        </p:nvGraphicFramePr>
        <p:xfrm>
          <a:off x="218698" y="742086"/>
          <a:ext cx="6747790" cy="4798557"/>
        </p:xfrm>
        <a:graphic>
          <a:graphicData uri="http://schemas.openxmlformats.org/drawingml/2006/chart">
            <c:chart xmlns:c="http://schemas.openxmlformats.org/drawingml/2006/chart" xmlns:r="http://schemas.openxmlformats.org/officeDocument/2006/relationships" r:id="rId4"/>
          </a:graphicData>
        </a:graphic>
      </p:graphicFrame>
      <p:sp>
        <p:nvSpPr>
          <p:cNvPr id="8" name="Espace réservé du pied de page 3"/>
          <p:cNvSpPr>
            <a:spLocks noGrp="1"/>
          </p:cNvSpPr>
          <p:nvPr>
            <p:ph type="ftr" sz="quarter" idx="11"/>
          </p:nvPr>
        </p:nvSpPr>
        <p:spPr>
          <a:xfrm>
            <a:off x="3849624" y="6356349"/>
            <a:ext cx="4114800" cy="365125"/>
          </a:xfrm>
        </p:spPr>
        <p:txBody>
          <a:bodyPr/>
          <a:lstStyle/>
          <a:p>
            <a:r>
              <a:rPr lang="fr-FR" dirty="0"/>
              <a:t>séminaire Leads Juillet 2019 - Atelier Social</a:t>
            </a:r>
          </a:p>
        </p:txBody>
      </p:sp>
    </p:spTree>
    <p:extLst>
      <p:ext uri="{BB962C8B-B14F-4D97-AF65-F5344CB8AC3E}">
        <p14:creationId xmlns:p14="http://schemas.microsoft.com/office/powerpoint/2010/main" val="1855625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6" name="Espace réservé du numéro de diapositive 5"/>
          <p:cNvSpPr>
            <a:spLocks noGrp="1"/>
          </p:cNvSpPr>
          <p:nvPr>
            <p:ph type="sldNum" sz="quarter" idx="12"/>
          </p:nvPr>
        </p:nvSpPr>
        <p:spPr/>
        <p:txBody>
          <a:bodyPr/>
          <a:lstStyle/>
          <a:p>
            <a:fld id="{EA118F57-6873-41BD-B265-00F514CF2F6D}" type="slidenum">
              <a:rPr lang="fr-FR" smtClean="0"/>
              <a:t>7</a:t>
            </a:fld>
            <a:endParaRPr lang="fr-FR" dirty="0"/>
          </a:p>
        </p:txBody>
      </p:sp>
      <p:sp>
        <p:nvSpPr>
          <p:cNvPr id="11" name="ZoneTexte 10"/>
          <p:cNvSpPr txBox="1"/>
          <p:nvPr/>
        </p:nvSpPr>
        <p:spPr>
          <a:xfrm>
            <a:off x="2878517" y="-18330"/>
            <a:ext cx="5732083" cy="646331"/>
          </a:xfrm>
          <a:prstGeom prst="rect">
            <a:avLst/>
          </a:prstGeom>
          <a:noFill/>
        </p:spPr>
        <p:txBody>
          <a:bodyPr wrap="square" rtlCol="0">
            <a:spAutoFit/>
          </a:bodyPr>
          <a:lstStyle/>
          <a:p>
            <a:pPr algn="ctr"/>
            <a:r>
              <a:rPr lang="fr-FR" sz="2800" b="1" dirty="0">
                <a:solidFill>
                  <a:schemeClr val="bg2">
                    <a:lumMod val="50000"/>
                  </a:schemeClr>
                </a:solidFill>
              </a:rPr>
              <a:t>Parité H/F et parité Cadres</a:t>
            </a:r>
          </a:p>
          <a:p>
            <a:pPr algn="ctr"/>
            <a:r>
              <a:rPr lang="fr-FR" sz="800" b="1" dirty="0">
                <a:solidFill>
                  <a:schemeClr val="bg2">
                    <a:lumMod val="50000"/>
                  </a:schemeClr>
                </a:solidFill>
              </a:rPr>
              <a:t>(Sce Insee Réf 2018)</a:t>
            </a:r>
            <a:endParaRPr lang="fr-FR" sz="800" dirty="0"/>
          </a:p>
        </p:txBody>
      </p:sp>
      <p:graphicFrame>
        <p:nvGraphicFramePr>
          <p:cNvPr id="8" name="Graphique 7"/>
          <p:cNvGraphicFramePr/>
          <p:nvPr>
            <p:extLst>
              <p:ext uri="{D42A27DB-BD31-4B8C-83A1-F6EECF244321}">
                <p14:modId xmlns:p14="http://schemas.microsoft.com/office/powerpoint/2010/main" val="761925632"/>
              </p:ext>
            </p:extLst>
          </p:nvPr>
        </p:nvGraphicFramePr>
        <p:xfrm>
          <a:off x="2394920" y="627682"/>
          <a:ext cx="6663840" cy="3906577"/>
        </p:xfrm>
        <a:graphic>
          <a:graphicData uri="http://schemas.openxmlformats.org/drawingml/2006/chart">
            <c:chart xmlns:c="http://schemas.openxmlformats.org/drawingml/2006/chart" xmlns:r="http://schemas.openxmlformats.org/officeDocument/2006/relationships" r:id="rId4"/>
          </a:graphicData>
        </a:graphic>
      </p:graphicFrame>
      <p:sp>
        <p:nvSpPr>
          <p:cNvPr id="9" name="Rectangle 8"/>
          <p:cNvSpPr/>
          <p:nvPr/>
        </p:nvSpPr>
        <p:spPr>
          <a:xfrm>
            <a:off x="728419" y="4748235"/>
            <a:ext cx="11197525" cy="1384995"/>
          </a:xfrm>
          <a:prstGeom prst="rect">
            <a:avLst/>
          </a:prstGeom>
        </p:spPr>
        <p:txBody>
          <a:bodyPr wrap="square">
            <a:spAutoFit/>
          </a:bodyPr>
          <a:lstStyle/>
          <a:p>
            <a:pPr marL="285750" indent="-285750">
              <a:buFont typeface="Arial" panose="020B0604020202020204" pitchFamily="34" charset="0"/>
              <a:buChar char="•"/>
            </a:pPr>
            <a:r>
              <a:rPr lang="fr-FR" sz="1400" dirty="0"/>
              <a:t>Le pourcentage minimum de 40 % de femmes est désormais obligatoire dans toutes les entreprises de plus de 500 salariés et dont le chiffre d’affaires dépasse les 50 millions d’euros. 2 200 sociétés à travers la France sont concernées.</a:t>
            </a:r>
          </a:p>
          <a:p>
            <a:pPr marL="285750" indent="-285750">
              <a:buFont typeface="Arial" panose="020B0604020202020204" pitchFamily="34" charset="0"/>
              <a:buChar char="•"/>
            </a:pPr>
            <a:r>
              <a:rPr lang="fr-FR" sz="1400" dirty="0"/>
              <a:t>Le salaire moyen d’un cadre en France est de 44 700 € brut </a:t>
            </a:r>
          </a:p>
          <a:p>
            <a:pPr marL="285750" indent="-285750">
              <a:buFont typeface="Arial" panose="020B0604020202020204" pitchFamily="34" charset="0"/>
              <a:buChar char="•"/>
            </a:pPr>
            <a:r>
              <a:rPr lang="fr-FR" sz="1400" dirty="0"/>
              <a:t>L’écart salarial entre H/F est de 24% en 2016 à poste égal.</a:t>
            </a:r>
          </a:p>
          <a:p>
            <a:pPr marL="285750" indent="-285750">
              <a:buFont typeface="Arial" panose="020B0604020202020204" pitchFamily="34" charset="0"/>
              <a:buChar char="•"/>
            </a:pPr>
            <a:r>
              <a:rPr lang="fr-FR" sz="1400" dirty="0"/>
              <a:t>Le temps moyen d’un cadre en France est de 43.1 h/semaine</a:t>
            </a:r>
          </a:p>
          <a:p>
            <a:pPr marL="285750" indent="-285750">
              <a:buFont typeface="Arial" panose="020B0604020202020204" pitchFamily="34" charset="0"/>
              <a:buChar char="•"/>
            </a:pPr>
            <a:r>
              <a:rPr lang="fr-FR" sz="1400" dirty="0"/>
              <a:t>84% des cadres Parisiens rêvent de quitter Paris </a:t>
            </a:r>
          </a:p>
        </p:txBody>
      </p:sp>
      <p:sp>
        <p:nvSpPr>
          <p:cNvPr id="10" name="Espace réservé du pied de page 3"/>
          <p:cNvSpPr>
            <a:spLocks noGrp="1"/>
          </p:cNvSpPr>
          <p:nvPr>
            <p:ph type="ftr" sz="quarter" idx="11"/>
          </p:nvPr>
        </p:nvSpPr>
        <p:spPr>
          <a:xfrm>
            <a:off x="3849624" y="6356349"/>
            <a:ext cx="4114800" cy="365125"/>
          </a:xfrm>
        </p:spPr>
        <p:txBody>
          <a:bodyPr/>
          <a:lstStyle/>
          <a:p>
            <a:r>
              <a:rPr lang="fr-FR" dirty="0"/>
              <a:t>séminaire Leads Juillet 2019 - Atelier Social</a:t>
            </a:r>
          </a:p>
        </p:txBody>
      </p:sp>
    </p:spTree>
    <p:extLst>
      <p:ext uri="{BB962C8B-B14F-4D97-AF65-F5344CB8AC3E}">
        <p14:creationId xmlns:p14="http://schemas.microsoft.com/office/powerpoint/2010/main" val="2011509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6" name="Espace réservé du numéro de diapositive 5"/>
          <p:cNvSpPr>
            <a:spLocks noGrp="1"/>
          </p:cNvSpPr>
          <p:nvPr>
            <p:ph type="sldNum" sz="quarter" idx="12"/>
          </p:nvPr>
        </p:nvSpPr>
        <p:spPr>
          <a:xfrm>
            <a:off x="8626099" y="6377576"/>
            <a:ext cx="2743200" cy="365125"/>
          </a:xfrm>
        </p:spPr>
        <p:txBody>
          <a:bodyPr/>
          <a:lstStyle/>
          <a:p>
            <a:fld id="{EA118F57-6873-41BD-B265-00F514CF2F6D}" type="slidenum">
              <a:rPr lang="fr-FR" smtClean="0"/>
              <a:t>8</a:t>
            </a:fld>
            <a:endParaRPr lang="fr-FR" dirty="0"/>
          </a:p>
        </p:txBody>
      </p:sp>
      <p:sp>
        <p:nvSpPr>
          <p:cNvPr id="11" name="ZoneTexte 10"/>
          <p:cNvSpPr txBox="1"/>
          <p:nvPr/>
        </p:nvSpPr>
        <p:spPr>
          <a:xfrm>
            <a:off x="2559009" y="0"/>
            <a:ext cx="7536344" cy="707886"/>
          </a:xfrm>
          <a:prstGeom prst="rect">
            <a:avLst/>
          </a:prstGeom>
          <a:noFill/>
        </p:spPr>
        <p:txBody>
          <a:bodyPr wrap="square" rtlCol="0">
            <a:spAutoFit/>
          </a:bodyPr>
          <a:lstStyle/>
          <a:p>
            <a:pPr algn="ctr"/>
            <a:r>
              <a:rPr lang="fr-FR" sz="2800" b="1" dirty="0">
                <a:solidFill>
                  <a:schemeClr val="bg2">
                    <a:lumMod val="50000"/>
                  </a:schemeClr>
                </a:solidFill>
              </a:rPr>
              <a:t>Durée de travail contractuelle des collaborateurs </a:t>
            </a:r>
            <a:r>
              <a:rPr lang="fr-FR" sz="1200" b="1" dirty="0">
                <a:solidFill>
                  <a:schemeClr val="bg2">
                    <a:lumMod val="50000"/>
                  </a:schemeClr>
                </a:solidFill>
              </a:rPr>
              <a:t>(base contrat)</a:t>
            </a:r>
            <a:endParaRPr lang="fr-FR" sz="1200" dirty="0"/>
          </a:p>
        </p:txBody>
      </p:sp>
      <p:graphicFrame>
        <p:nvGraphicFramePr>
          <p:cNvPr id="12" name="Graphique 11"/>
          <p:cNvGraphicFramePr/>
          <p:nvPr>
            <p:extLst>
              <p:ext uri="{D42A27DB-BD31-4B8C-83A1-F6EECF244321}">
                <p14:modId xmlns:p14="http://schemas.microsoft.com/office/powerpoint/2010/main" val="2083335325"/>
              </p:ext>
            </p:extLst>
          </p:nvPr>
        </p:nvGraphicFramePr>
        <p:xfrm>
          <a:off x="141207" y="833167"/>
          <a:ext cx="5825641" cy="4154984"/>
        </p:xfrm>
        <a:graphic>
          <a:graphicData uri="http://schemas.openxmlformats.org/drawingml/2006/chart">
            <c:chart xmlns:c="http://schemas.openxmlformats.org/drawingml/2006/chart" xmlns:r="http://schemas.openxmlformats.org/officeDocument/2006/relationships" r:id="rId4"/>
          </a:graphicData>
        </a:graphic>
      </p:graphicFrame>
      <p:sp>
        <p:nvSpPr>
          <p:cNvPr id="13" name="ZoneTexte 12"/>
          <p:cNvSpPr txBox="1"/>
          <p:nvPr/>
        </p:nvSpPr>
        <p:spPr>
          <a:xfrm>
            <a:off x="5966848" y="833167"/>
            <a:ext cx="5579389" cy="4154984"/>
          </a:xfrm>
          <a:prstGeom prst="rect">
            <a:avLst/>
          </a:prstGeom>
          <a:noFill/>
        </p:spPr>
        <p:txBody>
          <a:bodyPr wrap="square" rtlCol="0">
            <a:spAutoFit/>
          </a:bodyPr>
          <a:lstStyle/>
          <a:p>
            <a:r>
              <a:rPr lang="fr-FR" sz="1200" b="1" dirty="0"/>
              <a:t>Cas général (hors CC ou accord de branche)</a:t>
            </a:r>
          </a:p>
          <a:p>
            <a:pPr marL="171450" indent="-171450">
              <a:buFont typeface="Arial" panose="020B0604020202020204" pitchFamily="34" charset="0"/>
              <a:buChar char="•"/>
            </a:pPr>
            <a:r>
              <a:rPr lang="fr-FR" sz="1200" dirty="0"/>
              <a:t>Les heures supplémentaires se décomptent par semaine. Cette disposition est d’ordre public. Une convention ou un accord collectif d’entreprise ou d’établissement ou, à défaut, de branche peut fixer une période de 7 jours consécutifs constituant la semaine. A défaut d’accord, la semaine débute le lundi à 0 heure et se termine le dimanche à 24 heures</a:t>
            </a:r>
          </a:p>
          <a:p>
            <a:pPr marL="171450" indent="-171450">
              <a:buFont typeface="Arial" panose="020B0604020202020204" pitchFamily="34" charset="0"/>
              <a:buChar char="•"/>
            </a:pPr>
            <a:r>
              <a:rPr lang="fr-FR" sz="1200" dirty="0"/>
              <a:t>A défaut d’accord, le contingent annuel d’heures supplémentaires est fixé à 220 heures par salarié.</a:t>
            </a:r>
          </a:p>
          <a:p>
            <a:pPr marL="171450" indent="-171450">
              <a:buFont typeface="Arial" panose="020B0604020202020204" pitchFamily="34" charset="0"/>
              <a:buChar char="•"/>
            </a:pPr>
            <a:r>
              <a:rPr lang="fr-FR" sz="1200" dirty="0"/>
              <a:t>La durée légale de travail effectif des salariés à temps complet est fixée à 35 heures par semaine. À la demande de l’employeur, le salarié peut toutefois travailler au-delà de cette durée légale). Les heures supplémentaires ainsi effectuées ouvrent droit à une majoration de salaire ou, sous certaines conditions, à un repos compensateur de remplacement. </a:t>
            </a:r>
          </a:p>
          <a:p>
            <a:pPr marL="171450" indent="-171450">
              <a:buFont typeface="Arial" panose="020B0604020202020204" pitchFamily="34" charset="0"/>
              <a:buChar char="•"/>
            </a:pPr>
            <a:r>
              <a:rPr lang="fr-FR" sz="1200" dirty="0"/>
              <a:t>Les heures supplémentaires effectuées au-delà du contingent annuel (ou dans la limite de ce contingent si un accord collectif le prévoit) ouvrent également droit à une contrepartie obligatoire en repos </a:t>
            </a:r>
          </a:p>
          <a:p>
            <a:pPr marL="171450" indent="-171450">
              <a:buFont typeface="Arial" panose="020B0604020202020204" pitchFamily="34" charset="0"/>
              <a:buChar char="•"/>
            </a:pPr>
            <a:r>
              <a:rPr lang="fr-FR" sz="1200" dirty="0"/>
              <a:t>La durée légale de travail effectif des salariés à temps complet est fixée à trente-cinq heures par semaine, pour toutes les entreprises quel que soit leur effectif. Il s’agit d’une durée de référence, un seuil à partir duquel, sauf exceptions, sont calculées les heures supplémentaires.</a:t>
            </a:r>
          </a:p>
          <a:p>
            <a:pPr marL="171450" indent="-171450">
              <a:buFont typeface="Arial" panose="020B0604020202020204" pitchFamily="34" charset="0"/>
              <a:buChar char="•"/>
            </a:pPr>
            <a:r>
              <a:rPr lang="fr-FR" sz="1200" dirty="0"/>
              <a:t>La durée quotidienne de travail effectif par salarié ne peut excéder 10 heures, sauf accord de branche mais n’excédera jamais 12 H ou 13 H et 48h par semaine.</a:t>
            </a:r>
          </a:p>
        </p:txBody>
      </p:sp>
      <p:sp>
        <p:nvSpPr>
          <p:cNvPr id="8" name="Espace réservé du pied de page 3"/>
          <p:cNvSpPr>
            <a:spLocks noGrp="1"/>
          </p:cNvSpPr>
          <p:nvPr>
            <p:ph type="ftr" sz="quarter" idx="11"/>
          </p:nvPr>
        </p:nvSpPr>
        <p:spPr>
          <a:xfrm>
            <a:off x="3849624" y="6356349"/>
            <a:ext cx="4114800" cy="365125"/>
          </a:xfrm>
        </p:spPr>
        <p:txBody>
          <a:bodyPr/>
          <a:lstStyle/>
          <a:p>
            <a:r>
              <a:rPr lang="fr-FR" dirty="0"/>
              <a:t>séminaire Leads Juillet 2019 - Atelier Social</a:t>
            </a:r>
          </a:p>
        </p:txBody>
      </p:sp>
    </p:spTree>
    <p:extLst>
      <p:ext uri="{BB962C8B-B14F-4D97-AF65-F5344CB8AC3E}">
        <p14:creationId xmlns:p14="http://schemas.microsoft.com/office/powerpoint/2010/main" val="2070734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15" y="6136913"/>
            <a:ext cx="982495" cy="584562"/>
          </a:xfrm>
          <a:prstGeom prst="rect">
            <a:avLst/>
          </a:prstGeom>
        </p:spPr>
      </p:pic>
      <p:sp>
        <p:nvSpPr>
          <p:cNvPr id="6" name="Espace réservé du numéro de diapositive 5"/>
          <p:cNvSpPr>
            <a:spLocks noGrp="1"/>
          </p:cNvSpPr>
          <p:nvPr>
            <p:ph type="sldNum" sz="quarter" idx="12"/>
          </p:nvPr>
        </p:nvSpPr>
        <p:spPr>
          <a:xfrm>
            <a:off x="8626099" y="6377576"/>
            <a:ext cx="2743200" cy="365125"/>
          </a:xfrm>
        </p:spPr>
        <p:txBody>
          <a:bodyPr/>
          <a:lstStyle/>
          <a:p>
            <a:fld id="{EA118F57-6873-41BD-B265-00F514CF2F6D}" type="slidenum">
              <a:rPr lang="fr-FR" smtClean="0"/>
              <a:t>9</a:t>
            </a:fld>
            <a:endParaRPr lang="fr-FR" dirty="0"/>
          </a:p>
        </p:txBody>
      </p:sp>
      <p:sp>
        <p:nvSpPr>
          <p:cNvPr id="11" name="ZoneTexte 10"/>
          <p:cNvSpPr txBox="1"/>
          <p:nvPr/>
        </p:nvSpPr>
        <p:spPr>
          <a:xfrm>
            <a:off x="2216258" y="0"/>
            <a:ext cx="7879095" cy="707886"/>
          </a:xfrm>
          <a:prstGeom prst="rect">
            <a:avLst/>
          </a:prstGeom>
          <a:noFill/>
        </p:spPr>
        <p:txBody>
          <a:bodyPr wrap="square" rtlCol="0">
            <a:spAutoFit/>
          </a:bodyPr>
          <a:lstStyle/>
          <a:p>
            <a:pPr algn="ctr"/>
            <a:r>
              <a:rPr lang="fr-FR" sz="2800" b="1" dirty="0">
                <a:solidFill>
                  <a:schemeClr val="bg2">
                    <a:lumMod val="50000"/>
                  </a:schemeClr>
                </a:solidFill>
              </a:rPr>
              <a:t>Durée de travail effectif moyen des collaborateurs </a:t>
            </a:r>
            <a:r>
              <a:rPr lang="fr-FR" sz="1200" b="1" dirty="0">
                <a:solidFill>
                  <a:schemeClr val="bg2">
                    <a:lumMod val="50000"/>
                  </a:schemeClr>
                </a:solidFill>
              </a:rPr>
              <a:t>(saisons hautes sans que ce soit exceptionnel)</a:t>
            </a:r>
            <a:endParaRPr lang="fr-FR" sz="1200" dirty="0"/>
          </a:p>
        </p:txBody>
      </p:sp>
      <p:graphicFrame>
        <p:nvGraphicFramePr>
          <p:cNvPr id="14" name="Graphique 13"/>
          <p:cNvGraphicFramePr/>
          <p:nvPr>
            <p:extLst>
              <p:ext uri="{D42A27DB-BD31-4B8C-83A1-F6EECF244321}">
                <p14:modId xmlns:p14="http://schemas.microsoft.com/office/powerpoint/2010/main" val="2480097421"/>
              </p:ext>
            </p:extLst>
          </p:nvPr>
        </p:nvGraphicFramePr>
        <p:xfrm>
          <a:off x="2471944" y="789408"/>
          <a:ext cx="7367722" cy="4030565"/>
        </p:xfrm>
        <a:graphic>
          <a:graphicData uri="http://schemas.openxmlformats.org/drawingml/2006/chart">
            <c:chart xmlns:c="http://schemas.openxmlformats.org/drawingml/2006/chart" xmlns:r="http://schemas.openxmlformats.org/officeDocument/2006/relationships" r:id="rId4"/>
          </a:graphicData>
        </a:graphic>
      </p:graphicFrame>
      <p:sp>
        <p:nvSpPr>
          <p:cNvPr id="15" name="ZoneTexte 14"/>
          <p:cNvSpPr txBox="1"/>
          <p:nvPr/>
        </p:nvSpPr>
        <p:spPr>
          <a:xfrm>
            <a:off x="2471944" y="4974956"/>
            <a:ext cx="7367722" cy="1200329"/>
          </a:xfrm>
          <a:prstGeom prst="rect">
            <a:avLst/>
          </a:prstGeom>
          <a:noFill/>
        </p:spPr>
        <p:txBody>
          <a:bodyPr wrap="square" rtlCol="0">
            <a:spAutoFit/>
          </a:bodyPr>
          <a:lstStyle/>
          <a:p>
            <a:r>
              <a:rPr lang="fr-FR" dirty="0"/>
              <a:t>Attention au dépassement des horaires au-delà des 48H ou de seuil de votre CC car cela relève du pénal.</a:t>
            </a:r>
          </a:p>
          <a:p>
            <a:r>
              <a:rPr lang="fr-FR" dirty="0"/>
              <a:t>La durée moyenne de travail dans les agences de &lt; 5pers est de 41.8 H ; 38.6 H dans celles de 5/10pers. et 39.8 H dans les agences &gt; 10 Pers.</a:t>
            </a:r>
          </a:p>
        </p:txBody>
      </p:sp>
      <p:sp>
        <p:nvSpPr>
          <p:cNvPr id="16" name="Nuage 15"/>
          <p:cNvSpPr/>
          <p:nvPr/>
        </p:nvSpPr>
        <p:spPr>
          <a:xfrm rot="21257003">
            <a:off x="2591728" y="1085989"/>
            <a:ext cx="1902779" cy="1316939"/>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t>Durée moyenne :</a:t>
            </a:r>
          </a:p>
          <a:p>
            <a:pPr algn="ctr"/>
            <a:r>
              <a:rPr lang="fr-FR" sz="1600" dirty="0"/>
              <a:t>40.1 H/sem.</a:t>
            </a:r>
          </a:p>
        </p:txBody>
      </p:sp>
      <p:sp>
        <p:nvSpPr>
          <p:cNvPr id="9" name="Espace réservé du pied de page 3"/>
          <p:cNvSpPr>
            <a:spLocks noGrp="1"/>
          </p:cNvSpPr>
          <p:nvPr>
            <p:ph type="ftr" sz="quarter" idx="11"/>
          </p:nvPr>
        </p:nvSpPr>
        <p:spPr>
          <a:xfrm>
            <a:off x="3849624" y="6356349"/>
            <a:ext cx="4114800" cy="365125"/>
          </a:xfrm>
        </p:spPr>
        <p:txBody>
          <a:bodyPr/>
          <a:lstStyle/>
          <a:p>
            <a:r>
              <a:rPr lang="fr-FR" dirty="0"/>
              <a:t>séminaire Leads Juillet 2019 - Atelier Social</a:t>
            </a:r>
          </a:p>
        </p:txBody>
      </p:sp>
    </p:spTree>
    <p:extLst>
      <p:ext uri="{BB962C8B-B14F-4D97-AF65-F5344CB8AC3E}">
        <p14:creationId xmlns:p14="http://schemas.microsoft.com/office/powerpoint/2010/main" val="2469461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23052</TotalTime>
  <Words>2822</Words>
  <Application>Microsoft Office PowerPoint</Application>
  <PresentationFormat>Grand écran</PresentationFormat>
  <Paragraphs>342</Paragraphs>
  <Slides>40</Slides>
  <Notes>40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40</vt:i4>
      </vt:variant>
    </vt:vector>
  </HeadingPairs>
  <TitlesOfParts>
    <vt:vector size="44" baseType="lpstr">
      <vt:lpstr>Arial</vt:lpstr>
      <vt:lpstr>Calibri</vt:lpstr>
      <vt:lpstr>Calibri Light</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Assemblée générale du 14 avril 2015</dc:title>
  <dc:creator>Fabrice LABORDE</dc:creator>
  <cp:lastModifiedBy>DG-A</cp:lastModifiedBy>
  <cp:revision>274</cp:revision>
  <cp:lastPrinted>2018-12-10T16:31:59Z</cp:lastPrinted>
  <dcterms:created xsi:type="dcterms:W3CDTF">2016-04-12T20:10:34Z</dcterms:created>
  <dcterms:modified xsi:type="dcterms:W3CDTF">2019-06-24T12:13:27Z</dcterms:modified>
</cp:coreProperties>
</file>