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60" r:id="rId5"/>
    <p:sldId id="259" r:id="rId6"/>
    <p:sldId id="261" r:id="rId7"/>
    <p:sldId id="266" r:id="rId8"/>
    <p:sldId id="262" r:id="rId9"/>
    <p:sldId id="265" r:id="rId10"/>
    <p:sldId id="263" r:id="rId11"/>
    <p:sldId id="267" r:id="rId12"/>
    <p:sldId id="268" r:id="rId13"/>
    <p:sldId id="269" r:id="rId14"/>
    <p:sldId id="270" r:id="rId15"/>
    <p:sldId id="271"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23" d="100"/>
          <a:sy n="123" d="100"/>
        </p:scale>
        <p:origin x="11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8785A9-010C-457F-B52B-6896B9085196}" type="doc">
      <dgm:prSet loTypeId="urn:microsoft.com/office/officeart/2005/8/layout/hList9" loCatId="list" qsTypeId="urn:microsoft.com/office/officeart/2009/2/quickstyle/3d8" qsCatId="3D" csTypeId="urn:microsoft.com/office/officeart/2005/8/colors/accent1_2" csCatId="accent1" phldr="1"/>
      <dgm:spPr/>
      <dgm:t>
        <a:bodyPr/>
        <a:lstStyle/>
        <a:p>
          <a:endParaRPr lang="fr-FR"/>
        </a:p>
      </dgm:t>
    </dgm:pt>
    <dgm:pt modelId="{033EECBD-3BDA-4E41-AB1C-38332541D592}">
      <dgm:prSet phldrT="[Texte]"/>
      <dgm:spPr/>
      <dgm:t>
        <a:bodyPr/>
        <a:lstStyle/>
        <a:p>
          <a:r>
            <a:rPr lang="fr-FR" dirty="0"/>
            <a:t>Diversification Organique</a:t>
          </a:r>
        </a:p>
      </dgm:t>
    </dgm:pt>
    <dgm:pt modelId="{2068B911-A195-4A44-8E5B-20C1576C66A7}" type="parTrans" cxnId="{FD3A818F-86E8-4AA3-BD0E-C8C3258393D9}">
      <dgm:prSet/>
      <dgm:spPr/>
      <dgm:t>
        <a:bodyPr/>
        <a:lstStyle/>
        <a:p>
          <a:endParaRPr lang="fr-FR"/>
        </a:p>
      </dgm:t>
    </dgm:pt>
    <dgm:pt modelId="{316B9D57-5806-470D-84E3-AC35802D350C}" type="sibTrans" cxnId="{FD3A818F-86E8-4AA3-BD0E-C8C3258393D9}">
      <dgm:prSet/>
      <dgm:spPr/>
      <dgm:t>
        <a:bodyPr/>
        <a:lstStyle/>
        <a:p>
          <a:endParaRPr lang="fr-FR"/>
        </a:p>
      </dgm:t>
    </dgm:pt>
    <dgm:pt modelId="{BF338EA8-F463-4DA2-893C-1183EE89630F}">
      <dgm:prSet phldrT="[Texte]"/>
      <dgm:spPr/>
      <dgm:t>
        <a:bodyPr/>
        <a:lstStyle/>
        <a:p>
          <a:r>
            <a:rPr lang="fr-FR" dirty="0"/>
            <a:t>Activités, proches et connexes au cœur de métier. </a:t>
          </a:r>
        </a:p>
      </dgm:t>
    </dgm:pt>
    <dgm:pt modelId="{4645FFF0-D194-4F42-9EE1-EEBAE7156C0D}" type="parTrans" cxnId="{FF31D475-1166-47D2-8208-73E96E96747C}">
      <dgm:prSet/>
      <dgm:spPr/>
      <dgm:t>
        <a:bodyPr/>
        <a:lstStyle/>
        <a:p>
          <a:endParaRPr lang="fr-FR"/>
        </a:p>
      </dgm:t>
    </dgm:pt>
    <dgm:pt modelId="{B993CC84-F622-4594-AD85-9C60F78319C2}" type="sibTrans" cxnId="{FF31D475-1166-47D2-8208-73E96E96747C}">
      <dgm:prSet/>
      <dgm:spPr/>
      <dgm:t>
        <a:bodyPr/>
        <a:lstStyle/>
        <a:p>
          <a:endParaRPr lang="fr-FR"/>
        </a:p>
      </dgm:t>
    </dgm:pt>
    <dgm:pt modelId="{5E5F4590-0267-40E5-83C7-01A17D24A317}">
      <dgm:prSet phldrT="[Texte]"/>
      <dgm:spPr/>
      <dgm:t>
        <a:bodyPr/>
        <a:lstStyle/>
        <a:p>
          <a:r>
            <a:rPr lang="fr-FR" dirty="0"/>
            <a:t>Relais de croissance </a:t>
          </a:r>
        </a:p>
      </dgm:t>
    </dgm:pt>
    <dgm:pt modelId="{2B05BC57-031D-4942-943B-6B91767D1EC1}" type="parTrans" cxnId="{EC90AE8C-8C44-4D48-AB26-96F96E173BAA}">
      <dgm:prSet/>
      <dgm:spPr/>
      <dgm:t>
        <a:bodyPr/>
        <a:lstStyle/>
        <a:p>
          <a:endParaRPr lang="fr-FR"/>
        </a:p>
      </dgm:t>
    </dgm:pt>
    <dgm:pt modelId="{0A3CE96C-654E-43F9-8F61-07963C512E35}" type="sibTrans" cxnId="{EC90AE8C-8C44-4D48-AB26-96F96E173BAA}">
      <dgm:prSet/>
      <dgm:spPr/>
      <dgm:t>
        <a:bodyPr/>
        <a:lstStyle/>
        <a:p>
          <a:endParaRPr lang="fr-FR"/>
        </a:p>
      </dgm:t>
    </dgm:pt>
    <dgm:pt modelId="{4CA93B49-78C0-42F5-975A-C3340BA37B54}">
      <dgm:prSet phldrT="[Texte]"/>
      <dgm:spPr/>
      <dgm:t>
        <a:bodyPr/>
        <a:lstStyle/>
        <a:p>
          <a:r>
            <a:rPr lang="fr-FR" dirty="0"/>
            <a:t>Diversification Financière</a:t>
          </a:r>
        </a:p>
      </dgm:t>
    </dgm:pt>
    <dgm:pt modelId="{F6D524C3-189D-4BDD-8905-BEA461B1F9F1}" type="parTrans" cxnId="{410EAA9E-5972-4AEA-9100-536A106D74D2}">
      <dgm:prSet/>
      <dgm:spPr/>
      <dgm:t>
        <a:bodyPr/>
        <a:lstStyle/>
        <a:p>
          <a:endParaRPr lang="fr-FR"/>
        </a:p>
      </dgm:t>
    </dgm:pt>
    <dgm:pt modelId="{57FFC78E-1B32-43AD-B3FD-510DDB88CDDD}" type="sibTrans" cxnId="{410EAA9E-5972-4AEA-9100-536A106D74D2}">
      <dgm:prSet/>
      <dgm:spPr/>
      <dgm:t>
        <a:bodyPr/>
        <a:lstStyle/>
        <a:p>
          <a:endParaRPr lang="fr-FR"/>
        </a:p>
      </dgm:t>
    </dgm:pt>
    <dgm:pt modelId="{213B28E2-2E30-4784-A1E0-9D519F148E97}">
      <dgm:prSet phldrT="[Texte]"/>
      <dgm:spPr/>
      <dgm:t>
        <a:bodyPr/>
        <a:lstStyle/>
        <a:p>
          <a:r>
            <a:rPr lang="fr-FR" dirty="0"/>
            <a:t>Activité  parallèle ou éloignée du cœur de métier  </a:t>
          </a:r>
        </a:p>
      </dgm:t>
    </dgm:pt>
    <dgm:pt modelId="{E3503AE6-4F4C-4A93-A2F5-19E459AF57CB}" type="parTrans" cxnId="{D57FD736-6705-49B7-90F1-942AF511D069}">
      <dgm:prSet/>
      <dgm:spPr/>
      <dgm:t>
        <a:bodyPr/>
        <a:lstStyle/>
        <a:p>
          <a:endParaRPr lang="fr-FR"/>
        </a:p>
      </dgm:t>
    </dgm:pt>
    <dgm:pt modelId="{1C8CE722-E7D1-47E9-9C58-785E8906F25C}" type="sibTrans" cxnId="{D57FD736-6705-49B7-90F1-942AF511D069}">
      <dgm:prSet/>
      <dgm:spPr/>
      <dgm:t>
        <a:bodyPr/>
        <a:lstStyle/>
        <a:p>
          <a:endParaRPr lang="fr-FR"/>
        </a:p>
      </dgm:t>
    </dgm:pt>
    <dgm:pt modelId="{3F68454A-0410-47F8-9AC4-C6587AE19624}">
      <dgm:prSet phldrT="[Texte]"/>
      <dgm:spPr/>
      <dgm:t>
        <a:bodyPr/>
        <a:lstStyle/>
        <a:p>
          <a:r>
            <a:rPr lang="fr-FR" dirty="0"/>
            <a:t>Source d’économie d’ échelle au sein du groupe mais pas des ressources</a:t>
          </a:r>
        </a:p>
      </dgm:t>
    </dgm:pt>
    <dgm:pt modelId="{84FE3BA0-E49A-4C1C-9186-5C7BADDFFD0E}" type="parTrans" cxnId="{D7A35E43-C5AE-4796-8F26-9D4653387299}">
      <dgm:prSet/>
      <dgm:spPr/>
      <dgm:t>
        <a:bodyPr/>
        <a:lstStyle/>
        <a:p>
          <a:endParaRPr lang="fr-FR"/>
        </a:p>
      </dgm:t>
    </dgm:pt>
    <dgm:pt modelId="{AC2E19C8-E0C9-4184-AAE0-E14E5A84E687}" type="sibTrans" cxnId="{D7A35E43-C5AE-4796-8F26-9D4653387299}">
      <dgm:prSet/>
      <dgm:spPr/>
      <dgm:t>
        <a:bodyPr/>
        <a:lstStyle/>
        <a:p>
          <a:endParaRPr lang="fr-FR"/>
        </a:p>
      </dgm:t>
    </dgm:pt>
    <dgm:pt modelId="{7C979AEE-DCB8-43C0-B439-C490749479E9}">
      <dgm:prSet phldrT="[Texte]"/>
      <dgm:spPr/>
      <dgm:t>
        <a:bodyPr/>
        <a:lstStyle/>
        <a:p>
          <a:r>
            <a:rPr lang="fr-FR" dirty="0"/>
            <a:t>Même clientèle que le cœur de métier</a:t>
          </a:r>
        </a:p>
      </dgm:t>
    </dgm:pt>
    <dgm:pt modelId="{38479D44-D2C4-4F18-A8E1-D217BB0A9E84}" type="parTrans" cxnId="{452734C4-6E11-48DE-B4DA-91E33BA083B6}">
      <dgm:prSet/>
      <dgm:spPr/>
      <dgm:t>
        <a:bodyPr/>
        <a:lstStyle/>
        <a:p>
          <a:endParaRPr lang="fr-FR"/>
        </a:p>
      </dgm:t>
    </dgm:pt>
    <dgm:pt modelId="{79008A1E-9980-48AA-AF88-CD6706B94676}" type="sibTrans" cxnId="{452734C4-6E11-48DE-B4DA-91E33BA083B6}">
      <dgm:prSet/>
      <dgm:spPr/>
      <dgm:t>
        <a:bodyPr/>
        <a:lstStyle/>
        <a:p>
          <a:endParaRPr lang="fr-FR"/>
        </a:p>
      </dgm:t>
    </dgm:pt>
    <dgm:pt modelId="{9A79EB78-2B92-4133-892E-13C26E0B2EF3}">
      <dgm:prSet phldrT="[Texte]"/>
      <dgm:spPr/>
      <dgm:t>
        <a:bodyPr/>
        <a:lstStyle/>
        <a:p>
          <a:r>
            <a:rPr lang="fr-FR" dirty="0"/>
            <a:t>Utilise en générale les excédents de trésorerie</a:t>
          </a:r>
        </a:p>
      </dgm:t>
    </dgm:pt>
    <dgm:pt modelId="{D3FD29F3-42B6-4AB4-B3AF-A81EA7BC94E6}" type="parTrans" cxnId="{5473D200-FF00-4384-B461-BB0327C7D1B4}">
      <dgm:prSet/>
      <dgm:spPr/>
      <dgm:t>
        <a:bodyPr/>
        <a:lstStyle/>
        <a:p>
          <a:endParaRPr lang="fr-FR"/>
        </a:p>
      </dgm:t>
    </dgm:pt>
    <dgm:pt modelId="{98AB9104-2DCB-4E57-B43C-E6FBC08C8C12}" type="sibTrans" cxnId="{5473D200-FF00-4384-B461-BB0327C7D1B4}">
      <dgm:prSet/>
      <dgm:spPr/>
      <dgm:t>
        <a:bodyPr/>
        <a:lstStyle/>
        <a:p>
          <a:endParaRPr lang="fr-FR"/>
        </a:p>
      </dgm:t>
    </dgm:pt>
    <dgm:pt modelId="{CE2585AA-CE0D-4F3B-97B1-0832302608D1}">
      <dgm:prSet phldrT="[Texte]"/>
      <dgm:spPr/>
      <dgm:t>
        <a:bodyPr/>
        <a:lstStyle/>
        <a:p>
          <a:pPr algn="ctr"/>
          <a:r>
            <a:rPr lang="fr-FR" b="1" dirty="0"/>
            <a:t>Conditions : Utiliser au moins 75% des ressources humaines existantes</a:t>
          </a:r>
        </a:p>
      </dgm:t>
    </dgm:pt>
    <dgm:pt modelId="{EDCD8491-A356-40D9-BF56-F4E63B028C98}" type="parTrans" cxnId="{CDC230D8-91D7-4E1B-AB3C-4F15D1DC25D8}">
      <dgm:prSet/>
      <dgm:spPr/>
      <dgm:t>
        <a:bodyPr/>
        <a:lstStyle/>
        <a:p>
          <a:endParaRPr lang="fr-FR"/>
        </a:p>
      </dgm:t>
    </dgm:pt>
    <dgm:pt modelId="{B2C24F39-0459-4456-8700-DC704A6B09BE}" type="sibTrans" cxnId="{CDC230D8-91D7-4E1B-AB3C-4F15D1DC25D8}">
      <dgm:prSet/>
      <dgm:spPr/>
      <dgm:t>
        <a:bodyPr/>
        <a:lstStyle/>
        <a:p>
          <a:endParaRPr lang="fr-FR"/>
        </a:p>
      </dgm:t>
    </dgm:pt>
    <dgm:pt modelId="{43AA0A46-5526-4B6A-B19B-3A6715F794EC}">
      <dgm:prSet phldrT="[Texte]"/>
      <dgm:spPr/>
      <dgm:t>
        <a:bodyPr/>
        <a:lstStyle/>
        <a:p>
          <a:r>
            <a:rPr lang="fr-FR" b="1" dirty="0"/>
            <a:t>Génère des besoins en cash important</a:t>
          </a:r>
        </a:p>
      </dgm:t>
    </dgm:pt>
    <dgm:pt modelId="{64801E7D-1594-4047-AFDA-B0D840D9A5DC}" type="parTrans" cxnId="{4D4AC962-9E0E-44F9-9491-BBCEDDF04DE8}">
      <dgm:prSet/>
      <dgm:spPr/>
      <dgm:t>
        <a:bodyPr/>
        <a:lstStyle/>
        <a:p>
          <a:endParaRPr lang="fr-FR"/>
        </a:p>
      </dgm:t>
    </dgm:pt>
    <dgm:pt modelId="{B97F003F-5AC3-4BBF-8330-C9A43F41AA84}" type="sibTrans" cxnId="{4D4AC962-9E0E-44F9-9491-BBCEDDF04DE8}">
      <dgm:prSet/>
      <dgm:spPr/>
      <dgm:t>
        <a:bodyPr/>
        <a:lstStyle/>
        <a:p>
          <a:endParaRPr lang="fr-FR"/>
        </a:p>
      </dgm:t>
    </dgm:pt>
    <dgm:pt modelId="{2287B51C-10CA-47C6-A854-D126D9E65A21}" type="pres">
      <dgm:prSet presAssocID="{538785A9-010C-457F-B52B-6896B9085196}" presName="list" presStyleCnt="0">
        <dgm:presLayoutVars>
          <dgm:dir/>
          <dgm:animLvl val="lvl"/>
        </dgm:presLayoutVars>
      </dgm:prSet>
      <dgm:spPr/>
      <dgm:t>
        <a:bodyPr/>
        <a:lstStyle/>
        <a:p>
          <a:endParaRPr lang="fr-FR"/>
        </a:p>
      </dgm:t>
    </dgm:pt>
    <dgm:pt modelId="{035F8778-68DC-41CD-ABCC-5919F86C8F09}" type="pres">
      <dgm:prSet presAssocID="{033EECBD-3BDA-4E41-AB1C-38332541D592}" presName="posSpace" presStyleCnt="0"/>
      <dgm:spPr/>
    </dgm:pt>
    <dgm:pt modelId="{8C50E04E-C1C4-446A-AAE5-965DF3BD0977}" type="pres">
      <dgm:prSet presAssocID="{033EECBD-3BDA-4E41-AB1C-38332541D592}" presName="vertFlow" presStyleCnt="0"/>
      <dgm:spPr/>
    </dgm:pt>
    <dgm:pt modelId="{EC905103-E5D7-4AB4-A59B-BFB2886DBFC7}" type="pres">
      <dgm:prSet presAssocID="{033EECBD-3BDA-4E41-AB1C-38332541D592}" presName="topSpace" presStyleCnt="0"/>
      <dgm:spPr/>
    </dgm:pt>
    <dgm:pt modelId="{506B6A72-71F6-4543-9935-0F910FC7C9AB}" type="pres">
      <dgm:prSet presAssocID="{033EECBD-3BDA-4E41-AB1C-38332541D592}" presName="firstComp" presStyleCnt="0"/>
      <dgm:spPr/>
    </dgm:pt>
    <dgm:pt modelId="{B98E7518-CF54-4516-A4D9-CBE0D2965DE8}" type="pres">
      <dgm:prSet presAssocID="{033EECBD-3BDA-4E41-AB1C-38332541D592}" presName="firstChild" presStyleLbl="bgAccFollowNode1" presStyleIdx="0" presStyleCnt="8"/>
      <dgm:spPr/>
      <dgm:t>
        <a:bodyPr/>
        <a:lstStyle/>
        <a:p>
          <a:endParaRPr lang="fr-FR"/>
        </a:p>
      </dgm:t>
    </dgm:pt>
    <dgm:pt modelId="{37B8F0DD-82E4-49DD-B087-2B2296AF3B1D}" type="pres">
      <dgm:prSet presAssocID="{033EECBD-3BDA-4E41-AB1C-38332541D592}" presName="firstChildTx" presStyleLbl="bgAccFollowNode1" presStyleIdx="0" presStyleCnt="8">
        <dgm:presLayoutVars>
          <dgm:bulletEnabled val="1"/>
        </dgm:presLayoutVars>
      </dgm:prSet>
      <dgm:spPr/>
      <dgm:t>
        <a:bodyPr/>
        <a:lstStyle/>
        <a:p>
          <a:endParaRPr lang="fr-FR"/>
        </a:p>
      </dgm:t>
    </dgm:pt>
    <dgm:pt modelId="{C01C529B-6E88-4F56-BB76-6A4620371D8A}" type="pres">
      <dgm:prSet presAssocID="{BF338EA8-F463-4DA2-893C-1183EE89630F}" presName="comp" presStyleCnt="0"/>
      <dgm:spPr/>
    </dgm:pt>
    <dgm:pt modelId="{D9B78CE9-AFA4-4FBB-BA83-A7019D4BEF60}" type="pres">
      <dgm:prSet presAssocID="{BF338EA8-F463-4DA2-893C-1183EE89630F}" presName="child" presStyleLbl="bgAccFollowNode1" presStyleIdx="1" presStyleCnt="8"/>
      <dgm:spPr/>
      <dgm:t>
        <a:bodyPr/>
        <a:lstStyle/>
        <a:p>
          <a:endParaRPr lang="fr-FR"/>
        </a:p>
      </dgm:t>
    </dgm:pt>
    <dgm:pt modelId="{0D935F12-0D73-489A-A2D2-2145BABF6FD4}" type="pres">
      <dgm:prSet presAssocID="{BF338EA8-F463-4DA2-893C-1183EE89630F}" presName="childTx" presStyleLbl="bgAccFollowNode1" presStyleIdx="1" presStyleCnt="8">
        <dgm:presLayoutVars>
          <dgm:bulletEnabled val="1"/>
        </dgm:presLayoutVars>
      </dgm:prSet>
      <dgm:spPr/>
      <dgm:t>
        <a:bodyPr/>
        <a:lstStyle/>
        <a:p>
          <a:endParaRPr lang="fr-FR"/>
        </a:p>
      </dgm:t>
    </dgm:pt>
    <dgm:pt modelId="{1D84FEF6-19C6-48D9-A616-B7958663ECCE}" type="pres">
      <dgm:prSet presAssocID="{5E5F4590-0267-40E5-83C7-01A17D24A317}" presName="comp" presStyleCnt="0"/>
      <dgm:spPr/>
    </dgm:pt>
    <dgm:pt modelId="{7683DDAB-70E9-4D0B-83B5-250AD73B3F96}" type="pres">
      <dgm:prSet presAssocID="{5E5F4590-0267-40E5-83C7-01A17D24A317}" presName="child" presStyleLbl="bgAccFollowNode1" presStyleIdx="2" presStyleCnt="8"/>
      <dgm:spPr/>
      <dgm:t>
        <a:bodyPr/>
        <a:lstStyle/>
        <a:p>
          <a:endParaRPr lang="fr-FR"/>
        </a:p>
      </dgm:t>
    </dgm:pt>
    <dgm:pt modelId="{B1805064-6E98-4833-A765-3756EF03DE34}" type="pres">
      <dgm:prSet presAssocID="{5E5F4590-0267-40E5-83C7-01A17D24A317}" presName="childTx" presStyleLbl="bgAccFollowNode1" presStyleIdx="2" presStyleCnt="8">
        <dgm:presLayoutVars>
          <dgm:bulletEnabled val="1"/>
        </dgm:presLayoutVars>
      </dgm:prSet>
      <dgm:spPr/>
      <dgm:t>
        <a:bodyPr/>
        <a:lstStyle/>
        <a:p>
          <a:endParaRPr lang="fr-FR"/>
        </a:p>
      </dgm:t>
    </dgm:pt>
    <dgm:pt modelId="{780AE26D-52BD-4AB5-85AF-420B4A3FF848}" type="pres">
      <dgm:prSet presAssocID="{7C979AEE-DCB8-43C0-B439-C490749479E9}" presName="comp" presStyleCnt="0"/>
      <dgm:spPr/>
    </dgm:pt>
    <dgm:pt modelId="{6182613F-8297-41B7-A853-A8E4D9861091}" type="pres">
      <dgm:prSet presAssocID="{7C979AEE-DCB8-43C0-B439-C490749479E9}" presName="child" presStyleLbl="bgAccFollowNode1" presStyleIdx="3" presStyleCnt="8"/>
      <dgm:spPr/>
      <dgm:t>
        <a:bodyPr/>
        <a:lstStyle/>
        <a:p>
          <a:endParaRPr lang="fr-FR"/>
        </a:p>
      </dgm:t>
    </dgm:pt>
    <dgm:pt modelId="{4AB98F6F-10A0-476A-BDBA-C94413A2E184}" type="pres">
      <dgm:prSet presAssocID="{7C979AEE-DCB8-43C0-B439-C490749479E9}" presName="childTx" presStyleLbl="bgAccFollowNode1" presStyleIdx="3" presStyleCnt="8">
        <dgm:presLayoutVars>
          <dgm:bulletEnabled val="1"/>
        </dgm:presLayoutVars>
      </dgm:prSet>
      <dgm:spPr/>
      <dgm:t>
        <a:bodyPr/>
        <a:lstStyle/>
        <a:p>
          <a:endParaRPr lang="fr-FR"/>
        </a:p>
      </dgm:t>
    </dgm:pt>
    <dgm:pt modelId="{62E2A4DE-344A-45C7-9702-88B1807CE07C}" type="pres">
      <dgm:prSet presAssocID="{033EECBD-3BDA-4E41-AB1C-38332541D592}" presName="negSpace" presStyleCnt="0"/>
      <dgm:spPr/>
    </dgm:pt>
    <dgm:pt modelId="{4471F56E-351D-47FB-A93E-0241F6CD8813}" type="pres">
      <dgm:prSet presAssocID="{033EECBD-3BDA-4E41-AB1C-38332541D592}" presName="circle" presStyleLbl="node1" presStyleIdx="0" presStyleCnt="2"/>
      <dgm:spPr/>
      <dgm:t>
        <a:bodyPr/>
        <a:lstStyle/>
        <a:p>
          <a:endParaRPr lang="fr-FR"/>
        </a:p>
      </dgm:t>
    </dgm:pt>
    <dgm:pt modelId="{F9CDE615-8AA1-4CBD-B578-4589C1244696}" type="pres">
      <dgm:prSet presAssocID="{316B9D57-5806-470D-84E3-AC35802D350C}" presName="transSpace" presStyleCnt="0"/>
      <dgm:spPr/>
    </dgm:pt>
    <dgm:pt modelId="{183A5B40-AA2A-4BFB-A3AC-59FBAD02AAE8}" type="pres">
      <dgm:prSet presAssocID="{4CA93B49-78C0-42F5-975A-C3340BA37B54}" presName="posSpace" presStyleCnt="0"/>
      <dgm:spPr/>
    </dgm:pt>
    <dgm:pt modelId="{1F674BED-3A67-4A61-B1B4-F874B3F9B186}" type="pres">
      <dgm:prSet presAssocID="{4CA93B49-78C0-42F5-975A-C3340BA37B54}" presName="vertFlow" presStyleCnt="0"/>
      <dgm:spPr/>
    </dgm:pt>
    <dgm:pt modelId="{5D57BB2E-98AD-494A-B771-DACF5EBD5017}" type="pres">
      <dgm:prSet presAssocID="{4CA93B49-78C0-42F5-975A-C3340BA37B54}" presName="topSpace" presStyleCnt="0"/>
      <dgm:spPr/>
    </dgm:pt>
    <dgm:pt modelId="{7A07A5C7-C2AC-4F23-8599-E2FB331F396E}" type="pres">
      <dgm:prSet presAssocID="{4CA93B49-78C0-42F5-975A-C3340BA37B54}" presName="firstComp" presStyleCnt="0"/>
      <dgm:spPr/>
    </dgm:pt>
    <dgm:pt modelId="{C8F9952A-A22F-4F3A-B94B-F6E7874EA71B}" type="pres">
      <dgm:prSet presAssocID="{4CA93B49-78C0-42F5-975A-C3340BA37B54}" presName="firstChild" presStyleLbl="bgAccFollowNode1" presStyleIdx="4" presStyleCnt="8"/>
      <dgm:spPr/>
      <dgm:t>
        <a:bodyPr/>
        <a:lstStyle/>
        <a:p>
          <a:endParaRPr lang="fr-FR"/>
        </a:p>
      </dgm:t>
    </dgm:pt>
    <dgm:pt modelId="{15B3C9C3-83C9-4522-9E5C-65D8A9F9CDAE}" type="pres">
      <dgm:prSet presAssocID="{4CA93B49-78C0-42F5-975A-C3340BA37B54}" presName="firstChildTx" presStyleLbl="bgAccFollowNode1" presStyleIdx="4" presStyleCnt="8">
        <dgm:presLayoutVars>
          <dgm:bulletEnabled val="1"/>
        </dgm:presLayoutVars>
      </dgm:prSet>
      <dgm:spPr/>
      <dgm:t>
        <a:bodyPr/>
        <a:lstStyle/>
        <a:p>
          <a:endParaRPr lang="fr-FR"/>
        </a:p>
      </dgm:t>
    </dgm:pt>
    <dgm:pt modelId="{944950B3-0200-4976-82D9-152B18AE8BCC}" type="pres">
      <dgm:prSet presAssocID="{213B28E2-2E30-4784-A1E0-9D519F148E97}" presName="comp" presStyleCnt="0"/>
      <dgm:spPr/>
    </dgm:pt>
    <dgm:pt modelId="{C4569B06-CD5D-45D4-96AD-22675FDB9087}" type="pres">
      <dgm:prSet presAssocID="{213B28E2-2E30-4784-A1E0-9D519F148E97}" presName="child" presStyleLbl="bgAccFollowNode1" presStyleIdx="5" presStyleCnt="8"/>
      <dgm:spPr/>
      <dgm:t>
        <a:bodyPr/>
        <a:lstStyle/>
        <a:p>
          <a:endParaRPr lang="fr-FR"/>
        </a:p>
      </dgm:t>
    </dgm:pt>
    <dgm:pt modelId="{68C0D83D-2B12-4E6E-89FC-3539DC282A5B}" type="pres">
      <dgm:prSet presAssocID="{213B28E2-2E30-4784-A1E0-9D519F148E97}" presName="childTx" presStyleLbl="bgAccFollowNode1" presStyleIdx="5" presStyleCnt="8">
        <dgm:presLayoutVars>
          <dgm:bulletEnabled val="1"/>
        </dgm:presLayoutVars>
      </dgm:prSet>
      <dgm:spPr/>
      <dgm:t>
        <a:bodyPr/>
        <a:lstStyle/>
        <a:p>
          <a:endParaRPr lang="fr-FR"/>
        </a:p>
      </dgm:t>
    </dgm:pt>
    <dgm:pt modelId="{B2160CEE-358C-4B6C-9F64-AAAAB276717C}" type="pres">
      <dgm:prSet presAssocID="{3F68454A-0410-47F8-9AC4-C6587AE19624}" presName="comp" presStyleCnt="0"/>
      <dgm:spPr/>
    </dgm:pt>
    <dgm:pt modelId="{FAD2341F-4DB8-407A-97AC-BE76B165F3C1}" type="pres">
      <dgm:prSet presAssocID="{3F68454A-0410-47F8-9AC4-C6587AE19624}" presName="child" presStyleLbl="bgAccFollowNode1" presStyleIdx="6" presStyleCnt="8"/>
      <dgm:spPr/>
      <dgm:t>
        <a:bodyPr/>
        <a:lstStyle/>
        <a:p>
          <a:endParaRPr lang="fr-FR"/>
        </a:p>
      </dgm:t>
    </dgm:pt>
    <dgm:pt modelId="{C939D7A5-55CA-4C99-93A6-9A8EEC696492}" type="pres">
      <dgm:prSet presAssocID="{3F68454A-0410-47F8-9AC4-C6587AE19624}" presName="childTx" presStyleLbl="bgAccFollowNode1" presStyleIdx="6" presStyleCnt="8">
        <dgm:presLayoutVars>
          <dgm:bulletEnabled val="1"/>
        </dgm:presLayoutVars>
      </dgm:prSet>
      <dgm:spPr/>
      <dgm:t>
        <a:bodyPr/>
        <a:lstStyle/>
        <a:p>
          <a:endParaRPr lang="fr-FR"/>
        </a:p>
      </dgm:t>
    </dgm:pt>
    <dgm:pt modelId="{8B2FF410-5669-46DA-BB34-CD2AA08BBA74}" type="pres">
      <dgm:prSet presAssocID="{9A79EB78-2B92-4133-892E-13C26E0B2EF3}" presName="comp" presStyleCnt="0"/>
      <dgm:spPr/>
    </dgm:pt>
    <dgm:pt modelId="{C16FBF77-5691-4E75-BB5A-979FFFDC6185}" type="pres">
      <dgm:prSet presAssocID="{9A79EB78-2B92-4133-892E-13C26E0B2EF3}" presName="child" presStyleLbl="bgAccFollowNode1" presStyleIdx="7" presStyleCnt="8"/>
      <dgm:spPr/>
      <dgm:t>
        <a:bodyPr/>
        <a:lstStyle/>
        <a:p>
          <a:endParaRPr lang="fr-FR"/>
        </a:p>
      </dgm:t>
    </dgm:pt>
    <dgm:pt modelId="{7BD2D53A-0AD1-4B43-A648-FB943D0B5DFF}" type="pres">
      <dgm:prSet presAssocID="{9A79EB78-2B92-4133-892E-13C26E0B2EF3}" presName="childTx" presStyleLbl="bgAccFollowNode1" presStyleIdx="7" presStyleCnt="8">
        <dgm:presLayoutVars>
          <dgm:bulletEnabled val="1"/>
        </dgm:presLayoutVars>
      </dgm:prSet>
      <dgm:spPr/>
      <dgm:t>
        <a:bodyPr/>
        <a:lstStyle/>
        <a:p>
          <a:endParaRPr lang="fr-FR"/>
        </a:p>
      </dgm:t>
    </dgm:pt>
    <dgm:pt modelId="{A459371A-FB24-4B99-A2ED-248FA3E42AC9}" type="pres">
      <dgm:prSet presAssocID="{4CA93B49-78C0-42F5-975A-C3340BA37B54}" presName="negSpace" presStyleCnt="0"/>
      <dgm:spPr/>
    </dgm:pt>
    <dgm:pt modelId="{81FB3BE9-A6E3-4946-9EE9-F4C6888E3CE4}" type="pres">
      <dgm:prSet presAssocID="{4CA93B49-78C0-42F5-975A-C3340BA37B54}" presName="circle" presStyleLbl="node1" presStyleIdx="1" presStyleCnt="2"/>
      <dgm:spPr/>
      <dgm:t>
        <a:bodyPr/>
        <a:lstStyle/>
        <a:p>
          <a:endParaRPr lang="fr-FR"/>
        </a:p>
      </dgm:t>
    </dgm:pt>
  </dgm:ptLst>
  <dgm:cxnLst>
    <dgm:cxn modelId="{EEFFAACC-33D8-4D7B-BE2C-149FC164A280}" type="presOf" srcId="{5E5F4590-0267-40E5-83C7-01A17D24A317}" destId="{7683DDAB-70E9-4D0B-83B5-250AD73B3F96}" srcOrd="0" destOrd="0" presId="urn:microsoft.com/office/officeart/2005/8/layout/hList9"/>
    <dgm:cxn modelId="{B98FDC79-B010-4798-A4B8-05C19F6C9DE3}" type="presOf" srcId="{BF338EA8-F463-4DA2-893C-1183EE89630F}" destId="{0D935F12-0D73-489A-A2D2-2145BABF6FD4}" srcOrd="1" destOrd="0" presId="urn:microsoft.com/office/officeart/2005/8/layout/hList9"/>
    <dgm:cxn modelId="{4D4AC962-9E0E-44F9-9491-BBCEDDF04DE8}" srcId="{4CA93B49-78C0-42F5-975A-C3340BA37B54}" destId="{43AA0A46-5526-4B6A-B19B-3A6715F794EC}" srcOrd="0" destOrd="0" parTransId="{64801E7D-1594-4047-AFDA-B0D840D9A5DC}" sibTransId="{B97F003F-5AC3-4BBF-8330-C9A43F41AA84}"/>
    <dgm:cxn modelId="{AA737999-4BD5-4F73-9FB2-A81FD0865285}" type="presOf" srcId="{4CA93B49-78C0-42F5-975A-C3340BA37B54}" destId="{81FB3BE9-A6E3-4946-9EE9-F4C6888E3CE4}" srcOrd="0" destOrd="0" presId="urn:microsoft.com/office/officeart/2005/8/layout/hList9"/>
    <dgm:cxn modelId="{506EB909-AC93-404A-933C-8FB449427A05}" type="presOf" srcId="{9A79EB78-2B92-4133-892E-13C26E0B2EF3}" destId="{C16FBF77-5691-4E75-BB5A-979FFFDC6185}" srcOrd="0" destOrd="0" presId="urn:microsoft.com/office/officeart/2005/8/layout/hList9"/>
    <dgm:cxn modelId="{EC90AE8C-8C44-4D48-AB26-96F96E173BAA}" srcId="{033EECBD-3BDA-4E41-AB1C-38332541D592}" destId="{5E5F4590-0267-40E5-83C7-01A17D24A317}" srcOrd="2" destOrd="0" parTransId="{2B05BC57-031D-4942-943B-6B91767D1EC1}" sibTransId="{0A3CE96C-654E-43F9-8F61-07963C512E35}"/>
    <dgm:cxn modelId="{FD3A818F-86E8-4AA3-BD0E-C8C3258393D9}" srcId="{538785A9-010C-457F-B52B-6896B9085196}" destId="{033EECBD-3BDA-4E41-AB1C-38332541D592}" srcOrd="0" destOrd="0" parTransId="{2068B911-A195-4A44-8E5B-20C1576C66A7}" sibTransId="{316B9D57-5806-470D-84E3-AC35802D350C}"/>
    <dgm:cxn modelId="{452734C4-6E11-48DE-B4DA-91E33BA083B6}" srcId="{033EECBD-3BDA-4E41-AB1C-38332541D592}" destId="{7C979AEE-DCB8-43C0-B439-C490749479E9}" srcOrd="3" destOrd="0" parTransId="{38479D44-D2C4-4F18-A8E1-D217BB0A9E84}" sibTransId="{79008A1E-9980-48AA-AF88-CD6706B94676}"/>
    <dgm:cxn modelId="{F5D9CE5A-F4E6-4D4C-A031-0BD105525ED9}" type="presOf" srcId="{3F68454A-0410-47F8-9AC4-C6587AE19624}" destId="{FAD2341F-4DB8-407A-97AC-BE76B165F3C1}" srcOrd="0" destOrd="0" presId="urn:microsoft.com/office/officeart/2005/8/layout/hList9"/>
    <dgm:cxn modelId="{D57FD736-6705-49B7-90F1-942AF511D069}" srcId="{4CA93B49-78C0-42F5-975A-C3340BA37B54}" destId="{213B28E2-2E30-4784-A1E0-9D519F148E97}" srcOrd="1" destOrd="0" parTransId="{E3503AE6-4F4C-4A93-A2F5-19E459AF57CB}" sibTransId="{1C8CE722-E7D1-47E9-9C58-785E8906F25C}"/>
    <dgm:cxn modelId="{D7A35E43-C5AE-4796-8F26-9D4653387299}" srcId="{4CA93B49-78C0-42F5-975A-C3340BA37B54}" destId="{3F68454A-0410-47F8-9AC4-C6587AE19624}" srcOrd="2" destOrd="0" parTransId="{84FE3BA0-E49A-4C1C-9186-5C7BADDFFD0E}" sibTransId="{AC2E19C8-E0C9-4184-AAE0-E14E5A84E687}"/>
    <dgm:cxn modelId="{8DA21B02-ABC3-49A3-9F87-986194B6DEB0}" type="presOf" srcId="{538785A9-010C-457F-B52B-6896B9085196}" destId="{2287B51C-10CA-47C6-A854-D126D9E65A21}" srcOrd="0" destOrd="0" presId="urn:microsoft.com/office/officeart/2005/8/layout/hList9"/>
    <dgm:cxn modelId="{D33402BC-B0C0-4776-B879-360DE86A8434}" type="presOf" srcId="{BF338EA8-F463-4DA2-893C-1183EE89630F}" destId="{D9B78CE9-AFA4-4FBB-BA83-A7019D4BEF60}" srcOrd="0" destOrd="0" presId="urn:microsoft.com/office/officeart/2005/8/layout/hList9"/>
    <dgm:cxn modelId="{FF31D475-1166-47D2-8208-73E96E96747C}" srcId="{033EECBD-3BDA-4E41-AB1C-38332541D592}" destId="{BF338EA8-F463-4DA2-893C-1183EE89630F}" srcOrd="1" destOrd="0" parTransId="{4645FFF0-D194-4F42-9EE1-EEBAE7156C0D}" sibTransId="{B993CC84-F622-4594-AD85-9C60F78319C2}"/>
    <dgm:cxn modelId="{AA0FAA4B-9AB0-4B9E-A1ED-617529D31F10}" type="presOf" srcId="{3F68454A-0410-47F8-9AC4-C6587AE19624}" destId="{C939D7A5-55CA-4C99-93A6-9A8EEC696492}" srcOrd="1" destOrd="0" presId="urn:microsoft.com/office/officeart/2005/8/layout/hList9"/>
    <dgm:cxn modelId="{31740EDF-A0F1-4DDB-9344-15E64B75ED3F}" type="presOf" srcId="{CE2585AA-CE0D-4F3B-97B1-0832302608D1}" destId="{B98E7518-CF54-4516-A4D9-CBE0D2965DE8}" srcOrd="0" destOrd="0" presId="urn:microsoft.com/office/officeart/2005/8/layout/hList9"/>
    <dgm:cxn modelId="{0329DA18-7B15-4025-9B50-E625ED797C99}" type="presOf" srcId="{033EECBD-3BDA-4E41-AB1C-38332541D592}" destId="{4471F56E-351D-47FB-A93E-0241F6CD8813}" srcOrd="0" destOrd="0" presId="urn:microsoft.com/office/officeart/2005/8/layout/hList9"/>
    <dgm:cxn modelId="{5473D200-FF00-4384-B461-BB0327C7D1B4}" srcId="{4CA93B49-78C0-42F5-975A-C3340BA37B54}" destId="{9A79EB78-2B92-4133-892E-13C26E0B2EF3}" srcOrd="3" destOrd="0" parTransId="{D3FD29F3-42B6-4AB4-B3AF-A81EA7BC94E6}" sibTransId="{98AB9104-2DCB-4E57-B43C-E6FBC08C8C12}"/>
    <dgm:cxn modelId="{790E84A2-C89F-4420-B451-6492A26F25B6}" type="presOf" srcId="{CE2585AA-CE0D-4F3B-97B1-0832302608D1}" destId="{37B8F0DD-82E4-49DD-B087-2B2296AF3B1D}" srcOrd="1" destOrd="0" presId="urn:microsoft.com/office/officeart/2005/8/layout/hList9"/>
    <dgm:cxn modelId="{461BA63A-D1C0-41A9-9BF2-15EE9DD5BAEE}" type="presOf" srcId="{43AA0A46-5526-4B6A-B19B-3A6715F794EC}" destId="{C8F9952A-A22F-4F3A-B94B-F6E7874EA71B}" srcOrd="0" destOrd="0" presId="urn:microsoft.com/office/officeart/2005/8/layout/hList9"/>
    <dgm:cxn modelId="{98FB88FE-3403-4C58-8275-AA945612047C}" type="presOf" srcId="{5E5F4590-0267-40E5-83C7-01A17D24A317}" destId="{B1805064-6E98-4833-A765-3756EF03DE34}" srcOrd="1" destOrd="0" presId="urn:microsoft.com/office/officeart/2005/8/layout/hList9"/>
    <dgm:cxn modelId="{CDC230D8-91D7-4E1B-AB3C-4F15D1DC25D8}" srcId="{033EECBD-3BDA-4E41-AB1C-38332541D592}" destId="{CE2585AA-CE0D-4F3B-97B1-0832302608D1}" srcOrd="0" destOrd="0" parTransId="{EDCD8491-A356-40D9-BF56-F4E63B028C98}" sibTransId="{B2C24F39-0459-4456-8700-DC704A6B09BE}"/>
    <dgm:cxn modelId="{313522D1-A741-4319-A1C4-CF86A2E0980F}" type="presOf" srcId="{43AA0A46-5526-4B6A-B19B-3A6715F794EC}" destId="{15B3C9C3-83C9-4522-9E5C-65D8A9F9CDAE}" srcOrd="1" destOrd="0" presId="urn:microsoft.com/office/officeart/2005/8/layout/hList9"/>
    <dgm:cxn modelId="{BF7FB41C-3B21-49E5-8F11-8A3B40A5C930}" type="presOf" srcId="{213B28E2-2E30-4784-A1E0-9D519F148E97}" destId="{68C0D83D-2B12-4E6E-89FC-3539DC282A5B}" srcOrd="1" destOrd="0" presId="urn:microsoft.com/office/officeart/2005/8/layout/hList9"/>
    <dgm:cxn modelId="{5568D661-CC1B-4BC3-B6F0-51E5E5203940}" type="presOf" srcId="{9A79EB78-2B92-4133-892E-13C26E0B2EF3}" destId="{7BD2D53A-0AD1-4B43-A648-FB943D0B5DFF}" srcOrd="1" destOrd="0" presId="urn:microsoft.com/office/officeart/2005/8/layout/hList9"/>
    <dgm:cxn modelId="{2710BA2D-F977-41A8-88F7-EE70AF59E805}" type="presOf" srcId="{7C979AEE-DCB8-43C0-B439-C490749479E9}" destId="{4AB98F6F-10A0-476A-BDBA-C94413A2E184}" srcOrd="1" destOrd="0" presId="urn:microsoft.com/office/officeart/2005/8/layout/hList9"/>
    <dgm:cxn modelId="{410EAA9E-5972-4AEA-9100-536A106D74D2}" srcId="{538785A9-010C-457F-B52B-6896B9085196}" destId="{4CA93B49-78C0-42F5-975A-C3340BA37B54}" srcOrd="1" destOrd="0" parTransId="{F6D524C3-189D-4BDD-8905-BEA461B1F9F1}" sibTransId="{57FFC78E-1B32-43AD-B3FD-510DDB88CDDD}"/>
    <dgm:cxn modelId="{CA6F194A-690B-4BC6-B2E7-D2CFA04C6BF1}" type="presOf" srcId="{7C979AEE-DCB8-43C0-B439-C490749479E9}" destId="{6182613F-8297-41B7-A853-A8E4D9861091}" srcOrd="0" destOrd="0" presId="urn:microsoft.com/office/officeart/2005/8/layout/hList9"/>
    <dgm:cxn modelId="{532A21ED-4765-4996-ABE1-B0C7E223DDC2}" type="presOf" srcId="{213B28E2-2E30-4784-A1E0-9D519F148E97}" destId="{C4569B06-CD5D-45D4-96AD-22675FDB9087}" srcOrd="0" destOrd="0" presId="urn:microsoft.com/office/officeart/2005/8/layout/hList9"/>
    <dgm:cxn modelId="{F3420039-3849-4C1C-BC65-A0FF0552E7B7}" type="presParOf" srcId="{2287B51C-10CA-47C6-A854-D126D9E65A21}" destId="{035F8778-68DC-41CD-ABCC-5919F86C8F09}" srcOrd="0" destOrd="0" presId="urn:microsoft.com/office/officeart/2005/8/layout/hList9"/>
    <dgm:cxn modelId="{570136C8-5D67-42AB-B0CD-D04B3699E2ED}" type="presParOf" srcId="{2287B51C-10CA-47C6-A854-D126D9E65A21}" destId="{8C50E04E-C1C4-446A-AAE5-965DF3BD0977}" srcOrd="1" destOrd="0" presId="urn:microsoft.com/office/officeart/2005/8/layout/hList9"/>
    <dgm:cxn modelId="{AC08F19A-8D04-4D8B-B622-C4F882A43674}" type="presParOf" srcId="{8C50E04E-C1C4-446A-AAE5-965DF3BD0977}" destId="{EC905103-E5D7-4AB4-A59B-BFB2886DBFC7}" srcOrd="0" destOrd="0" presId="urn:microsoft.com/office/officeart/2005/8/layout/hList9"/>
    <dgm:cxn modelId="{CB3CD3AC-F075-423D-94F6-FC20FE41E165}" type="presParOf" srcId="{8C50E04E-C1C4-446A-AAE5-965DF3BD0977}" destId="{506B6A72-71F6-4543-9935-0F910FC7C9AB}" srcOrd="1" destOrd="0" presId="urn:microsoft.com/office/officeart/2005/8/layout/hList9"/>
    <dgm:cxn modelId="{0C47A8E8-25CB-4EF9-8049-6140B2A1297F}" type="presParOf" srcId="{506B6A72-71F6-4543-9935-0F910FC7C9AB}" destId="{B98E7518-CF54-4516-A4D9-CBE0D2965DE8}" srcOrd="0" destOrd="0" presId="urn:microsoft.com/office/officeart/2005/8/layout/hList9"/>
    <dgm:cxn modelId="{8F79885F-40DB-47DF-80DA-5A7C6615C30C}" type="presParOf" srcId="{506B6A72-71F6-4543-9935-0F910FC7C9AB}" destId="{37B8F0DD-82E4-49DD-B087-2B2296AF3B1D}" srcOrd="1" destOrd="0" presId="urn:microsoft.com/office/officeart/2005/8/layout/hList9"/>
    <dgm:cxn modelId="{2E9444DF-B155-4F65-B43A-6ED51A4FDA2A}" type="presParOf" srcId="{8C50E04E-C1C4-446A-AAE5-965DF3BD0977}" destId="{C01C529B-6E88-4F56-BB76-6A4620371D8A}" srcOrd="2" destOrd="0" presId="urn:microsoft.com/office/officeart/2005/8/layout/hList9"/>
    <dgm:cxn modelId="{715B5371-43BB-4329-B1BC-D6D1DDC593BE}" type="presParOf" srcId="{C01C529B-6E88-4F56-BB76-6A4620371D8A}" destId="{D9B78CE9-AFA4-4FBB-BA83-A7019D4BEF60}" srcOrd="0" destOrd="0" presId="urn:microsoft.com/office/officeart/2005/8/layout/hList9"/>
    <dgm:cxn modelId="{13927475-3FAB-4550-9512-E0EA8523359C}" type="presParOf" srcId="{C01C529B-6E88-4F56-BB76-6A4620371D8A}" destId="{0D935F12-0D73-489A-A2D2-2145BABF6FD4}" srcOrd="1" destOrd="0" presId="urn:microsoft.com/office/officeart/2005/8/layout/hList9"/>
    <dgm:cxn modelId="{2963FF4E-C889-48B6-8955-85085CAE6CB7}" type="presParOf" srcId="{8C50E04E-C1C4-446A-AAE5-965DF3BD0977}" destId="{1D84FEF6-19C6-48D9-A616-B7958663ECCE}" srcOrd="3" destOrd="0" presId="urn:microsoft.com/office/officeart/2005/8/layout/hList9"/>
    <dgm:cxn modelId="{6ACBA44C-9200-4A5B-AA2E-3477CA44DDA8}" type="presParOf" srcId="{1D84FEF6-19C6-48D9-A616-B7958663ECCE}" destId="{7683DDAB-70E9-4D0B-83B5-250AD73B3F96}" srcOrd="0" destOrd="0" presId="urn:microsoft.com/office/officeart/2005/8/layout/hList9"/>
    <dgm:cxn modelId="{A7D4B9A9-11DF-4F2F-A132-36CEF1909B5D}" type="presParOf" srcId="{1D84FEF6-19C6-48D9-A616-B7958663ECCE}" destId="{B1805064-6E98-4833-A765-3756EF03DE34}" srcOrd="1" destOrd="0" presId="urn:microsoft.com/office/officeart/2005/8/layout/hList9"/>
    <dgm:cxn modelId="{3650A67B-5F51-4C55-A01B-CCA6458073BF}" type="presParOf" srcId="{8C50E04E-C1C4-446A-AAE5-965DF3BD0977}" destId="{780AE26D-52BD-4AB5-85AF-420B4A3FF848}" srcOrd="4" destOrd="0" presId="urn:microsoft.com/office/officeart/2005/8/layout/hList9"/>
    <dgm:cxn modelId="{23F606E3-4149-4008-BD86-FE3B50283D2D}" type="presParOf" srcId="{780AE26D-52BD-4AB5-85AF-420B4A3FF848}" destId="{6182613F-8297-41B7-A853-A8E4D9861091}" srcOrd="0" destOrd="0" presId="urn:microsoft.com/office/officeart/2005/8/layout/hList9"/>
    <dgm:cxn modelId="{0C6ECC20-AB88-4D04-A02F-6B49B775FD3E}" type="presParOf" srcId="{780AE26D-52BD-4AB5-85AF-420B4A3FF848}" destId="{4AB98F6F-10A0-476A-BDBA-C94413A2E184}" srcOrd="1" destOrd="0" presId="urn:microsoft.com/office/officeart/2005/8/layout/hList9"/>
    <dgm:cxn modelId="{D81FE311-8950-4FD8-8A8E-2C476BE7A344}" type="presParOf" srcId="{2287B51C-10CA-47C6-A854-D126D9E65A21}" destId="{62E2A4DE-344A-45C7-9702-88B1807CE07C}" srcOrd="2" destOrd="0" presId="urn:microsoft.com/office/officeart/2005/8/layout/hList9"/>
    <dgm:cxn modelId="{B6AC0EDA-634F-404B-91EA-E761F45E3BF7}" type="presParOf" srcId="{2287B51C-10CA-47C6-A854-D126D9E65A21}" destId="{4471F56E-351D-47FB-A93E-0241F6CD8813}" srcOrd="3" destOrd="0" presId="urn:microsoft.com/office/officeart/2005/8/layout/hList9"/>
    <dgm:cxn modelId="{199DFE1A-FA0B-4B56-B45F-66B0D88B4044}" type="presParOf" srcId="{2287B51C-10CA-47C6-A854-D126D9E65A21}" destId="{F9CDE615-8AA1-4CBD-B578-4589C1244696}" srcOrd="4" destOrd="0" presId="urn:microsoft.com/office/officeart/2005/8/layout/hList9"/>
    <dgm:cxn modelId="{6CFC5F31-CC69-44C3-923E-E903574DE8A5}" type="presParOf" srcId="{2287B51C-10CA-47C6-A854-D126D9E65A21}" destId="{183A5B40-AA2A-4BFB-A3AC-59FBAD02AAE8}" srcOrd="5" destOrd="0" presId="urn:microsoft.com/office/officeart/2005/8/layout/hList9"/>
    <dgm:cxn modelId="{A009E212-32BD-457E-BED6-1934356D5583}" type="presParOf" srcId="{2287B51C-10CA-47C6-A854-D126D9E65A21}" destId="{1F674BED-3A67-4A61-B1B4-F874B3F9B186}" srcOrd="6" destOrd="0" presId="urn:microsoft.com/office/officeart/2005/8/layout/hList9"/>
    <dgm:cxn modelId="{423F9EFE-CF63-4A41-A417-B8CF4B02CDA0}" type="presParOf" srcId="{1F674BED-3A67-4A61-B1B4-F874B3F9B186}" destId="{5D57BB2E-98AD-494A-B771-DACF5EBD5017}" srcOrd="0" destOrd="0" presId="urn:microsoft.com/office/officeart/2005/8/layout/hList9"/>
    <dgm:cxn modelId="{4443E5EE-1238-44CC-866B-D2A3A85E2075}" type="presParOf" srcId="{1F674BED-3A67-4A61-B1B4-F874B3F9B186}" destId="{7A07A5C7-C2AC-4F23-8599-E2FB331F396E}" srcOrd="1" destOrd="0" presId="urn:microsoft.com/office/officeart/2005/8/layout/hList9"/>
    <dgm:cxn modelId="{C328F90E-B011-4FD1-9EF5-A8D60F1FA524}" type="presParOf" srcId="{7A07A5C7-C2AC-4F23-8599-E2FB331F396E}" destId="{C8F9952A-A22F-4F3A-B94B-F6E7874EA71B}" srcOrd="0" destOrd="0" presId="urn:microsoft.com/office/officeart/2005/8/layout/hList9"/>
    <dgm:cxn modelId="{50094B65-76C8-4976-98C9-51EC1B3FAA73}" type="presParOf" srcId="{7A07A5C7-C2AC-4F23-8599-E2FB331F396E}" destId="{15B3C9C3-83C9-4522-9E5C-65D8A9F9CDAE}" srcOrd="1" destOrd="0" presId="urn:microsoft.com/office/officeart/2005/8/layout/hList9"/>
    <dgm:cxn modelId="{9BACF0F4-F178-4694-8975-746A25FB99F3}" type="presParOf" srcId="{1F674BED-3A67-4A61-B1B4-F874B3F9B186}" destId="{944950B3-0200-4976-82D9-152B18AE8BCC}" srcOrd="2" destOrd="0" presId="urn:microsoft.com/office/officeart/2005/8/layout/hList9"/>
    <dgm:cxn modelId="{360A38FA-A3D9-40DE-8F54-F1BFA9FFA9C0}" type="presParOf" srcId="{944950B3-0200-4976-82D9-152B18AE8BCC}" destId="{C4569B06-CD5D-45D4-96AD-22675FDB9087}" srcOrd="0" destOrd="0" presId="urn:microsoft.com/office/officeart/2005/8/layout/hList9"/>
    <dgm:cxn modelId="{C5226001-A21A-4C21-8509-72423EA48FC6}" type="presParOf" srcId="{944950B3-0200-4976-82D9-152B18AE8BCC}" destId="{68C0D83D-2B12-4E6E-89FC-3539DC282A5B}" srcOrd="1" destOrd="0" presId="urn:microsoft.com/office/officeart/2005/8/layout/hList9"/>
    <dgm:cxn modelId="{B371448E-A0C1-4E64-97E3-FE3851480C72}" type="presParOf" srcId="{1F674BED-3A67-4A61-B1B4-F874B3F9B186}" destId="{B2160CEE-358C-4B6C-9F64-AAAAB276717C}" srcOrd="3" destOrd="0" presId="urn:microsoft.com/office/officeart/2005/8/layout/hList9"/>
    <dgm:cxn modelId="{77C689F8-95ED-4A5F-BBCB-D6EA5028452D}" type="presParOf" srcId="{B2160CEE-358C-4B6C-9F64-AAAAB276717C}" destId="{FAD2341F-4DB8-407A-97AC-BE76B165F3C1}" srcOrd="0" destOrd="0" presId="urn:microsoft.com/office/officeart/2005/8/layout/hList9"/>
    <dgm:cxn modelId="{F78C6AAF-E353-473F-B1A0-FC4F7D98D987}" type="presParOf" srcId="{B2160CEE-358C-4B6C-9F64-AAAAB276717C}" destId="{C939D7A5-55CA-4C99-93A6-9A8EEC696492}" srcOrd="1" destOrd="0" presId="urn:microsoft.com/office/officeart/2005/8/layout/hList9"/>
    <dgm:cxn modelId="{C3600A1D-605B-4F3C-8DA1-2FB56165280E}" type="presParOf" srcId="{1F674BED-3A67-4A61-B1B4-F874B3F9B186}" destId="{8B2FF410-5669-46DA-BB34-CD2AA08BBA74}" srcOrd="4" destOrd="0" presId="urn:microsoft.com/office/officeart/2005/8/layout/hList9"/>
    <dgm:cxn modelId="{CCA7774A-DB0D-4841-82EC-020FE51EC1C3}" type="presParOf" srcId="{8B2FF410-5669-46DA-BB34-CD2AA08BBA74}" destId="{C16FBF77-5691-4E75-BB5A-979FFFDC6185}" srcOrd="0" destOrd="0" presId="urn:microsoft.com/office/officeart/2005/8/layout/hList9"/>
    <dgm:cxn modelId="{C00B5DD3-2C31-49AE-A7ED-9EFA15716BD4}" type="presParOf" srcId="{8B2FF410-5669-46DA-BB34-CD2AA08BBA74}" destId="{7BD2D53A-0AD1-4B43-A648-FB943D0B5DFF}" srcOrd="1" destOrd="0" presId="urn:microsoft.com/office/officeart/2005/8/layout/hList9"/>
    <dgm:cxn modelId="{74790C7F-107A-40F4-9ED8-5B92B704F574}" type="presParOf" srcId="{2287B51C-10CA-47C6-A854-D126D9E65A21}" destId="{A459371A-FB24-4B99-A2ED-248FA3E42AC9}" srcOrd="7" destOrd="0" presId="urn:microsoft.com/office/officeart/2005/8/layout/hList9"/>
    <dgm:cxn modelId="{163F3490-EF58-49B0-9BAB-AFBFC60CC31F}" type="presParOf" srcId="{2287B51C-10CA-47C6-A854-D126D9E65A21}" destId="{81FB3BE9-A6E3-4946-9EE9-F4C6888E3CE4}"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C40B94-D199-4554-A427-7366089A4647}" type="doc">
      <dgm:prSet loTypeId="urn:microsoft.com/office/officeart/2005/8/layout/venn2" loCatId="relationship" qsTypeId="urn:microsoft.com/office/officeart/2005/8/quickstyle/simple1" qsCatId="simple" csTypeId="urn:microsoft.com/office/officeart/2005/8/colors/accent5_3" csCatId="accent5" phldr="1"/>
      <dgm:spPr/>
      <dgm:t>
        <a:bodyPr/>
        <a:lstStyle/>
        <a:p>
          <a:endParaRPr lang="fr-FR"/>
        </a:p>
      </dgm:t>
    </dgm:pt>
    <dgm:pt modelId="{92B196C3-5C83-4FA8-81F1-D12317607980}">
      <dgm:prSet phldrT="[Texte]"/>
      <dgm:spPr/>
      <dgm:t>
        <a:bodyPr/>
        <a:lstStyle/>
        <a:p>
          <a:r>
            <a:rPr lang="fr-FR" dirty="0"/>
            <a:t>Gestion de stands pack pour organisateurs</a:t>
          </a:r>
        </a:p>
      </dgm:t>
    </dgm:pt>
    <dgm:pt modelId="{30012AA7-CF4D-46F1-B904-FBC6E0644CCB}" type="parTrans" cxnId="{D443D521-ED3F-4B76-ABA1-2DCD19F96E4F}">
      <dgm:prSet/>
      <dgm:spPr/>
      <dgm:t>
        <a:bodyPr/>
        <a:lstStyle/>
        <a:p>
          <a:endParaRPr lang="fr-FR"/>
        </a:p>
      </dgm:t>
    </dgm:pt>
    <dgm:pt modelId="{C2D40575-4691-44AE-BAC3-1DA4939C1F28}" type="sibTrans" cxnId="{D443D521-ED3F-4B76-ABA1-2DCD19F96E4F}">
      <dgm:prSet/>
      <dgm:spPr/>
      <dgm:t>
        <a:bodyPr/>
        <a:lstStyle/>
        <a:p>
          <a:endParaRPr lang="fr-FR"/>
        </a:p>
      </dgm:t>
    </dgm:pt>
    <dgm:pt modelId="{88173AFA-7AB0-4964-8588-20BC9B4BEFD4}">
      <dgm:prSet phldrT="[Texte]"/>
      <dgm:spPr/>
      <dgm:t>
        <a:bodyPr/>
        <a:lstStyle/>
        <a:p>
          <a:r>
            <a:rPr lang="fr-FR" dirty="0"/>
            <a:t>Design de show room, agencement </a:t>
          </a:r>
        </a:p>
      </dgm:t>
    </dgm:pt>
    <dgm:pt modelId="{6400391D-E27F-4376-BF8B-790D8EB0E7D7}" type="parTrans" cxnId="{08BBF008-F3F3-4428-8C71-AFE4CA6D4F02}">
      <dgm:prSet/>
      <dgm:spPr/>
      <dgm:t>
        <a:bodyPr/>
        <a:lstStyle/>
        <a:p>
          <a:endParaRPr lang="fr-FR"/>
        </a:p>
      </dgm:t>
    </dgm:pt>
    <dgm:pt modelId="{7C97A6F3-41C6-4444-B082-D4D2503EDC74}" type="sibTrans" cxnId="{08BBF008-F3F3-4428-8C71-AFE4CA6D4F02}">
      <dgm:prSet/>
      <dgm:spPr/>
      <dgm:t>
        <a:bodyPr/>
        <a:lstStyle/>
        <a:p>
          <a:endParaRPr lang="fr-FR"/>
        </a:p>
      </dgm:t>
    </dgm:pt>
    <dgm:pt modelId="{72D06109-D864-4392-885C-DC019894AB4E}">
      <dgm:prSet phldrT="[Texte]"/>
      <dgm:spPr/>
      <dgm:t>
        <a:bodyPr/>
        <a:lstStyle/>
        <a:p>
          <a:r>
            <a:rPr lang="fr-FR" dirty="0"/>
            <a:t>Design et gestion de stands modulaires</a:t>
          </a:r>
        </a:p>
      </dgm:t>
    </dgm:pt>
    <dgm:pt modelId="{A51D71A1-DF87-4E9E-BC9C-0A851F73851E}" type="parTrans" cxnId="{0363E156-FC38-4378-A58D-A36863E7FCD1}">
      <dgm:prSet/>
      <dgm:spPr/>
      <dgm:t>
        <a:bodyPr/>
        <a:lstStyle/>
        <a:p>
          <a:endParaRPr lang="fr-FR"/>
        </a:p>
      </dgm:t>
    </dgm:pt>
    <dgm:pt modelId="{DDAD4C61-2455-4013-9871-D21D6136FF73}" type="sibTrans" cxnId="{0363E156-FC38-4378-A58D-A36863E7FCD1}">
      <dgm:prSet/>
      <dgm:spPr/>
      <dgm:t>
        <a:bodyPr/>
        <a:lstStyle/>
        <a:p>
          <a:endParaRPr lang="fr-FR"/>
        </a:p>
      </dgm:t>
    </dgm:pt>
    <dgm:pt modelId="{B3DB47C1-A831-4BA9-B09F-96353F87A0B4}">
      <dgm:prSet phldrT="[Texte]"/>
      <dgm:spPr/>
      <dgm:t>
        <a:bodyPr/>
        <a:lstStyle/>
        <a:p>
          <a:r>
            <a:rPr lang="fr-FR" dirty="0"/>
            <a:t>Design, logistique de stand sur mesures</a:t>
          </a:r>
        </a:p>
      </dgm:t>
    </dgm:pt>
    <dgm:pt modelId="{2919613B-08FD-440F-B14D-F98CB056C6ED}" type="parTrans" cxnId="{7F272612-B213-4C8F-927E-AC91609C54CC}">
      <dgm:prSet/>
      <dgm:spPr/>
      <dgm:t>
        <a:bodyPr/>
        <a:lstStyle/>
        <a:p>
          <a:endParaRPr lang="fr-FR"/>
        </a:p>
      </dgm:t>
    </dgm:pt>
    <dgm:pt modelId="{D7273684-F6E3-493D-B883-5502EC6A9F2D}" type="sibTrans" cxnId="{7F272612-B213-4C8F-927E-AC91609C54CC}">
      <dgm:prSet/>
      <dgm:spPr/>
      <dgm:t>
        <a:bodyPr/>
        <a:lstStyle/>
        <a:p>
          <a:endParaRPr lang="fr-FR"/>
        </a:p>
      </dgm:t>
    </dgm:pt>
    <dgm:pt modelId="{F99B2ED2-7F2C-4D50-963E-EEA3577245A2}">
      <dgm:prSet phldrT="[Texte]"/>
      <dgm:spPr/>
      <dgm:t>
        <a:bodyPr/>
        <a:lstStyle/>
        <a:p>
          <a:r>
            <a:rPr lang="fr-FR" dirty="0"/>
            <a:t>Organisation d’évènementiel corparate</a:t>
          </a:r>
        </a:p>
      </dgm:t>
    </dgm:pt>
    <dgm:pt modelId="{40184002-4289-43E9-B9F8-86FF28B611D6}" type="parTrans" cxnId="{4CD5DE2A-8D9B-4C8C-A884-57F47B975AD4}">
      <dgm:prSet/>
      <dgm:spPr/>
      <dgm:t>
        <a:bodyPr/>
        <a:lstStyle/>
        <a:p>
          <a:endParaRPr lang="fr-FR"/>
        </a:p>
      </dgm:t>
    </dgm:pt>
    <dgm:pt modelId="{D3EC2B50-1250-4E40-B57D-A71147F8954B}" type="sibTrans" cxnId="{4CD5DE2A-8D9B-4C8C-A884-57F47B975AD4}">
      <dgm:prSet/>
      <dgm:spPr/>
      <dgm:t>
        <a:bodyPr/>
        <a:lstStyle/>
        <a:p>
          <a:endParaRPr lang="fr-FR"/>
        </a:p>
      </dgm:t>
    </dgm:pt>
    <dgm:pt modelId="{E7A394CB-13F0-47EC-B9FB-FE0AF6CAF8D6}">
      <dgm:prSet phldrT="[Texte]"/>
      <dgm:spPr/>
      <dgm:t>
        <a:bodyPr/>
        <a:lstStyle/>
        <a:p>
          <a:r>
            <a:rPr lang="fr-FR" dirty="0"/>
            <a:t>Evènements digitalisés</a:t>
          </a:r>
        </a:p>
      </dgm:t>
    </dgm:pt>
    <dgm:pt modelId="{9DE7FD9A-D073-43A7-825B-32995D0A4028}" type="parTrans" cxnId="{17F8EBCD-9A98-470F-B8AC-739723725D52}">
      <dgm:prSet/>
      <dgm:spPr/>
      <dgm:t>
        <a:bodyPr/>
        <a:lstStyle/>
        <a:p>
          <a:endParaRPr lang="fr-FR"/>
        </a:p>
      </dgm:t>
    </dgm:pt>
    <dgm:pt modelId="{BE458D08-A6F8-4CD2-A1E6-D7E67BC611AA}" type="sibTrans" cxnId="{17F8EBCD-9A98-470F-B8AC-739723725D52}">
      <dgm:prSet/>
      <dgm:spPr/>
      <dgm:t>
        <a:bodyPr/>
        <a:lstStyle/>
        <a:p>
          <a:endParaRPr lang="fr-FR"/>
        </a:p>
      </dgm:t>
    </dgm:pt>
    <dgm:pt modelId="{7655BFBC-B9EA-4090-88ED-281151937338}" type="pres">
      <dgm:prSet presAssocID="{6AC40B94-D199-4554-A427-7366089A4647}" presName="Name0" presStyleCnt="0">
        <dgm:presLayoutVars>
          <dgm:chMax val="7"/>
          <dgm:resizeHandles val="exact"/>
        </dgm:presLayoutVars>
      </dgm:prSet>
      <dgm:spPr/>
      <dgm:t>
        <a:bodyPr/>
        <a:lstStyle/>
        <a:p>
          <a:endParaRPr lang="fr-FR"/>
        </a:p>
      </dgm:t>
    </dgm:pt>
    <dgm:pt modelId="{CD8C15CD-7683-4D7B-BF38-12FE6B30DE29}" type="pres">
      <dgm:prSet presAssocID="{6AC40B94-D199-4554-A427-7366089A4647}" presName="comp1" presStyleCnt="0"/>
      <dgm:spPr/>
    </dgm:pt>
    <dgm:pt modelId="{7E145F6A-2783-498D-9CD1-6F156DE7BBF0}" type="pres">
      <dgm:prSet presAssocID="{6AC40B94-D199-4554-A427-7366089A4647}" presName="circle1" presStyleLbl="node1" presStyleIdx="0" presStyleCnt="6"/>
      <dgm:spPr/>
      <dgm:t>
        <a:bodyPr/>
        <a:lstStyle/>
        <a:p>
          <a:endParaRPr lang="fr-FR"/>
        </a:p>
      </dgm:t>
    </dgm:pt>
    <dgm:pt modelId="{E1AB0779-4358-4D45-88B1-59C0FF8503F3}" type="pres">
      <dgm:prSet presAssocID="{6AC40B94-D199-4554-A427-7366089A4647}" presName="c1text" presStyleLbl="node1" presStyleIdx="0" presStyleCnt="6">
        <dgm:presLayoutVars>
          <dgm:bulletEnabled val="1"/>
        </dgm:presLayoutVars>
      </dgm:prSet>
      <dgm:spPr/>
      <dgm:t>
        <a:bodyPr/>
        <a:lstStyle/>
        <a:p>
          <a:endParaRPr lang="fr-FR"/>
        </a:p>
      </dgm:t>
    </dgm:pt>
    <dgm:pt modelId="{B0B40213-7E95-46A2-BE91-48E088CE3EE8}" type="pres">
      <dgm:prSet presAssocID="{6AC40B94-D199-4554-A427-7366089A4647}" presName="comp2" presStyleCnt="0"/>
      <dgm:spPr/>
    </dgm:pt>
    <dgm:pt modelId="{2F8A2B4F-2DB2-434F-B613-A95AA0F10397}" type="pres">
      <dgm:prSet presAssocID="{6AC40B94-D199-4554-A427-7366089A4647}" presName="circle2" presStyleLbl="node1" presStyleIdx="1" presStyleCnt="6"/>
      <dgm:spPr/>
      <dgm:t>
        <a:bodyPr/>
        <a:lstStyle/>
        <a:p>
          <a:endParaRPr lang="fr-FR"/>
        </a:p>
      </dgm:t>
    </dgm:pt>
    <dgm:pt modelId="{69A8CD2A-8371-4190-8264-4DCC33D70240}" type="pres">
      <dgm:prSet presAssocID="{6AC40B94-D199-4554-A427-7366089A4647}" presName="c2text" presStyleLbl="node1" presStyleIdx="1" presStyleCnt="6">
        <dgm:presLayoutVars>
          <dgm:bulletEnabled val="1"/>
        </dgm:presLayoutVars>
      </dgm:prSet>
      <dgm:spPr/>
      <dgm:t>
        <a:bodyPr/>
        <a:lstStyle/>
        <a:p>
          <a:endParaRPr lang="fr-FR"/>
        </a:p>
      </dgm:t>
    </dgm:pt>
    <dgm:pt modelId="{8125D4B0-BEF4-4594-90AD-45A13018A121}" type="pres">
      <dgm:prSet presAssocID="{6AC40B94-D199-4554-A427-7366089A4647}" presName="comp3" presStyleCnt="0"/>
      <dgm:spPr/>
    </dgm:pt>
    <dgm:pt modelId="{9D98743E-006C-4072-B264-2076EABE2F16}" type="pres">
      <dgm:prSet presAssocID="{6AC40B94-D199-4554-A427-7366089A4647}" presName="circle3" presStyleLbl="node1" presStyleIdx="2" presStyleCnt="6"/>
      <dgm:spPr/>
      <dgm:t>
        <a:bodyPr/>
        <a:lstStyle/>
        <a:p>
          <a:endParaRPr lang="fr-FR"/>
        </a:p>
      </dgm:t>
    </dgm:pt>
    <dgm:pt modelId="{A4808578-BD86-4B0F-BD10-2C952B98EB33}" type="pres">
      <dgm:prSet presAssocID="{6AC40B94-D199-4554-A427-7366089A4647}" presName="c3text" presStyleLbl="node1" presStyleIdx="2" presStyleCnt="6">
        <dgm:presLayoutVars>
          <dgm:bulletEnabled val="1"/>
        </dgm:presLayoutVars>
      </dgm:prSet>
      <dgm:spPr/>
      <dgm:t>
        <a:bodyPr/>
        <a:lstStyle/>
        <a:p>
          <a:endParaRPr lang="fr-FR"/>
        </a:p>
      </dgm:t>
    </dgm:pt>
    <dgm:pt modelId="{A35B29A4-5075-4EA4-A716-24CBD2C44603}" type="pres">
      <dgm:prSet presAssocID="{6AC40B94-D199-4554-A427-7366089A4647}" presName="comp4" presStyleCnt="0"/>
      <dgm:spPr/>
    </dgm:pt>
    <dgm:pt modelId="{383BCEEA-D678-4088-8EE2-156F2C37FCA1}" type="pres">
      <dgm:prSet presAssocID="{6AC40B94-D199-4554-A427-7366089A4647}" presName="circle4" presStyleLbl="node1" presStyleIdx="3" presStyleCnt="6"/>
      <dgm:spPr/>
      <dgm:t>
        <a:bodyPr/>
        <a:lstStyle/>
        <a:p>
          <a:endParaRPr lang="fr-FR"/>
        </a:p>
      </dgm:t>
    </dgm:pt>
    <dgm:pt modelId="{6C9E2B3D-AEA5-4CD0-90A4-411AAD0E7E3A}" type="pres">
      <dgm:prSet presAssocID="{6AC40B94-D199-4554-A427-7366089A4647}" presName="c4text" presStyleLbl="node1" presStyleIdx="3" presStyleCnt="6">
        <dgm:presLayoutVars>
          <dgm:bulletEnabled val="1"/>
        </dgm:presLayoutVars>
      </dgm:prSet>
      <dgm:spPr/>
      <dgm:t>
        <a:bodyPr/>
        <a:lstStyle/>
        <a:p>
          <a:endParaRPr lang="fr-FR"/>
        </a:p>
      </dgm:t>
    </dgm:pt>
    <dgm:pt modelId="{0E1115EC-344F-4C11-89F8-B09A51AECDEC}" type="pres">
      <dgm:prSet presAssocID="{6AC40B94-D199-4554-A427-7366089A4647}" presName="comp5" presStyleCnt="0"/>
      <dgm:spPr/>
    </dgm:pt>
    <dgm:pt modelId="{DB780E02-9925-4CC3-ABF3-4ACFCBA2BF3B}" type="pres">
      <dgm:prSet presAssocID="{6AC40B94-D199-4554-A427-7366089A4647}" presName="circle5" presStyleLbl="node1" presStyleIdx="4" presStyleCnt="6"/>
      <dgm:spPr/>
      <dgm:t>
        <a:bodyPr/>
        <a:lstStyle/>
        <a:p>
          <a:endParaRPr lang="fr-FR"/>
        </a:p>
      </dgm:t>
    </dgm:pt>
    <dgm:pt modelId="{6AB2B70D-BA98-4BAC-9367-205D07BF66D7}" type="pres">
      <dgm:prSet presAssocID="{6AC40B94-D199-4554-A427-7366089A4647}" presName="c5text" presStyleLbl="node1" presStyleIdx="4" presStyleCnt="6">
        <dgm:presLayoutVars>
          <dgm:bulletEnabled val="1"/>
        </dgm:presLayoutVars>
      </dgm:prSet>
      <dgm:spPr/>
      <dgm:t>
        <a:bodyPr/>
        <a:lstStyle/>
        <a:p>
          <a:endParaRPr lang="fr-FR"/>
        </a:p>
      </dgm:t>
    </dgm:pt>
    <dgm:pt modelId="{791FFC1C-720A-49AC-A51B-D902BE99B4E9}" type="pres">
      <dgm:prSet presAssocID="{6AC40B94-D199-4554-A427-7366089A4647}" presName="comp6" presStyleCnt="0"/>
      <dgm:spPr/>
    </dgm:pt>
    <dgm:pt modelId="{7C8B69CD-AB18-42A0-A598-8BDDA0C727B8}" type="pres">
      <dgm:prSet presAssocID="{6AC40B94-D199-4554-A427-7366089A4647}" presName="circle6" presStyleLbl="node1" presStyleIdx="5" presStyleCnt="6"/>
      <dgm:spPr/>
      <dgm:t>
        <a:bodyPr/>
        <a:lstStyle/>
        <a:p>
          <a:endParaRPr lang="fr-FR"/>
        </a:p>
      </dgm:t>
    </dgm:pt>
    <dgm:pt modelId="{975E792D-40BD-41D7-87D7-433E149B7950}" type="pres">
      <dgm:prSet presAssocID="{6AC40B94-D199-4554-A427-7366089A4647}" presName="c6text" presStyleLbl="node1" presStyleIdx="5" presStyleCnt="6">
        <dgm:presLayoutVars>
          <dgm:bulletEnabled val="1"/>
        </dgm:presLayoutVars>
      </dgm:prSet>
      <dgm:spPr/>
      <dgm:t>
        <a:bodyPr/>
        <a:lstStyle/>
        <a:p>
          <a:endParaRPr lang="fr-FR"/>
        </a:p>
      </dgm:t>
    </dgm:pt>
  </dgm:ptLst>
  <dgm:cxnLst>
    <dgm:cxn modelId="{319E65DE-27D0-4482-9B0C-21216037A0BD}" type="presOf" srcId="{88173AFA-7AB0-4964-8588-20BC9B4BEFD4}" destId="{6C9E2B3D-AEA5-4CD0-90A4-411AAD0E7E3A}" srcOrd="1" destOrd="0" presId="urn:microsoft.com/office/officeart/2005/8/layout/venn2"/>
    <dgm:cxn modelId="{F9706AD5-507E-4A88-A198-7F77AAA2DFCA}" type="presOf" srcId="{92B196C3-5C83-4FA8-81F1-D12317607980}" destId="{A4808578-BD86-4B0F-BD10-2C952B98EB33}" srcOrd="1" destOrd="0" presId="urn:microsoft.com/office/officeart/2005/8/layout/venn2"/>
    <dgm:cxn modelId="{43DADFF5-DD5C-41EA-AA3C-BBF5B80EEF81}" type="presOf" srcId="{E7A394CB-13F0-47EC-B9FB-FE0AF6CAF8D6}" destId="{E1AB0779-4358-4D45-88B1-59C0FF8503F3}" srcOrd="1" destOrd="0" presId="urn:microsoft.com/office/officeart/2005/8/layout/venn2"/>
    <dgm:cxn modelId="{0363E156-FC38-4378-A58D-A36863E7FCD1}" srcId="{6AC40B94-D199-4554-A427-7366089A4647}" destId="{72D06109-D864-4392-885C-DC019894AB4E}" srcOrd="4" destOrd="0" parTransId="{A51D71A1-DF87-4E9E-BC9C-0A851F73851E}" sibTransId="{DDAD4C61-2455-4013-9871-D21D6136FF73}"/>
    <dgm:cxn modelId="{7F85528E-D277-4305-B6E1-5C25AD3B667B}" type="presOf" srcId="{88173AFA-7AB0-4964-8588-20BC9B4BEFD4}" destId="{383BCEEA-D678-4088-8EE2-156F2C37FCA1}" srcOrd="0" destOrd="0" presId="urn:microsoft.com/office/officeart/2005/8/layout/venn2"/>
    <dgm:cxn modelId="{4CD5DE2A-8D9B-4C8C-A884-57F47B975AD4}" srcId="{6AC40B94-D199-4554-A427-7366089A4647}" destId="{F99B2ED2-7F2C-4D50-963E-EEA3577245A2}" srcOrd="1" destOrd="0" parTransId="{40184002-4289-43E9-B9F8-86FF28B611D6}" sibTransId="{D3EC2B50-1250-4E40-B57D-A71147F8954B}"/>
    <dgm:cxn modelId="{804C9B6A-358D-4538-8EED-AE3DB54A58F5}" type="presOf" srcId="{E7A394CB-13F0-47EC-B9FB-FE0AF6CAF8D6}" destId="{7E145F6A-2783-498D-9CD1-6F156DE7BBF0}" srcOrd="0" destOrd="0" presId="urn:microsoft.com/office/officeart/2005/8/layout/venn2"/>
    <dgm:cxn modelId="{752A73A2-8B7A-4F2D-888E-7F54150EC164}" type="presOf" srcId="{72D06109-D864-4392-885C-DC019894AB4E}" destId="{6AB2B70D-BA98-4BAC-9367-205D07BF66D7}" srcOrd="1" destOrd="0" presId="urn:microsoft.com/office/officeart/2005/8/layout/venn2"/>
    <dgm:cxn modelId="{80612732-80FE-4CD3-BE60-068B90172B05}" type="presOf" srcId="{B3DB47C1-A831-4BA9-B09F-96353F87A0B4}" destId="{7C8B69CD-AB18-42A0-A598-8BDDA0C727B8}" srcOrd="0" destOrd="0" presId="urn:microsoft.com/office/officeart/2005/8/layout/venn2"/>
    <dgm:cxn modelId="{17F8EBCD-9A98-470F-B8AC-739723725D52}" srcId="{6AC40B94-D199-4554-A427-7366089A4647}" destId="{E7A394CB-13F0-47EC-B9FB-FE0AF6CAF8D6}" srcOrd="0" destOrd="0" parTransId="{9DE7FD9A-D073-43A7-825B-32995D0A4028}" sibTransId="{BE458D08-A6F8-4CD2-A1E6-D7E67BC611AA}"/>
    <dgm:cxn modelId="{7D12A0F3-79D9-45AC-9A2A-63514E1EC919}" type="presOf" srcId="{F99B2ED2-7F2C-4D50-963E-EEA3577245A2}" destId="{2F8A2B4F-2DB2-434F-B613-A95AA0F10397}" srcOrd="0" destOrd="0" presId="urn:microsoft.com/office/officeart/2005/8/layout/venn2"/>
    <dgm:cxn modelId="{7F272612-B213-4C8F-927E-AC91609C54CC}" srcId="{6AC40B94-D199-4554-A427-7366089A4647}" destId="{B3DB47C1-A831-4BA9-B09F-96353F87A0B4}" srcOrd="5" destOrd="0" parTransId="{2919613B-08FD-440F-B14D-F98CB056C6ED}" sibTransId="{D7273684-F6E3-493D-B883-5502EC6A9F2D}"/>
    <dgm:cxn modelId="{D443D521-ED3F-4B76-ABA1-2DCD19F96E4F}" srcId="{6AC40B94-D199-4554-A427-7366089A4647}" destId="{92B196C3-5C83-4FA8-81F1-D12317607980}" srcOrd="2" destOrd="0" parTransId="{30012AA7-CF4D-46F1-B904-FBC6E0644CCB}" sibTransId="{C2D40575-4691-44AE-BAC3-1DA4939C1F28}"/>
    <dgm:cxn modelId="{2506B6C1-3116-4DDD-84EC-1515F3DA8DCC}" type="presOf" srcId="{F99B2ED2-7F2C-4D50-963E-EEA3577245A2}" destId="{69A8CD2A-8371-4190-8264-4DCC33D70240}" srcOrd="1" destOrd="0" presId="urn:microsoft.com/office/officeart/2005/8/layout/venn2"/>
    <dgm:cxn modelId="{56D3206F-16D8-4EED-8108-B6D22DA82C05}" type="presOf" srcId="{72D06109-D864-4392-885C-DC019894AB4E}" destId="{DB780E02-9925-4CC3-ABF3-4ACFCBA2BF3B}" srcOrd="0" destOrd="0" presId="urn:microsoft.com/office/officeart/2005/8/layout/venn2"/>
    <dgm:cxn modelId="{50BDC70D-0F1C-4154-AF20-6989B328692C}" type="presOf" srcId="{B3DB47C1-A831-4BA9-B09F-96353F87A0B4}" destId="{975E792D-40BD-41D7-87D7-433E149B7950}" srcOrd="1" destOrd="0" presId="urn:microsoft.com/office/officeart/2005/8/layout/venn2"/>
    <dgm:cxn modelId="{5EE9A1B6-490B-435F-9F29-B886C734CFC6}" type="presOf" srcId="{6AC40B94-D199-4554-A427-7366089A4647}" destId="{7655BFBC-B9EA-4090-88ED-281151937338}" srcOrd="0" destOrd="0" presId="urn:microsoft.com/office/officeart/2005/8/layout/venn2"/>
    <dgm:cxn modelId="{08BBF008-F3F3-4428-8C71-AFE4CA6D4F02}" srcId="{6AC40B94-D199-4554-A427-7366089A4647}" destId="{88173AFA-7AB0-4964-8588-20BC9B4BEFD4}" srcOrd="3" destOrd="0" parTransId="{6400391D-E27F-4376-BF8B-790D8EB0E7D7}" sibTransId="{7C97A6F3-41C6-4444-B082-D4D2503EDC74}"/>
    <dgm:cxn modelId="{8AA6CCCA-3767-4BE8-8534-573796B39E3B}" type="presOf" srcId="{92B196C3-5C83-4FA8-81F1-D12317607980}" destId="{9D98743E-006C-4072-B264-2076EABE2F16}" srcOrd="0" destOrd="0" presId="urn:microsoft.com/office/officeart/2005/8/layout/venn2"/>
    <dgm:cxn modelId="{9135156D-4254-4178-989B-5BB8F5986918}" type="presParOf" srcId="{7655BFBC-B9EA-4090-88ED-281151937338}" destId="{CD8C15CD-7683-4D7B-BF38-12FE6B30DE29}" srcOrd="0" destOrd="0" presId="urn:microsoft.com/office/officeart/2005/8/layout/venn2"/>
    <dgm:cxn modelId="{F213706B-8AC4-4C41-A906-242426C398D9}" type="presParOf" srcId="{CD8C15CD-7683-4D7B-BF38-12FE6B30DE29}" destId="{7E145F6A-2783-498D-9CD1-6F156DE7BBF0}" srcOrd="0" destOrd="0" presId="urn:microsoft.com/office/officeart/2005/8/layout/venn2"/>
    <dgm:cxn modelId="{B51C91E8-FFB3-4046-8ECA-0DCA47F02572}" type="presParOf" srcId="{CD8C15CD-7683-4D7B-BF38-12FE6B30DE29}" destId="{E1AB0779-4358-4D45-88B1-59C0FF8503F3}" srcOrd="1" destOrd="0" presId="urn:microsoft.com/office/officeart/2005/8/layout/venn2"/>
    <dgm:cxn modelId="{A0E6BC60-6346-430E-BD46-A4DACCFD70E6}" type="presParOf" srcId="{7655BFBC-B9EA-4090-88ED-281151937338}" destId="{B0B40213-7E95-46A2-BE91-48E088CE3EE8}" srcOrd="1" destOrd="0" presId="urn:microsoft.com/office/officeart/2005/8/layout/venn2"/>
    <dgm:cxn modelId="{EBC8D227-91E6-46EA-879B-3BE3817C4814}" type="presParOf" srcId="{B0B40213-7E95-46A2-BE91-48E088CE3EE8}" destId="{2F8A2B4F-2DB2-434F-B613-A95AA0F10397}" srcOrd="0" destOrd="0" presId="urn:microsoft.com/office/officeart/2005/8/layout/venn2"/>
    <dgm:cxn modelId="{DEEEDD9E-2CF8-48E7-A629-6F13A5436088}" type="presParOf" srcId="{B0B40213-7E95-46A2-BE91-48E088CE3EE8}" destId="{69A8CD2A-8371-4190-8264-4DCC33D70240}" srcOrd="1" destOrd="0" presId="urn:microsoft.com/office/officeart/2005/8/layout/venn2"/>
    <dgm:cxn modelId="{FAE13C50-4B64-499F-8E48-78BD6E58F33F}" type="presParOf" srcId="{7655BFBC-B9EA-4090-88ED-281151937338}" destId="{8125D4B0-BEF4-4594-90AD-45A13018A121}" srcOrd="2" destOrd="0" presId="urn:microsoft.com/office/officeart/2005/8/layout/venn2"/>
    <dgm:cxn modelId="{DA3BECB2-163E-49C6-812E-34AB6148C17F}" type="presParOf" srcId="{8125D4B0-BEF4-4594-90AD-45A13018A121}" destId="{9D98743E-006C-4072-B264-2076EABE2F16}" srcOrd="0" destOrd="0" presId="urn:microsoft.com/office/officeart/2005/8/layout/venn2"/>
    <dgm:cxn modelId="{4EB06A8B-5F5F-4C71-BB02-E0976F0292E7}" type="presParOf" srcId="{8125D4B0-BEF4-4594-90AD-45A13018A121}" destId="{A4808578-BD86-4B0F-BD10-2C952B98EB33}" srcOrd="1" destOrd="0" presId="urn:microsoft.com/office/officeart/2005/8/layout/venn2"/>
    <dgm:cxn modelId="{0FE0F673-8E18-449F-9691-70A76F3B412C}" type="presParOf" srcId="{7655BFBC-B9EA-4090-88ED-281151937338}" destId="{A35B29A4-5075-4EA4-A716-24CBD2C44603}" srcOrd="3" destOrd="0" presId="urn:microsoft.com/office/officeart/2005/8/layout/venn2"/>
    <dgm:cxn modelId="{FF56918A-C0ED-4C55-A115-E9A9217C563C}" type="presParOf" srcId="{A35B29A4-5075-4EA4-A716-24CBD2C44603}" destId="{383BCEEA-D678-4088-8EE2-156F2C37FCA1}" srcOrd="0" destOrd="0" presId="urn:microsoft.com/office/officeart/2005/8/layout/venn2"/>
    <dgm:cxn modelId="{EBC92850-9E80-464E-A922-F2485ADFE540}" type="presParOf" srcId="{A35B29A4-5075-4EA4-A716-24CBD2C44603}" destId="{6C9E2B3D-AEA5-4CD0-90A4-411AAD0E7E3A}" srcOrd="1" destOrd="0" presId="urn:microsoft.com/office/officeart/2005/8/layout/venn2"/>
    <dgm:cxn modelId="{6C440FEB-6E75-4B70-B718-04F4F897C1FA}" type="presParOf" srcId="{7655BFBC-B9EA-4090-88ED-281151937338}" destId="{0E1115EC-344F-4C11-89F8-B09A51AECDEC}" srcOrd="4" destOrd="0" presId="urn:microsoft.com/office/officeart/2005/8/layout/venn2"/>
    <dgm:cxn modelId="{CA6F15AF-4D4C-446F-80D7-C5F246C344F5}" type="presParOf" srcId="{0E1115EC-344F-4C11-89F8-B09A51AECDEC}" destId="{DB780E02-9925-4CC3-ABF3-4ACFCBA2BF3B}" srcOrd="0" destOrd="0" presId="urn:microsoft.com/office/officeart/2005/8/layout/venn2"/>
    <dgm:cxn modelId="{302AED44-1CF7-4CDB-86E8-0FBEAC165E92}" type="presParOf" srcId="{0E1115EC-344F-4C11-89F8-B09A51AECDEC}" destId="{6AB2B70D-BA98-4BAC-9367-205D07BF66D7}" srcOrd="1" destOrd="0" presId="urn:microsoft.com/office/officeart/2005/8/layout/venn2"/>
    <dgm:cxn modelId="{646E5C8E-6BE1-4D95-B121-F6A183A39EB1}" type="presParOf" srcId="{7655BFBC-B9EA-4090-88ED-281151937338}" destId="{791FFC1C-720A-49AC-A51B-D902BE99B4E9}" srcOrd="5" destOrd="0" presId="urn:microsoft.com/office/officeart/2005/8/layout/venn2"/>
    <dgm:cxn modelId="{E85475E4-4E6C-46C3-A571-3B13C1489F34}" type="presParOf" srcId="{791FFC1C-720A-49AC-A51B-D902BE99B4E9}" destId="{7C8B69CD-AB18-42A0-A598-8BDDA0C727B8}" srcOrd="0" destOrd="0" presId="urn:microsoft.com/office/officeart/2005/8/layout/venn2"/>
    <dgm:cxn modelId="{40A0E6F6-5F5B-4990-B401-27918EB3501A}" type="presParOf" srcId="{791FFC1C-720A-49AC-A51B-D902BE99B4E9}" destId="{975E792D-40BD-41D7-87D7-433E149B7950}"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E7518-CF54-4516-A4D9-CBE0D2965DE8}">
      <dsp:nvSpPr>
        <dsp:cNvPr id="0" name=""/>
        <dsp:cNvSpPr/>
      </dsp:nvSpPr>
      <dsp:spPr>
        <a:xfrm>
          <a:off x="2894661" y="521976"/>
          <a:ext cx="1948796" cy="129984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106680" rIns="106680" bIns="106680" numCol="1" spcCol="1270" anchor="ctr" anchorCtr="0">
          <a:noAutofit/>
        </a:bodyPr>
        <a:lstStyle/>
        <a:p>
          <a:pPr lvl="0" algn="ctr" defTabSz="666750">
            <a:lnSpc>
              <a:spcPct val="90000"/>
            </a:lnSpc>
            <a:spcBef>
              <a:spcPct val="0"/>
            </a:spcBef>
            <a:spcAft>
              <a:spcPct val="35000"/>
            </a:spcAft>
          </a:pPr>
          <a:r>
            <a:rPr lang="fr-FR" sz="1500" b="1" kern="1200" dirty="0"/>
            <a:t>Conditions : Utiliser au moins 75% des ressources humaines existantes</a:t>
          </a:r>
        </a:p>
      </dsp:txBody>
      <dsp:txXfrm>
        <a:off x="3206469" y="521976"/>
        <a:ext cx="1636989" cy="1299847"/>
      </dsp:txXfrm>
    </dsp:sp>
    <dsp:sp modelId="{D9B78CE9-AFA4-4FBB-BA83-A7019D4BEF60}">
      <dsp:nvSpPr>
        <dsp:cNvPr id="0" name=""/>
        <dsp:cNvSpPr/>
      </dsp:nvSpPr>
      <dsp:spPr>
        <a:xfrm>
          <a:off x="2894661" y="1821824"/>
          <a:ext cx="1948796" cy="129984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fr-FR" sz="1500" kern="1200" dirty="0"/>
            <a:t>Activités, proches et connexes au cœur de métier. </a:t>
          </a:r>
        </a:p>
      </dsp:txBody>
      <dsp:txXfrm>
        <a:off x="3206469" y="1821824"/>
        <a:ext cx="1636989" cy="1299847"/>
      </dsp:txXfrm>
    </dsp:sp>
    <dsp:sp modelId="{7683DDAB-70E9-4D0B-83B5-250AD73B3F96}">
      <dsp:nvSpPr>
        <dsp:cNvPr id="0" name=""/>
        <dsp:cNvSpPr/>
      </dsp:nvSpPr>
      <dsp:spPr>
        <a:xfrm>
          <a:off x="2894661" y="3121671"/>
          <a:ext cx="1948796" cy="129984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fr-FR" sz="1500" kern="1200" dirty="0"/>
            <a:t>Relais de croissance </a:t>
          </a:r>
        </a:p>
      </dsp:txBody>
      <dsp:txXfrm>
        <a:off x="3206469" y="3121671"/>
        <a:ext cx="1636989" cy="1299847"/>
      </dsp:txXfrm>
    </dsp:sp>
    <dsp:sp modelId="{6182613F-8297-41B7-A853-A8E4D9861091}">
      <dsp:nvSpPr>
        <dsp:cNvPr id="0" name=""/>
        <dsp:cNvSpPr/>
      </dsp:nvSpPr>
      <dsp:spPr>
        <a:xfrm>
          <a:off x="2894661" y="4421519"/>
          <a:ext cx="1948796" cy="129984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fr-FR" sz="1500" kern="1200" dirty="0"/>
            <a:t>Même clientèle que le cœur de métier</a:t>
          </a:r>
        </a:p>
      </dsp:txBody>
      <dsp:txXfrm>
        <a:off x="3206469" y="4421519"/>
        <a:ext cx="1636989" cy="1299847"/>
      </dsp:txXfrm>
    </dsp:sp>
    <dsp:sp modelId="{4471F56E-351D-47FB-A93E-0241F6CD8813}">
      <dsp:nvSpPr>
        <dsp:cNvPr id="0" name=""/>
        <dsp:cNvSpPr/>
      </dsp:nvSpPr>
      <dsp:spPr>
        <a:xfrm>
          <a:off x="1855303" y="2297"/>
          <a:ext cx="1299197" cy="1299197"/>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fr-FR" sz="1200" kern="1200" dirty="0"/>
            <a:t>Diversification Organique</a:t>
          </a:r>
        </a:p>
      </dsp:txBody>
      <dsp:txXfrm>
        <a:off x="2045566" y="192560"/>
        <a:ext cx="918671" cy="918671"/>
      </dsp:txXfrm>
    </dsp:sp>
    <dsp:sp modelId="{C8F9952A-A22F-4F3A-B94B-F6E7874EA71B}">
      <dsp:nvSpPr>
        <dsp:cNvPr id="0" name=""/>
        <dsp:cNvSpPr/>
      </dsp:nvSpPr>
      <dsp:spPr>
        <a:xfrm>
          <a:off x="6142656" y="521976"/>
          <a:ext cx="1948796" cy="129984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fr-FR" sz="1500" b="1" kern="1200" dirty="0"/>
            <a:t>Génère des besoins en cash important</a:t>
          </a:r>
        </a:p>
      </dsp:txBody>
      <dsp:txXfrm>
        <a:off x="6454464" y="521976"/>
        <a:ext cx="1636989" cy="1299847"/>
      </dsp:txXfrm>
    </dsp:sp>
    <dsp:sp modelId="{C4569B06-CD5D-45D4-96AD-22675FDB9087}">
      <dsp:nvSpPr>
        <dsp:cNvPr id="0" name=""/>
        <dsp:cNvSpPr/>
      </dsp:nvSpPr>
      <dsp:spPr>
        <a:xfrm>
          <a:off x="6142656" y="1821824"/>
          <a:ext cx="1948796" cy="129984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fr-FR" sz="1500" kern="1200" dirty="0"/>
            <a:t>Activité  parallèle ou éloignée du cœur de métier  </a:t>
          </a:r>
        </a:p>
      </dsp:txBody>
      <dsp:txXfrm>
        <a:off x="6454464" y="1821824"/>
        <a:ext cx="1636989" cy="1299847"/>
      </dsp:txXfrm>
    </dsp:sp>
    <dsp:sp modelId="{FAD2341F-4DB8-407A-97AC-BE76B165F3C1}">
      <dsp:nvSpPr>
        <dsp:cNvPr id="0" name=""/>
        <dsp:cNvSpPr/>
      </dsp:nvSpPr>
      <dsp:spPr>
        <a:xfrm>
          <a:off x="6142656" y="3121671"/>
          <a:ext cx="1948796" cy="129984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fr-FR" sz="1500" kern="1200" dirty="0"/>
            <a:t>Source d’économie d’ échelle au sein du groupe mais pas des ressources</a:t>
          </a:r>
        </a:p>
      </dsp:txBody>
      <dsp:txXfrm>
        <a:off x="6454464" y="3121671"/>
        <a:ext cx="1636989" cy="1299847"/>
      </dsp:txXfrm>
    </dsp:sp>
    <dsp:sp modelId="{C16FBF77-5691-4E75-BB5A-979FFFDC6185}">
      <dsp:nvSpPr>
        <dsp:cNvPr id="0" name=""/>
        <dsp:cNvSpPr/>
      </dsp:nvSpPr>
      <dsp:spPr>
        <a:xfrm>
          <a:off x="6142656" y="4421519"/>
          <a:ext cx="1948796" cy="1299847"/>
        </a:xfrm>
        <a:prstGeom prst="rect">
          <a:avLst/>
        </a:prstGeom>
        <a:solidFill>
          <a:schemeClr val="accent1">
            <a:alpha val="90000"/>
            <a:tint val="4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fr-FR" sz="1500" kern="1200" dirty="0"/>
            <a:t>Utilise en générale les excédents de trésorerie</a:t>
          </a:r>
        </a:p>
      </dsp:txBody>
      <dsp:txXfrm>
        <a:off x="6454464" y="4421519"/>
        <a:ext cx="1636989" cy="1299847"/>
      </dsp:txXfrm>
    </dsp:sp>
    <dsp:sp modelId="{81FB3BE9-A6E3-4946-9EE9-F4C6888E3CE4}">
      <dsp:nvSpPr>
        <dsp:cNvPr id="0" name=""/>
        <dsp:cNvSpPr/>
      </dsp:nvSpPr>
      <dsp:spPr>
        <a:xfrm>
          <a:off x="5103298" y="2297"/>
          <a:ext cx="1299197" cy="1299197"/>
        </a:xfrm>
        <a:prstGeom prst="ellipse">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fr-FR" sz="1200" kern="1200" dirty="0"/>
            <a:t>Diversification Financière</a:t>
          </a:r>
        </a:p>
      </dsp:txBody>
      <dsp:txXfrm>
        <a:off x="5293561" y="192560"/>
        <a:ext cx="918671" cy="9186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45F6A-2783-498D-9CD1-6F156DE7BBF0}">
      <dsp:nvSpPr>
        <dsp:cNvPr id="0" name=""/>
        <dsp:cNvSpPr/>
      </dsp:nvSpPr>
      <dsp:spPr>
        <a:xfrm>
          <a:off x="1135219" y="0"/>
          <a:ext cx="4560132" cy="4560132"/>
        </a:xfrm>
        <a:prstGeom prst="ellipse">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fr-FR" sz="800" kern="1200" dirty="0"/>
            <a:t>Evènements digitalisés</a:t>
          </a:r>
        </a:p>
      </dsp:txBody>
      <dsp:txXfrm>
        <a:off x="2560260" y="228006"/>
        <a:ext cx="1710049" cy="456013"/>
      </dsp:txXfrm>
    </dsp:sp>
    <dsp:sp modelId="{2F8A2B4F-2DB2-434F-B613-A95AA0F10397}">
      <dsp:nvSpPr>
        <dsp:cNvPr id="0" name=""/>
        <dsp:cNvSpPr/>
      </dsp:nvSpPr>
      <dsp:spPr>
        <a:xfrm>
          <a:off x="1477229" y="684019"/>
          <a:ext cx="3876112" cy="3876112"/>
        </a:xfrm>
        <a:prstGeom prst="ellipse">
          <a:avLst/>
        </a:prstGeom>
        <a:solidFill>
          <a:schemeClr val="accent5">
            <a:shade val="80000"/>
            <a:hueOff val="69857"/>
            <a:satOff val="-1251"/>
            <a:lumOff val="5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fr-FR" sz="800" kern="1200" dirty="0"/>
            <a:t>Organisation d’évènementiel corparate</a:t>
          </a:r>
        </a:p>
      </dsp:txBody>
      <dsp:txXfrm>
        <a:off x="2579498" y="906896"/>
        <a:ext cx="1671573" cy="445752"/>
      </dsp:txXfrm>
    </dsp:sp>
    <dsp:sp modelId="{9D98743E-006C-4072-B264-2076EABE2F16}">
      <dsp:nvSpPr>
        <dsp:cNvPr id="0" name=""/>
        <dsp:cNvSpPr/>
      </dsp:nvSpPr>
      <dsp:spPr>
        <a:xfrm>
          <a:off x="1819239" y="1368039"/>
          <a:ext cx="3192092" cy="3192092"/>
        </a:xfrm>
        <a:prstGeom prst="ellipse">
          <a:avLst/>
        </a:prstGeom>
        <a:solidFill>
          <a:schemeClr val="accent5">
            <a:shade val="80000"/>
            <a:hueOff val="139713"/>
            <a:satOff val="-2502"/>
            <a:lumOff val="106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fr-FR" sz="800" kern="1200" dirty="0"/>
            <a:t>Gestion de stands pack pour organisateurs</a:t>
          </a:r>
        </a:p>
      </dsp:txBody>
      <dsp:txXfrm>
        <a:off x="2589331" y="1588293"/>
        <a:ext cx="1651907" cy="440508"/>
      </dsp:txXfrm>
    </dsp:sp>
    <dsp:sp modelId="{383BCEEA-D678-4088-8EE2-156F2C37FCA1}">
      <dsp:nvSpPr>
        <dsp:cNvPr id="0" name=""/>
        <dsp:cNvSpPr/>
      </dsp:nvSpPr>
      <dsp:spPr>
        <a:xfrm>
          <a:off x="2161249" y="2052059"/>
          <a:ext cx="2508072" cy="2508072"/>
        </a:xfrm>
        <a:prstGeom prst="ellipse">
          <a:avLst/>
        </a:prstGeom>
        <a:solidFill>
          <a:schemeClr val="accent5">
            <a:shade val="80000"/>
            <a:hueOff val="209570"/>
            <a:satOff val="-3754"/>
            <a:lumOff val="159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fr-FR" sz="800" kern="1200" dirty="0"/>
            <a:t>Design de show room, agencement </a:t>
          </a:r>
        </a:p>
      </dsp:txBody>
      <dsp:txXfrm>
        <a:off x="2738105" y="2277785"/>
        <a:ext cx="1354359" cy="451453"/>
      </dsp:txXfrm>
    </dsp:sp>
    <dsp:sp modelId="{DB780E02-9925-4CC3-ABF3-4ACFCBA2BF3B}">
      <dsp:nvSpPr>
        <dsp:cNvPr id="0" name=""/>
        <dsp:cNvSpPr/>
      </dsp:nvSpPr>
      <dsp:spPr>
        <a:xfrm>
          <a:off x="2503259" y="2736079"/>
          <a:ext cx="1824052" cy="1824052"/>
        </a:xfrm>
        <a:prstGeom prst="ellipse">
          <a:avLst/>
        </a:prstGeom>
        <a:solidFill>
          <a:schemeClr val="accent5">
            <a:shade val="80000"/>
            <a:hueOff val="279426"/>
            <a:satOff val="-5005"/>
            <a:lumOff val="212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fr-FR" sz="800" kern="1200" dirty="0"/>
            <a:t>Design et gestion de stands modulaires</a:t>
          </a:r>
        </a:p>
      </dsp:txBody>
      <dsp:txXfrm>
        <a:off x="2822468" y="2964085"/>
        <a:ext cx="1185634" cy="456013"/>
      </dsp:txXfrm>
    </dsp:sp>
    <dsp:sp modelId="{7C8B69CD-AB18-42A0-A598-8BDDA0C727B8}">
      <dsp:nvSpPr>
        <dsp:cNvPr id="0" name=""/>
        <dsp:cNvSpPr/>
      </dsp:nvSpPr>
      <dsp:spPr>
        <a:xfrm>
          <a:off x="2845268" y="3420099"/>
          <a:ext cx="1140033" cy="1140033"/>
        </a:xfrm>
        <a:prstGeom prst="ellipse">
          <a:avLst/>
        </a:prstGeom>
        <a:solidFill>
          <a:schemeClr val="accent5">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lvl="0" algn="ctr" defTabSz="355600">
            <a:lnSpc>
              <a:spcPct val="90000"/>
            </a:lnSpc>
            <a:spcBef>
              <a:spcPct val="0"/>
            </a:spcBef>
            <a:spcAft>
              <a:spcPct val="35000"/>
            </a:spcAft>
          </a:pPr>
          <a:r>
            <a:rPr lang="fr-FR" sz="800" kern="1200" dirty="0"/>
            <a:t>Design, logistique de stand sur mesures</a:t>
          </a:r>
        </a:p>
      </dsp:txBody>
      <dsp:txXfrm>
        <a:off x="3012222" y="3705107"/>
        <a:ext cx="806125" cy="570016"/>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DB48E6-3CCC-4BDE-B4CF-1B14C0791CB7}" type="datetimeFigureOut">
              <a:rPr lang="fr-FR" smtClean="0"/>
              <a:t>09/06/2020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70209-AEF5-490D-A7B8-E5208B3D0352}" type="slidenum">
              <a:rPr lang="fr-FR" smtClean="0"/>
              <a:t>‹N°›</a:t>
            </a:fld>
            <a:endParaRPr lang="fr-FR"/>
          </a:p>
        </p:txBody>
      </p:sp>
    </p:spTree>
    <p:extLst>
      <p:ext uri="{BB962C8B-B14F-4D97-AF65-F5344CB8AC3E}">
        <p14:creationId xmlns:p14="http://schemas.microsoft.com/office/powerpoint/2010/main" val="449204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B0CE214D-56B2-4F8E-9A45-4012A7ABF2E6}" type="datetime1">
              <a:rPr lang="fr-FR" smtClean="0"/>
              <a:t>09/06/2020</a:t>
            </a:fld>
            <a:endParaRPr lang="fr-FR"/>
          </a:p>
        </p:txBody>
      </p:sp>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space réservé du numéro de diapositive 5"/>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2326656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A01D894-25B3-44CA-BB8B-B229604B3F76}" type="datetime1">
              <a:rPr lang="fr-FR" smtClean="0"/>
              <a:t>09/06/2020</a:t>
            </a:fld>
            <a:endParaRPr lang="fr-FR"/>
          </a:p>
        </p:txBody>
      </p:sp>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space réservé du numéro de diapositive 5"/>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3198870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5770F72-F785-4B81-A612-3CCC12F32368}" type="datetime1">
              <a:rPr lang="fr-FR" smtClean="0"/>
              <a:t>09/06/2020</a:t>
            </a:fld>
            <a:endParaRPr lang="fr-FR"/>
          </a:p>
        </p:txBody>
      </p:sp>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space réservé du numéro de diapositive 5"/>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209229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D43AA41-7E6B-4986-B2CF-DBCD0047D62A}" type="datetime1">
              <a:rPr lang="fr-FR" smtClean="0"/>
              <a:t>09/06/2020</a:t>
            </a:fld>
            <a:endParaRPr lang="fr-FR"/>
          </a:p>
        </p:txBody>
      </p:sp>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space réservé du numéro de diapositive 5"/>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2661658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1DBBC24-DA9E-49A4-896F-F16B5CC824C1}" type="datetime1">
              <a:rPr lang="fr-FR" smtClean="0"/>
              <a:t>09/06/2020</a:t>
            </a:fld>
            <a:endParaRPr lang="fr-FR"/>
          </a:p>
        </p:txBody>
      </p:sp>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space réservé du numéro de diapositive 5"/>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1544065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BAF92A4-4659-4BDE-B1A2-FB1D274F70F7}" type="datetime1">
              <a:rPr lang="fr-FR" smtClean="0"/>
              <a:t>09/06/2020</a:t>
            </a:fld>
            <a:endParaRPr lang="fr-FR"/>
          </a:p>
        </p:txBody>
      </p:sp>
      <p:sp>
        <p:nvSpPr>
          <p:cNvPr id="6" name="Espace réservé du pied de page 5"/>
          <p:cNvSpPr>
            <a:spLocks noGrp="1"/>
          </p:cNvSpPr>
          <p:nvPr>
            <p:ph type="ftr" sz="quarter" idx="11"/>
          </p:nvPr>
        </p:nvSpPr>
        <p:spPr/>
        <p:txBody>
          <a:bodyPr/>
          <a:lstStyle/>
          <a:p>
            <a:r>
              <a:rPr lang="fr-FR"/>
              <a:t>étude prospective Leads  aprés Codid - Mai 2020 groupe 3 </a:t>
            </a:r>
          </a:p>
        </p:txBody>
      </p:sp>
      <p:sp>
        <p:nvSpPr>
          <p:cNvPr id="7" name="Espace réservé du numéro de diapositive 6"/>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247805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1E0FA59-D123-4FED-B4AA-1A49988D9FC8}" type="datetime1">
              <a:rPr lang="fr-FR" smtClean="0"/>
              <a:t>09/06/2020</a:t>
            </a:fld>
            <a:endParaRPr lang="fr-FR"/>
          </a:p>
        </p:txBody>
      </p:sp>
      <p:sp>
        <p:nvSpPr>
          <p:cNvPr id="8" name="Espace réservé du pied de page 7"/>
          <p:cNvSpPr>
            <a:spLocks noGrp="1"/>
          </p:cNvSpPr>
          <p:nvPr>
            <p:ph type="ftr" sz="quarter" idx="11"/>
          </p:nvPr>
        </p:nvSpPr>
        <p:spPr/>
        <p:txBody>
          <a:bodyPr/>
          <a:lstStyle/>
          <a:p>
            <a:r>
              <a:rPr lang="fr-FR"/>
              <a:t>étude prospective Leads  aprés Codid - Mai 2020 groupe 3 </a:t>
            </a:r>
          </a:p>
        </p:txBody>
      </p:sp>
      <p:sp>
        <p:nvSpPr>
          <p:cNvPr id="9" name="Espace réservé du numéro de diapositive 8"/>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4078248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B21C81E-215B-4E79-9D98-809CBDEBB814}" type="datetime1">
              <a:rPr lang="fr-FR" smtClean="0"/>
              <a:t>09/06/2020</a:t>
            </a:fld>
            <a:endParaRPr lang="fr-FR"/>
          </a:p>
        </p:txBody>
      </p:sp>
      <p:sp>
        <p:nvSpPr>
          <p:cNvPr id="4" name="Espace réservé du pied de page 3"/>
          <p:cNvSpPr>
            <a:spLocks noGrp="1"/>
          </p:cNvSpPr>
          <p:nvPr>
            <p:ph type="ftr" sz="quarter" idx="11"/>
          </p:nvPr>
        </p:nvSpPr>
        <p:spPr/>
        <p:txBody>
          <a:bodyPr/>
          <a:lstStyle/>
          <a:p>
            <a:r>
              <a:rPr lang="fr-FR"/>
              <a:t>étude prospective Leads  aprés Codid - Mai 2020 groupe 3 </a:t>
            </a:r>
          </a:p>
        </p:txBody>
      </p:sp>
      <p:sp>
        <p:nvSpPr>
          <p:cNvPr id="5" name="Espace réservé du numéro de diapositive 4"/>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1515336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1F26EA2-AB60-4295-8CDD-651B5D02E5E8}" type="datetime1">
              <a:rPr lang="fr-FR" smtClean="0"/>
              <a:t>09/06/2020</a:t>
            </a:fld>
            <a:endParaRPr lang="fr-FR"/>
          </a:p>
        </p:txBody>
      </p:sp>
      <p:sp>
        <p:nvSpPr>
          <p:cNvPr id="3" name="Espace réservé du pied de page 2"/>
          <p:cNvSpPr>
            <a:spLocks noGrp="1"/>
          </p:cNvSpPr>
          <p:nvPr>
            <p:ph type="ftr" sz="quarter" idx="11"/>
          </p:nvPr>
        </p:nvSpPr>
        <p:spPr/>
        <p:txBody>
          <a:bodyPr/>
          <a:lstStyle/>
          <a:p>
            <a:r>
              <a:rPr lang="fr-FR"/>
              <a:t>étude prospective Leads  aprés Codid - Mai 2020 groupe 3 </a:t>
            </a:r>
          </a:p>
        </p:txBody>
      </p:sp>
      <p:sp>
        <p:nvSpPr>
          <p:cNvPr id="4" name="Espace réservé du numéro de diapositive 3"/>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3713223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5CDDF74-9F95-48FF-97FE-A6212583113D}" type="datetime1">
              <a:rPr lang="fr-FR" smtClean="0"/>
              <a:t>09/06/2020</a:t>
            </a:fld>
            <a:endParaRPr lang="fr-FR"/>
          </a:p>
        </p:txBody>
      </p:sp>
      <p:sp>
        <p:nvSpPr>
          <p:cNvPr id="6" name="Espace réservé du pied de page 5"/>
          <p:cNvSpPr>
            <a:spLocks noGrp="1"/>
          </p:cNvSpPr>
          <p:nvPr>
            <p:ph type="ftr" sz="quarter" idx="11"/>
          </p:nvPr>
        </p:nvSpPr>
        <p:spPr/>
        <p:txBody>
          <a:bodyPr/>
          <a:lstStyle/>
          <a:p>
            <a:r>
              <a:rPr lang="fr-FR"/>
              <a:t>étude prospective Leads  aprés Codid - Mai 2020 groupe 3 </a:t>
            </a:r>
          </a:p>
        </p:txBody>
      </p:sp>
      <p:sp>
        <p:nvSpPr>
          <p:cNvPr id="7" name="Espace réservé du numéro de diapositive 6"/>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724677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869560E-737E-4BA2-91F9-205A77757CE9}" type="datetime1">
              <a:rPr lang="fr-FR" smtClean="0"/>
              <a:t>09/06/2020</a:t>
            </a:fld>
            <a:endParaRPr lang="fr-FR"/>
          </a:p>
        </p:txBody>
      </p:sp>
      <p:sp>
        <p:nvSpPr>
          <p:cNvPr id="6" name="Espace réservé du pied de page 5"/>
          <p:cNvSpPr>
            <a:spLocks noGrp="1"/>
          </p:cNvSpPr>
          <p:nvPr>
            <p:ph type="ftr" sz="quarter" idx="11"/>
          </p:nvPr>
        </p:nvSpPr>
        <p:spPr/>
        <p:txBody>
          <a:bodyPr/>
          <a:lstStyle/>
          <a:p>
            <a:r>
              <a:rPr lang="fr-FR"/>
              <a:t>étude prospective Leads  aprés Codid - Mai 2020 groupe 3 </a:t>
            </a:r>
          </a:p>
        </p:txBody>
      </p:sp>
      <p:sp>
        <p:nvSpPr>
          <p:cNvPr id="7" name="Espace réservé du numéro de diapositive 6"/>
          <p:cNvSpPr>
            <a:spLocks noGrp="1"/>
          </p:cNvSpPr>
          <p:nvPr>
            <p:ph type="sldNum" sz="quarter" idx="12"/>
          </p:nvPr>
        </p:nvSpPr>
        <p:spPr/>
        <p:txBody>
          <a:bodyPr/>
          <a:lstStyle/>
          <a:p>
            <a:fld id="{CEC8388B-8308-428C-8C03-11B405A0FCDA}" type="slidenum">
              <a:rPr lang="fr-FR" smtClean="0"/>
              <a:t>‹N°›</a:t>
            </a:fld>
            <a:endParaRPr lang="fr-FR"/>
          </a:p>
        </p:txBody>
      </p:sp>
    </p:spTree>
    <p:extLst>
      <p:ext uri="{BB962C8B-B14F-4D97-AF65-F5344CB8AC3E}">
        <p14:creationId xmlns:p14="http://schemas.microsoft.com/office/powerpoint/2010/main" val="3687477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406D4-3CFB-4B63-B36E-71B239C0C709}" type="datetime1">
              <a:rPr lang="fr-FR" smtClean="0"/>
              <a:t>09/06/2020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étude prospective Leads  aprés Codid - Mai 2020 groupe 3 </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C8388B-8308-428C-8C03-11B405A0FCDA}" type="slidenum">
              <a:rPr lang="fr-FR" smtClean="0"/>
              <a:t>‹N°›</a:t>
            </a:fld>
            <a:endParaRPr lang="fr-FR"/>
          </a:p>
        </p:txBody>
      </p:sp>
    </p:spTree>
    <p:extLst>
      <p:ext uri="{BB962C8B-B14F-4D97-AF65-F5344CB8AC3E}">
        <p14:creationId xmlns:p14="http://schemas.microsoft.com/office/powerpoint/2010/main" val="498153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99321" y="2406028"/>
            <a:ext cx="9144000" cy="3096935"/>
          </a:xfrm>
        </p:spPr>
        <p:txBody>
          <a:bodyPr>
            <a:normAutofit/>
          </a:bodyPr>
          <a:lstStyle/>
          <a:p>
            <a:r>
              <a:rPr lang="fr-FR" sz="3500" dirty="0"/>
              <a:t>ETUDE PROSPECTIVE METIER APRES COVID </a:t>
            </a:r>
          </a:p>
          <a:p>
            <a:r>
              <a:rPr lang="fr-FR" sz="3500" dirty="0"/>
              <a:t>AGENCE DE DESIGN DE STAND</a:t>
            </a:r>
          </a:p>
          <a:p>
            <a:endParaRPr lang="fr-FR" dirty="0"/>
          </a:p>
          <a:p>
            <a:r>
              <a:rPr lang="fr-FR" dirty="0"/>
              <a:t>Groupe 3 </a:t>
            </a:r>
          </a:p>
          <a:p>
            <a:r>
              <a:rPr lang="fr-FR" dirty="0"/>
              <a:t>Eric Cholot - Brice Demaria - Fabrice Laborde</a:t>
            </a:r>
          </a:p>
          <a:p>
            <a:r>
              <a:rPr lang="fr-FR" dirty="0"/>
              <a:t>Intervenant : Laurent Blasquez </a:t>
            </a:r>
            <a:r>
              <a:rPr lang="fr-FR" sz="1800" dirty="0"/>
              <a:t>(PDG des assurances maritimes CINABRE)</a:t>
            </a:r>
          </a:p>
          <a:p>
            <a:endParaRPr lang="fr-FR" dirty="0"/>
          </a:p>
          <a:p>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5531" y="274791"/>
            <a:ext cx="4779636" cy="1745464"/>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Tree>
    <p:extLst>
      <p:ext uri="{BB962C8B-B14F-4D97-AF65-F5344CB8AC3E}">
        <p14:creationId xmlns:p14="http://schemas.microsoft.com/office/powerpoint/2010/main" val="1531488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313658" y="763116"/>
            <a:ext cx="9144000" cy="5004701"/>
          </a:xfrm>
        </p:spPr>
        <p:txBody>
          <a:bodyPr>
            <a:normAutofit fontScale="92500" lnSpcReduction="20000"/>
          </a:bodyPr>
          <a:lstStyle/>
          <a:p>
            <a:endParaRPr lang="fr-FR" sz="2600" dirty="0"/>
          </a:p>
          <a:p>
            <a:r>
              <a:rPr lang="fr-FR" sz="2600" dirty="0"/>
              <a:t>La prospective d’un métier ou d’une filière reste une vision du futur de son évolution ou de sa disparition. </a:t>
            </a:r>
          </a:p>
          <a:p>
            <a:r>
              <a:rPr lang="fr-FR" sz="2600" dirty="0"/>
              <a:t>Elle se regarde en macro ( que deviendra la filière) et en micro ( que deviendra son entreprise) </a:t>
            </a:r>
          </a:p>
          <a:p>
            <a:r>
              <a:rPr lang="fr-FR" sz="2600" dirty="0"/>
              <a:t>L’entreprise doit s’adapter à sa filière</a:t>
            </a:r>
          </a:p>
          <a:p>
            <a:endParaRPr lang="fr-FR" sz="2600" dirty="0"/>
          </a:p>
          <a:p>
            <a:r>
              <a:rPr lang="fr-FR" sz="2600" dirty="0"/>
              <a:t>La diversification est une action qui permet d’utiliser une très grande majorité des ressources humaines existantes et le savoir faire reconnu.</a:t>
            </a:r>
          </a:p>
          <a:p>
            <a:r>
              <a:rPr lang="fr-FR" sz="2600" dirty="0"/>
              <a:t>Il est une suite logique aux cercles concentriques qui confectionnent le terrain de jeu de l’entreprise </a:t>
            </a:r>
          </a:p>
          <a:p>
            <a:r>
              <a:rPr lang="fr-FR" sz="2600" dirty="0"/>
              <a:t>(Cf. point N° </a:t>
            </a:r>
            <a:r>
              <a:rPr lang="fr-FR" sz="2600" dirty="0" smtClean="0"/>
              <a:t>8) </a:t>
            </a:r>
            <a:endParaRPr lang="fr-FR" sz="2600" dirty="0"/>
          </a:p>
          <a:p>
            <a:endParaRPr lang="fr-FR" dirty="0"/>
          </a:p>
          <a:p>
            <a:r>
              <a:rPr lang="fr-FR" dirty="0"/>
              <a:t> </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llipse 5"/>
          <p:cNvSpPr/>
          <p:nvPr/>
        </p:nvSpPr>
        <p:spPr>
          <a:xfrm>
            <a:off x="278064" y="195777"/>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7</a:t>
            </a:r>
          </a:p>
          <a:p>
            <a:pPr algn="ctr"/>
            <a:r>
              <a:rPr lang="fr-FR" sz="1400" b="1" dirty="0">
                <a:solidFill>
                  <a:schemeClr val="bg1"/>
                </a:solidFill>
              </a:rPr>
              <a:t>La diversification</a:t>
            </a:r>
          </a:p>
        </p:txBody>
      </p:sp>
    </p:spTree>
    <p:extLst>
      <p:ext uri="{BB962C8B-B14F-4D97-AF65-F5344CB8AC3E}">
        <p14:creationId xmlns:p14="http://schemas.microsoft.com/office/powerpoint/2010/main" val="3907524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64044" y="411546"/>
            <a:ext cx="11672085" cy="5770051"/>
          </a:xfrm>
        </p:spPr>
        <p:txBody>
          <a:bodyPr>
            <a:normAutofit fontScale="25000" lnSpcReduction="20000"/>
          </a:bodyPr>
          <a:lstStyle/>
          <a:p>
            <a:endParaRPr lang="fr-FR" sz="2600" dirty="0"/>
          </a:p>
          <a:p>
            <a:r>
              <a:rPr lang="fr-FR" sz="7200" dirty="0"/>
              <a:t>Parfois une activité qui semble proche, ne l’est que par la similitude </a:t>
            </a:r>
            <a:endParaRPr lang="fr-FR" sz="7200" dirty="0" smtClean="0"/>
          </a:p>
          <a:p>
            <a:r>
              <a:rPr lang="fr-FR" sz="7200" dirty="0" smtClean="0"/>
              <a:t>des </a:t>
            </a:r>
            <a:r>
              <a:rPr lang="fr-FR" sz="7200" dirty="0"/>
              <a:t>mêmes clients ou des mêmes prestataires</a:t>
            </a:r>
          </a:p>
          <a:p>
            <a:r>
              <a:rPr lang="fr-FR" sz="7200" dirty="0" smtClean="0"/>
              <a:t>La </a:t>
            </a:r>
            <a:r>
              <a:rPr lang="fr-FR" sz="7200" dirty="0"/>
              <a:t>ressource financière d’un côté, la compétence de l’autre. </a:t>
            </a:r>
          </a:p>
          <a:p>
            <a:endParaRPr lang="fr-FR" sz="7200" dirty="0"/>
          </a:p>
          <a:p>
            <a:r>
              <a:rPr lang="fr-FR" sz="7200" dirty="0"/>
              <a:t>Mais une diversification n’est pas juste un passe plat, une prise de marge. </a:t>
            </a:r>
          </a:p>
          <a:p>
            <a:r>
              <a:rPr lang="fr-FR" sz="7200" dirty="0"/>
              <a:t>Une diversification est forcement une activité majoritairement intégrée, disposant de ses propres ressources et d’une direction autonome. </a:t>
            </a:r>
          </a:p>
          <a:p>
            <a:r>
              <a:rPr lang="fr-FR" sz="7200" dirty="0"/>
              <a:t>Elle n’a de sens que si à terme elle déploie une partie croissante et existante du CA global</a:t>
            </a:r>
          </a:p>
          <a:p>
            <a:r>
              <a:rPr lang="fr-FR" sz="7200" dirty="0"/>
              <a:t> ( </a:t>
            </a:r>
            <a:r>
              <a:rPr lang="fr-FR" sz="7200" dirty="0" smtClean="0"/>
              <a:t>20-30 %) avec une croissance par palliés</a:t>
            </a:r>
            <a:endParaRPr lang="fr-FR" sz="7200" dirty="0"/>
          </a:p>
          <a:p>
            <a:endParaRPr lang="fr-FR" sz="7200" dirty="0"/>
          </a:p>
          <a:p>
            <a:r>
              <a:rPr lang="fr-FR" sz="7200" dirty="0"/>
              <a:t>Plus l’activité relais ou connexe sera loin de notre cœur de métier plus elle nécessitera des embauches, et une structure financière pour se développer</a:t>
            </a:r>
          </a:p>
          <a:p>
            <a:r>
              <a:rPr lang="fr-FR" sz="7200" dirty="0"/>
              <a:t>Elle se rapprochera alors d’une diversification financière  </a:t>
            </a:r>
          </a:p>
          <a:p>
            <a:endParaRPr lang="fr-FR" sz="7200" dirty="0"/>
          </a:p>
          <a:p>
            <a:r>
              <a:rPr lang="fr-FR" sz="7200" dirty="0"/>
              <a:t>Plus l’activité est proche du cœur de métier, plus il est facile à développer et surtout à déplacer des ressources humaines existantes sur ce nouveau métier, ce qui peut éviter les licenciements durant cette période. </a:t>
            </a:r>
            <a:r>
              <a:rPr lang="fr-FR" sz="7200" dirty="0" smtClean="0"/>
              <a:t>(Objectif en ce moment) </a:t>
            </a:r>
          </a:p>
          <a:p>
            <a:r>
              <a:rPr lang="fr-FR" sz="7200" dirty="0" smtClean="0"/>
              <a:t>Cela nécessite forcement une formation du personnel (coûts) et réorganisation interne.</a:t>
            </a:r>
            <a:endParaRPr lang="fr-FR" sz="7200" dirty="0"/>
          </a:p>
          <a:p>
            <a:endParaRPr lang="fr-FR" sz="2000" dirty="0"/>
          </a:p>
          <a:p>
            <a:endParaRPr lang="fr-FR" sz="2000" dirty="0"/>
          </a:p>
          <a:p>
            <a:endParaRPr lang="fr-FR" sz="2600" dirty="0"/>
          </a:p>
          <a:p>
            <a:endParaRPr lang="fr-FR" dirty="0"/>
          </a:p>
          <a:p>
            <a:r>
              <a:rPr lang="fr-FR" dirty="0"/>
              <a:t> </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llipse 5"/>
          <p:cNvSpPr/>
          <p:nvPr/>
        </p:nvSpPr>
        <p:spPr>
          <a:xfrm>
            <a:off x="278064" y="195778"/>
            <a:ext cx="1519739" cy="151678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7</a:t>
            </a:r>
          </a:p>
          <a:p>
            <a:pPr algn="ctr"/>
            <a:r>
              <a:rPr lang="fr-FR" sz="1100" b="1" dirty="0">
                <a:solidFill>
                  <a:schemeClr val="bg1"/>
                </a:solidFill>
              </a:rPr>
              <a:t>La diversification</a:t>
            </a:r>
          </a:p>
        </p:txBody>
      </p:sp>
    </p:spTree>
    <p:extLst>
      <p:ext uri="{BB962C8B-B14F-4D97-AF65-F5344CB8AC3E}">
        <p14:creationId xmlns:p14="http://schemas.microsoft.com/office/powerpoint/2010/main" val="272638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227521" y="757799"/>
            <a:ext cx="9628858" cy="5244279"/>
          </a:xfrm>
        </p:spPr>
        <p:txBody>
          <a:bodyPr>
            <a:normAutofit fontScale="25000" lnSpcReduction="20000"/>
          </a:bodyPr>
          <a:lstStyle/>
          <a:p>
            <a:endParaRPr lang="fr-FR" sz="2600" dirty="0"/>
          </a:p>
          <a:p>
            <a:r>
              <a:rPr lang="fr-FR" sz="19200" b="1" dirty="0">
                <a:solidFill>
                  <a:schemeClr val="bg1">
                    <a:lumMod val="50000"/>
                  </a:schemeClr>
                </a:solidFill>
              </a:rPr>
              <a:t>Pourquoi se diversifier ?</a:t>
            </a:r>
          </a:p>
          <a:p>
            <a:endParaRPr lang="fr-FR" sz="12800" b="1" dirty="0"/>
          </a:p>
          <a:p>
            <a:pPr marL="342900" indent="-342900" algn="l">
              <a:buFont typeface="Arial" panose="020B0604020202020204" pitchFamily="34" charset="0"/>
              <a:buChar char="•"/>
            </a:pPr>
            <a:r>
              <a:rPr lang="fr-FR" sz="12800" b="1" dirty="0"/>
              <a:t>Chercher un relai de </a:t>
            </a:r>
            <a:r>
              <a:rPr lang="fr-FR" sz="12800" b="1" dirty="0" smtClean="0"/>
              <a:t>croissance </a:t>
            </a:r>
            <a:r>
              <a:rPr lang="fr-FR" sz="9600" b="1" dirty="0" smtClean="0"/>
              <a:t>(marché mur ou en dégradation) </a:t>
            </a:r>
            <a:endParaRPr lang="fr-FR" sz="9600" b="1" dirty="0"/>
          </a:p>
          <a:p>
            <a:pPr marL="342900" indent="-342900" algn="l">
              <a:buFont typeface="Arial" panose="020B0604020202020204" pitchFamily="34" charset="0"/>
              <a:buChar char="•"/>
            </a:pPr>
            <a:r>
              <a:rPr lang="fr-FR" sz="12800" b="1" dirty="0"/>
              <a:t>Ajouter des offres supplémentaires </a:t>
            </a:r>
          </a:p>
          <a:p>
            <a:pPr marL="342900" indent="-342900" algn="l">
              <a:buFont typeface="Arial" panose="020B0604020202020204" pitchFamily="34" charset="0"/>
              <a:buChar char="•"/>
            </a:pPr>
            <a:r>
              <a:rPr lang="fr-FR" sz="12800" b="1" dirty="0"/>
              <a:t>Conserver nos clients </a:t>
            </a:r>
          </a:p>
          <a:p>
            <a:pPr marL="342900" indent="-342900" algn="l">
              <a:buFont typeface="Arial" panose="020B0604020202020204" pitchFamily="34" charset="0"/>
              <a:buChar char="•"/>
            </a:pPr>
            <a:r>
              <a:rPr lang="fr-FR" sz="12800" b="1" dirty="0"/>
              <a:t>Se coller à la demande des clients </a:t>
            </a:r>
            <a:endParaRPr lang="fr-FR" sz="12800" b="1" dirty="0" smtClean="0"/>
          </a:p>
          <a:p>
            <a:pPr marL="342900" indent="-342900" algn="l">
              <a:buFont typeface="Arial" panose="020B0604020202020204" pitchFamily="34" charset="0"/>
              <a:buChar char="•"/>
            </a:pPr>
            <a:r>
              <a:rPr lang="fr-FR" sz="12800" b="1" dirty="0"/>
              <a:t>souvent l’innovation est opportuniste et vient de la demande de </a:t>
            </a:r>
            <a:r>
              <a:rPr lang="fr-FR" sz="12800" b="1" dirty="0" smtClean="0"/>
              <a:t>ces derniers</a:t>
            </a:r>
            <a:endParaRPr lang="fr-FR" sz="12800" b="1" dirty="0"/>
          </a:p>
          <a:p>
            <a:pPr marL="342900" indent="-342900" algn="l">
              <a:buFont typeface="Arial" panose="020B0604020202020204" pitchFamily="34" charset="0"/>
              <a:buChar char="•"/>
            </a:pPr>
            <a:r>
              <a:rPr lang="fr-FR" sz="12800" b="1" dirty="0" smtClean="0"/>
              <a:t>Palier </a:t>
            </a:r>
            <a:r>
              <a:rPr lang="fr-FR" sz="12800" b="1" dirty="0"/>
              <a:t>en sortie de crise à un manque de CA ou à un non emploi des ressources humaines</a:t>
            </a:r>
          </a:p>
          <a:p>
            <a:pPr marL="342900" indent="-342900" algn="l">
              <a:buFont typeface="Arial" panose="020B0604020202020204" pitchFamily="34" charset="0"/>
              <a:buChar char="•"/>
            </a:pPr>
            <a:endParaRPr lang="fr-FR" b="1" dirty="0"/>
          </a:p>
          <a:p>
            <a:pPr marL="342900" indent="-342900" algn="l">
              <a:buFont typeface="Arial" panose="020B0604020202020204" pitchFamily="34" charset="0"/>
              <a:buChar char="•"/>
            </a:pPr>
            <a:endParaRPr lang="fr-FR" b="1" dirty="0"/>
          </a:p>
          <a:p>
            <a:endParaRPr lang="fr-FR" sz="2600" dirty="0"/>
          </a:p>
          <a:p>
            <a:endParaRPr lang="fr-FR" sz="2600" dirty="0"/>
          </a:p>
          <a:p>
            <a:endParaRPr lang="fr-FR" sz="2600" dirty="0"/>
          </a:p>
          <a:p>
            <a:endParaRPr lang="fr-FR" dirty="0"/>
          </a:p>
          <a:p>
            <a:r>
              <a:rPr lang="fr-FR" dirty="0"/>
              <a:t> </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llipse 5"/>
          <p:cNvSpPr/>
          <p:nvPr/>
        </p:nvSpPr>
        <p:spPr>
          <a:xfrm>
            <a:off x="278064" y="195777"/>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7</a:t>
            </a:r>
          </a:p>
          <a:p>
            <a:pPr algn="ctr"/>
            <a:r>
              <a:rPr lang="fr-FR" sz="1400" b="1" dirty="0">
                <a:solidFill>
                  <a:schemeClr val="bg1"/>
                </a:solidFill>
              </a:rPr>
              <a:t>Quelle diversification ? </a:t>
            </a:r>
          </a:p>
        </p:txBody>
      </p:sp>
    </p:spTree>
    <p:extLst>
      <p:ext uri="{BB962C8B-B14F-4D97-AF65-F5344CB8AC3E}">
        <p14:creationId xmlns:p14="http://schemas.microsoft.com/office/powerpoint/2010/main" val="2351137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llipse 5"/>
          <p:cNvSpPr/>
          <p:nvPr/>
        </p:nvSpPr>
        <p:spPr>
          <a:xfrm>
            <a:off x="278064" y="195777"/>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8 </a:t>
            </a:r>
          </a:p>
          <a:p>
            <a:pPr algn="ctr"/>
            <a:r>
              <a:rPr lang="fr-FR" sz="1400" b="1" dirty="0">
                <a:solidFill>
                  <a:schemeClr val="bg1"/>
                </a:solidFill>
              </a:rPr>
              <a:t>La digitalisation</a:t>
            </a:r>
            <a:endParaRPr lang="fr-FR" sz="500" b="1" dirty="0">
              <a:solidFill>
                <a:schemeClr val="bg1"/>
              </a:solidFill>
            </a:endParaRPr>
          </a:p>
        </p:txBody>
      </p:sp>
      <p:sp>
        <p:nvSpPr>
          <p:cNvPr id="8" name="ZoneTexte 7"/>
          <p:cNvSpPr txBox="1"/>
          <p:nvPr/>
        </p:nvSpPr>
        <p:spPr>
          <a:xfrm>
            <a:off x="1897912" y="473149"/>
            <a:ext cx="9880799" cy="1692771"/>
          </a:xfrm>
          <a:prstGeom prst="rect">
            <a:avLst/>
          </a:prstGeom>
          <a:noFill/>
        </p:spPr>
        <p:txBody>
          <a:bodyPr wrap="square" rtlCol="0">
            <a:spAutoFit/>
          </a:bodyPr>
          <a:lstStyle/>
          <a:p>
            <a:pPr algn="ctr"/>
            <a:r>
              <a:rPr lang="fr-FR" sz="3200" b="1" dirty="0">
                <a:solidFill>
                  <a:schemeClr val="bg1">
                    <a:lumMod val="50000"/>
                  </a:schemeClr>
                </a:solidFill>
              </a:rPr>
              <a:t>LE DIGITAL </a:t>
            </a:r>
          </a:p>
          <a:p>
            <a:pPr algn="ctr"/>
            <a:endParaRPr lang="fr-FR" dirty="0"/>
          </a:p>
          <a:p>
            <a:pPr algn="ctr"/>
            <a:endParaRPr lang="fr-FR" dirty="0"/>
          </a:p>
          <a:p>
            <a:pPr algn="ctr"/>
            <a:endParaRPr lang="fr-FR" dirty="0"/>
          </a:p>
          <a:p>
            <a:pPr algn="ctr"/>
            <a:endParaRPr lang="fr-FR" dirty="0"/>
          </a:p>
        </p:txBody>
      </p:sp>
      <p:sp>
        <p:nvSpPr>
          <p:cNvPr id="9" name="ZoneTexte 8"/>
          <p:cNvSpPr txBox="1"/>
          <p:nvPr/>
        </p:nvSpPr>
        <p:spPr>
          <a:xfrm>
            <a:off x="1738422" y="1289970"/>
            <a:ext cx="10040289" cy="1015663"/>
          </a:xfrm>
          <a:prstGeom prst="rect">
            <a:avLst/>
          </a:prstGeom>
          <a:noFill/>
        </p:spPr>
        <p:txBody>
          <a:bodyPr wrap="square" rtlCol="0">
            <a:spAutoFit/>
          </a:bodyPr>
          <a:lstStyle/>
          <a:p>
            <a:pPr algn="ctr"/>
            <a:r>
              <a:rPr lang="fr-FR" sz="2000" dirty="0"/>
              <a:t>Maitre mot actuel, la digitalisation des évènements , des stands, des salons.</a:t>
            </a:r>
          </a:p>
          <a:p>
            <a:pPr algn="ctr"/>
            <a:r>
              <a:rPr lang="fr-FR" sz="2000" dirty="0"/>
              <a:t>Est-ce une action éphémère ou durable ?  </a:t>
            </a:r>
          </a:p>
          <a:p>
            <a:pPr algn="ctr"/>
            <a:r>
              <a:rPr lang="fr-FR" sz="2000" dirty="0"/>
              <a:t>Un effet de mode, un outils marketing, une diversification ou un produit </a:t>
            </a:r>
            <a:r>
              <a:rPr lang="fr-FR" sz="2000" dirty="0" smtClean="0"/>
              <a:t>complémentaire. </a:t>
            </a:r>
            <a:endParaRPr lang="fr-FR" sz="2000" dirty="0"/>
          </a:p>
        </p:txBody>
      </p:sp>
      <p:sp>
        <p:nvSpPr>
          <p:cNvPr id="11" name="ZoneTexte 10"/>
          <p:cNvSpPr txBox="1"/>
          <p:nvPr/>
        </p:nvSpPr>
        <p:spPr>
          <a:xfrm>
            <a:off x="497748" y="2768511"/>
            <a:ext cx="11280964" cy="2769989"/>
          </a:xfrm>
          <a:prstGeom prst="rect">
            <a:avLst/>
          </a:prstGeom>
          <a:noFill/>
        </p:spPr>
        <p:txBody>
          <a:bodyPr wrap="square" rtlCol="0">
            <a:spAutoFit/>
          </a:bodyPr>
          <a:lstStyle/>
          <a:p>
            <a:r>
              <a:rPr lang="fr-FR" sz="2400" b="1" dirty="0"/>
              <a:t>L</a:t>
            </a:r>
            <a:r>
              <a:rPr lang="fr-FR" dirty="0"/>
              <a:t>a diversification se base sur les économies d’échelle, sur l’emploi des nos ressources humaines et de nos compétences.</a:t>
            </a:r>
          </a:p>
          <a:p>
            <a:r>
              <a:rPr lang="fr-FR" dirty="0"/>
              <a:t>Or la vente de prestation digitale, si elle est sous traitée et donc non maitrisée se cantonnera à des subsides ou la marge sera basse ou </a:t>
            </a:r>
            <a:r>
              <a:rPr lang="fr-FR" dirty="0" smtClean="0"/>
              <a:t>a une compétition du moins cher. </a:t>
            </a:r>
            <a:endParaRPr lang="fr-FR" dirty="0"/>
          </a:p>
          <a:p>
            <a:r>
              <a:rPr lang="fr-FR" dirty="0"/>
              <a:t>Le volume d’affaires restera faible et donc ne sera pas un axe de croissance. </a:t>
            </a:r>
          </a:p>
          <a:p>
            <a:r>
              <a:rPr lang="fr-FR" dirty="0"/>
              <a:t>Nos commerciaux ne seront pas experts en digital, gênés pour vendre ce service et l’idée restera à l’état d’accessoire. </a:t>
            </a:r>
          </a:p>
          <a:p>
            <a:r>
              <a:rPr lang="fr-FR" sz="2400" b="1" dirty="0"/>
              <a:t>L</a:t>
            </a:r>
            <a:r>
              <a:rPr lang="fr-FR" dirty="0"/>
              <a:t>e Digital n’est pas l’activité la plus proche de nous et peut se faire difficilement avec nos propres ressources humaines. Par contre elle s’adresse entre autre à nos mêmes clients et a du sens, nous rend « intelligents » et nous extirpe de la double contrainte du client et de l’organisateur. </a:t>
            </a:r>
          </a:p>
        </p:txBody>
      </p:sp>
    </p:spTree>
    <p:extLst>
      <p:ext uri="{BB962C8B-B14F-4D97-AF65-F5344CB8AC3E}">
        <p14:creationId xmlns:p14="http://schemas.microsoft.com/office/powerpoint/2010/main" val="108425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llipse 5"/>
          <p:cNvSpPr/>
          <p:nvPr/>
        </p:nvSpPr>
        <p:spPr>
          <a:xfrm>
            <a:off x="278065" y="195778"/>
            <a:ext cx="1550736" cy="144948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8 </a:t>
            </a:r>
          </a:p>
          <a:p>
            <a:pPr algn="ctr"/>
            <a:r>
              <a:rPr lang="fr-FR" sz="1400" b="1" dirty="0">
                <a:solidFill>
                  <a:schemeClr val="bg1"/>
                </a:solidFill>
              </a:rPr>
              <a:t>La digitalisation</a:t>
            </a:r>
            <a:endParaRPr lang="fr-FR" sz="500" b="1" dirty="0">
              <a:solidFill>
                <a:schemeClr val="bg1"/>
              </a:solidFill>
            </a:endParaRPr>
          </a:p>
        </p:txBody>
      </p:sp>
      <p:sp>
        <p:nvSpPr>
          <p:cNvPr id="8" name="ZoneTexte 7"/>
          <p:cNvSpPr txBox="1"/>
          <p:nvPr/>
        </p:nvSpPr>
        <p:spPr>
          <a:xfrm>
            <a:off x="1921835" y="302667"/>
            <a:ext cx="9234377" cy="1692771"/>
          </a:xfrm>
          <a:prstGeom prst="rect">
            <a:avLst/>
          </a:prstGeom>
          <a:noFill/>
        </p:spPr>
        <p:txBody>
          <a:bodyPr wrap="square" rtlCol="0">
            <a:spAutoFit/>
          </a:bodyPr>
          <a:lstStyle/>
          <a:p>
            <a:pPr algn="ctr"/>
            <a:r>
              <a:rPr lang="fr-FR" sz="3200" b="1" dirty="0">
                <a:solidFill>
                  <a:schemeClr val="bg1">
                    <a:lumMod val="50000"/>
                  </a:schemeClr>
                </a:solidFill>
              </a:rPr>
              <a:t>LE DIGITAL </a:t>
            </a:r>
          </a:p>
          <a:p>
            <a:pPr algn="ctr"/>
            <a:endParaRPr lang="fr-FR" dirty="0"/>
          </a:p>
          <a:p>
            <a:pPr algn="ctr"/>
            <a:endParaRPr lang="fr-FR" dirty="0"/>
          </a:p>
          <a:p>
            <a:pPr algn="ctr"/>
            <a:endParaRPr lang="fr-FR" dirty="0"/>
          </a:p>
          <a:p>
            <a:pPr algn="ctr"/>
            <a:endParaRPr lang="fr-FR" dirty="0"/>
          </a:p>
        </p:txBody>
      </p:sp>
      <p:sp>
        <p:nvSpPr>
          <p:cNvPr id="9" name="ZoneTexte 8"/>
          <p:cNvSpPr txBox="1"/>
          <p:nvPr/>
        </p:nvSpPr>
        <p:spPr>
          <a:xfrm>
            <a:off x="1945758" y="803907"/>
            <a:ext cx="9186530" cy="461665"/>
          </a:xfrm>
          <a:prstGeom prst="rect">
            <a:avLst/>
          </a:prstGeom>
          <a:noFill/>
        </p:spPr>
        <p:txBody>
          <a:bodyPr wrap="square" rtlCol="0">
            <a:spAutoFit/>
          </a:bodyPr>
          <a:lstStyle/>
          <a:p>
            <a:pPr algn="ctr"/>
            <a:r>
              <a:rPr lang="fr-FR" sz="2400" dirty="0">
                <a:solidFill>
                  <a:schemeClr val="bg1">
                    <a:lumMod val="50000"/>
                  </a:schemeClr>
                </a:solidFill>
              </a:rPr>
              <a:t>Se lancer dans l’offre digitale </a:t>
            </a:r>
          </a:p>
        </p:txBody>
      </p:sp>
      <p:sp>
        <p:nvSpPr>
          <p:cNvPr id="11" name="ZoneTexte 10"/>
          <p:cNvSpPr txBox="1"/>
          <p:nvPr/>
        </p:nvSpPr>
        <p:spPr>
          <a:xfrm>
            <a:off x="923260" y="1645265"/>
            <a:ext cx="10760149" cy="4154984"/>
          </a:xfrm>
          <a:prstGeom prst="rect">
            <a:avLst/>
          </a:prstGeom>
          <a:noFill/>
        </p:spPr>
        <p:txBody>
          <a:bodyPr wrap="square" rtlCol="0">
            <a:spAutoFit/>
          </a:bodyPr>
          <a:lstStyle/>
          <a:p>
            <a:r>
              <a:rPr lang="fr-FR" sz="2400" dirty="0"/>
              <a:t>Créer un service digital demande des compétences en interne, de sorte que l’expertise soit maitrisée et vendue à un prix compétitif. </a:t>
            </a:r>
          </a:p>
          <a:p>
            <a:r>
              <a:rPr lang="fr-FR" sz="2400" dirty="0"/>
              <a:t>La compétence doit être en interne car le service ne doit pas être interrompu.</a:t>
            </a:r>
          </a:p>
          <a:p>
            <a:endParaRPr lang="fr-FR" sz="2400" dirty="0"/>
          </a:p>
          <a:p>
            <a:r>
              <a:rPr lang="fr-FR" sz="2400" dirty="0"/>
              <a:t>Il convient d’investir dans : </a:t>
            </a:r>
          </a:p>
          <a:p>
            <a:pPr marL="342900" indent="-342900">
              <a:buFontTx/>
              <a:buChar char="-"/>
            </a:pPr>
            <a:r>
              <a:rPr lang="fr-FR" sz="2400" dirty="0"/>
              <a:t>Une plateforme 3D efficiente </a:t>
            </a:r>
            <a:endParaRPr lang="fr-FR" sz="2400" dirty="0" smtClean="0"/>
          </a:p>
          <a:p>
            <a:pPr marL="342900" indent="-342900">
              <a:buFontTx/>
              <a:buChar char="-"/>
            </a:pPr>
            <a:r>
              <a:rPr lang="fr-FR" sz="2400" dirty="0" smtClean="0"/>
              <a:t>Une </a:t>
            </a:r>
            <a:r>
              <a:rPr lang="fr-FR" sz="2400" dirty="0"/>
              <a:t>plateforme de mise en relation (Data croisés)</a:t>
            </a:r>
          </a:p>
          <a:p>
            <a:pPr marL="342900" indent="-342900">
              <a:buFontTx/>
              <a:buChar char="-"/>
            </a:pPr>
            <a:r>
              <a:rPr lang="fr-FR" sz="2400" dirty="0"/>
              <a:t>Un développeur interne  </a:t>
            </a:r>
          </a:p>
          <a:p>
            <a:pPr marL="342900" indent="-342900">
              <a:buFontTx/>
              <a:buChar char="-"/>
            </a:pPr>
            <a:r>
              <a:rPr lang="fr-FR" sz="2400" dirty="0"/>
              <a:t>Un graphiste 3D</a:t>
            </a:r>
          </a:p>
          <a:p>
            <a:pPr marL="342900" indent="-342900">
              <a:buFontTx/>
              <a:buChar char="-"/>
            </a:pPr>
            <a:r>
              <a:rPr lang="fr-FR" sz="2400" dirty="0"/>
              <a:t>Un scénariste, concepteur</a:t>
            </a:r>
          </a:p>
          <a:p>
            <a:pPr marL="342900" indent="-342900">
              <a:buFontTx/>
              <a:buChar char="-"/>
            </a:pPr>
            <a:r>
              <a:rPr lang="fr-FR" sz="2400" dirty="0"/>
              <a:t>Un commercial. </a:t>
            </a:r>
          </a:p>
        </p:txBody>
      </p:sp>
    </p:spTree>
    <p:extLst>
      <p:ext uri="{BB962C8B-B14F-4D97-AF65-F5344CB8AC3E}">
        <p14:creationId xmlns:p14="http://schemas.microsoft.com/office/powerpoint/2010/main" val="2118525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6" name="Ellipse 5"/>
          <p:cNvSpPr/>
          <p:nvPr/>
        </p:nvSpPr>
        <p:spPr>
          <a:xfrm>
            <a:off x="278064" y="195777"/>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9 </a:t>
            </a:r>
          </a:p>
          <a:p>
            <a:pPr algn="ctr"/>
            <a:r>
              <a:rPr lang="fr-FR" sz="1400" b="1" dirty="0">
                <a:solidFill>
                  <a:schemeClr val="bg1"/>
                </a:solidFill>
              </a:rPr>
              <a:t>L’après crise</a:t>
            </a:r>
            <a:endParaRPr lang="fr-FR" sz="500" b="1" dirty="0">
              <a:solidFill>
                <a:schemeClr val="bg1"/>
              </a:solidFill>
            </a:endParaRPr>
          </a:p>
        </p:txBody>
      </p:sp>
      <p:sp>
        <p:nvSpPr>
          <p:cNvPr id="8" name="ZoneTexte 7"/>
          <p:cNvSpPr txBox="1"/>
          <p:nvPr/>
        </p:nvSpPr>
        <p:spPr>
          <a:xfrm>
            <a:off x="1897912" y="473149"/>
            <a:ext cx="9234377" cy="1692771"/>
          </a:xfrm>
          <a:prstGeom prst="rect">
            <a:avLst/>
          </a:prstGeom>
          <a:noFill/>
        </p:spPr>
        <p:txBody>
          <a:bodyPr wrap="square" rtlCol="0">
            <a:spAutoFit/>
          </a:bodyPr>
          <a:lstStyle/>
          <a:p>
            <a:pPr algn="ctr"/>
            <a:r>
              <a:rPr lang="fr-FR" sz="3200" b="1" dirty="0">
                <a:solidFill>
                  <a:schemeClr val="bg1">
                    <a:lumMod val="50000"/>
                  </a:schemeClr>
                </a:solidFill>
              </a:rPr>
              <a:t>La restructuration</a:t>
            </a:r>
          </a:p>
          <a:p>
            <a:pPr algn="ctr"/>
            <a:endParaRPr lang="fr-FR" dirty="0"/>
          </a:p>
          <a:p>
            <a:pPr algn="ctr"/>
            <a:endParaRPr lang="fr-FR" dirty="0"/>
          </a:p>
          <a:p>
            <a:pPr algn="ctr"/>
            <a:endParaRPr lang="fr-FR" dirty="0"/>
          </a:p>
          <a:p>
            <a:pPr algn="ctr"/>
            <a:endParaRPr lang="fr-FR" dirty="0"/>
          </a:p>
        </p:txBody>
      </p:sp>
      <p:sp>
        <p:nvSpPr>
          <p:cNvPr id="9" name="ZoneTexte 8"/>
          <p:cNvSpPr txBox="1"/>
          <p:nvPr/>
        </p:nvSpPr>
        <p:spPr>
          <a:xfrm>
            <a:off x="1945759" y="1036382"/>
            <a:ext cx="9186530" cy="461665"/>
          </a:xfrm>
          <a:prstGeom prst="rect">
            <a:avLst/>
          </a:prstGeom>
          <a:noFill/>
        </p:spPr>
        <p:txBody>
          <a:bodyPr wrap="square" rtlCol="0">
            <a:spAutoFit/>
          </a:bodyPr>
          <a:lstStyle/>
          <a:p>
            <a:pPr algn="ctr"/>
            <a:r>
              <a:rPr lang="fr-FR" sz="2400" dirty="0">
                <a:solidFill>
                  <a:schemeClr val="bg1">
                    <a:lumMod val="50000"/>
                  </a:schemeClr>
                </a:solidFill>
              </a:rPr>
              <a:t>Les effets de la crise sur l’économie de nos agences</a:t>
            </a:r>
          </a:p>
        </p:txBody>
      </p:sp>
      <p:sp>
        <p:nvSpPr>
          <p:cNvPr id="11" name="ZoneTexte 10"/>
          <p:cNvSpPr txBox="1"/>
          <p:nvPr/>
        </p:nvSpPr>
        <p:spPr>
          <a:xfrm>
            <a:off x="928576" y="2039659"/>
            <a:ext cx="10760149" cy="3754874"/>
          </a:xfrm>
          <a:prstGeom prst="rect">
            <a:avLst/>
          </a:prstGeom>
          <a:noFill/>
        </p:spPr>
        <p:txBody>
          <a:bodyPr wrap="square" rtlCol="0">
            <a:spAutoFit/>
          </a:bodyPr>
          <a:lstStyle/>
          <a:p>
            <a:r>
              <a:rPr lang="fr-FR" dirty="0"/>
              <a:t>Qui pourrait penser que nous sortirons indemnes de cette crise. Qui peut penser que 2021 sera une année du retour à la normal à 100% même si elle sera dans un périmètre de 85% de 2019.  </a:t>
            </a:r>
          </a:p>
          <a:p>
            <a:r>
              <a:rPr lang="fr-FR" dirty="0"/>
              <a:t>Nous ne pourrons nous diversifier, nous transformer qu’en marchant, qu’une fois que nous aurons repris une activité. </a:t>
            </a:r>
          </a:p>
          <a:p>
            <a:r>
              <a:rPr lang="fr-FR" dirty="0"/>
              <a:t>La diversification, plus elle s’éloigne du cœur (</a:t>
            </a:r>
            <a:r>
              <a:rPr lang="fr-FR" dirty="0" smtClean="0"/>
              <a:t>Cf. </a:t>
            </a:r>
            <a:r>
              <a:rPr lang="fr-FR" dirty="0"/>
              <a:t>point </a:t>
            </a:r>
            <a:r>
              <a:rPr lang="fr-FR" dirty="0" smtClean="0"/>
              <a:t>8) </a:t>
            </a:r>
            <a:r>
              <a:rPr lang="fr-FR" dirty="0"/>
              <a:t>plus elle est consommatrice de capitaux. Or les capitaux vont nous manquer au moment de la reprise. </a:t>
            </a:r>
          </a:p>
          <a:p>
            <a:endParaRPr lang="fr-FR" dirty="0"/>
          </a:p>
          <a:p>
            <a:r>
              <a:rPr lang="fr-FR" dirty="0"/>
              <a:t>La restructuration est la base, le liminaire de toute volonté de diversification. Personne n’est dupe, et certainement pas nos collaborateurs. Chacun dans son modèle économique devra ou devrait remettre son agence à l’os, réduire nos couts fixes de la valeur de la perte de CA de 2021. </a:t>
            </a:r>
          </a:p>
          <a:p>
            <a:endParaRPr lang="fr-FR" dirty="0"/>
          </a:p>
          <a:p>
            <a:pPr algn="ctr"/>
            <a:r>
              <a:rPr lang="fr-FR" sz="2000" b="1" dirty="0"/>
              <a:t>Nous devons dégager des marges de manœuvres et c’est un préambule inévitable à toute mutation, elle-même nécessaire. </a:t>
            </a:r>
          </a:p>
        </p:txBody>
      </p:sp>
    </p:spTree>
    <p:extLst>
      <p:ext uri="{BB962C8B-B14F-4D97-AF65-F5344CB8AC3E}">
        <p14:creationId xmlns:p14="http://schemas.microsoft.com/office/powerpoint/2010/main" val="345372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362199" y="1272208"/>
            <a:ext cx="9144000" cy="4240696"/>
          </a:xfrm>
        </p:spPr>
        <p:txBody>
          <a:bodyPr>
            <a:normAutofit fontScale="92500" lnSpcReduction="10000"/>
          </a:bodyPr>
          <a:lstStyle/>
          <a:p>
            <a:pPr marL="228600" lvl="0" indent="-215900" algn="l">
              <a:spcBef>
                <a:spcPts val="0"/>
              </a:spcBef>
              <a:buClr>
                <a:schemeClr val="dk1"/>
              </a:buClr>
              <a:buSzPts val="2600"/>
              <a:buChar char="•"/>
            </a:pPr>
            <a:r>
              <a:rPr lang="fr-FR" sz="3000" dirty="0">
                <a:latin typeface="Proxima Nova"/>
                <a:ea typeface="Proxima Nova"/>
                <a:cs typeface="Proxima Nova"/>
                <a:sym typeface="Proxima Nova"/>
              </a:rPr>
              <a:t>La crise sanitaire liée au coronavirus va créer </a:t>
            </a:r>
            <a:r>
              <a:rPr lang="fr-FR" sz="3000" b="1" dirty="0">
                <a:latin typeface="Proxima Nova"/>
                <a:ea typeface="Proxima Nova"/>
                <a:cs typeface="Proxima Nova"/>
                <a:sym typeface="Proxima Nova"/>
              </a:rPr>
              <a:t>une crise de la rencontre.</a:t>
            </a:r>
          </a:p>
          <a:p>
            <a:pPr marL="12700" lvl="0" algn="l">
              <a:spcBef>
                <a:spcPts val="0"/>
              </a:spcBef>
              <a:buClr>
                <a:schemeClr val="dk1"/>
              </a:buClr>
              <a:buSzPts val="2600"/>
            </a:pPr>
            <a:endParaRPr lang="fr-FR" sz="3000" b="1" dirty="0">
              <a:latin typeface="Proxima Nova"/>
              <a:ea typeface="Proxima Nova"/>
              <a:cs typeface="Proxima Nova"/>
              <a:sym typeface="Proxima Nova"/>
            </a:endParaRPr>
          </a:p>
          <a:p>
            <a:pPr marL="228600" lvl="0" indent="-215900" algn="l">
              <a:spcBef>
                <a:spcPts val="0"/>
              </a:spcBef>
              <a:buClr>
                <a:schemeClr val="dk1"/>
              </a:buClr>
              <a:buSzPts val="2600"/>
              <a:buChar char="•"/>
            </a:pPr>
            <a:r>
              <a:rPr lang="fr-FR" sz="3000" dirty="0">
                <a:latin typeface="Proxima Nova"/>
                <a:ea typeface="Proxima Nova"/>
                <a:cs typeface="Proxima Nova"/>
                <a:sym typeface="Proxima Nova"/>
              </a:rPr>
              <a:t>Est-elle durable ou passagère ?</a:t>
            </a:r>
            <a:r>
              <a:rPr lang="fr-FR" sz="3000" b="1" dirty="0">
                <a:latin typeface="Proxima Nova"/>
                <a:ea typeface="Proxima Nova"/>
                <a:cs typeface="Proxima Nova"/>
                <a:sym typeface="Proxima Nova"/>
              </a:rPr>
              <a:t> </a:t>
            </a:r>
          </a:p>
          <a:p>
            <a:pPr marL="228600" lvl="0" indent="-215900" algn="l">
              <a:buClr>
                <a:schemeClr val="dk1"/>
              </a:buClr>
              <a:buSzPts val="2600"/>
              <a:buFont typeface="Proxima Nova"/>
              <a:buChar char="•"/>
            </a:pPr>
            <a:r>
              <a:rPr lang="fr-FR" sz="3000" dirty="0">
                <a:latin typeface="Proxima Nova"/>
                <a:ea typeface="Proxima Nova"/>
                <a:cs typeface="Proxima Nova"/>
                <a:sym typeface="Proxima Nova"/>
              </a:rPr>
              <a:t>Le confinement a généré des habitudes de communication digitale.</a:t>
            </a:r>
          </a:p>
          <a:p>
            <a:pPr marL="228600" lvl="0" indent="-215900" algn="l">
              <a:buClr>
                <a:schemeClr val="dk1"/>
              </a:buClr>
              <a:buSzPts val="2600"/>
              <a:buFont typeface="Proxima Nova"/>
              <a:buChar char="•"/>
            </a:pPr>
            <a:r>
              <a:rPr lang="fr-FR" sz="3000" dirty="0">
                <a:latin typeface="Proxima Nova"/>
                <a:ea typeface="Proxima Nova"/>
                <a:cs typeface="Proxima Nova"/>
                <a:sym typeface="Proxima Nova"/>
              </a:rPr>
              <a:t>L’arrêt de l’économie mondiale va laisser des entreprises annonceurs exsangues</a:t>
            </a:r>
          </a:p>
          <a:p>
            <a:pPr marL="228600" lvl="0" indent="-215900" algn="l">
              <a:buClr>
                <a:schemeClr val="dk1"/>
              </a:buClr>
              <a:buSzPts val="2600"/>
              <a:buFont typeface="Proxima Nova"/>
              <a:buChar char="•"/>
            </a:pPr>
            <a:r>
              <a:rPr lang="fr-FR" sz="3000" dirty="0">
                <a:latin typeface="Proxima Nova"/>
                <a:ea typeface="Proxima Nova"/>
                <a:cs typeface="Proxima Nova"/>
                <a:sym typeface="Proxima Nova"/>
              </a:rPr>
              <a:t> 7% du CA des entreprises Françaises est réalisé sur les salons, 12% pour les PME.</a:t>
            </a:r>
          </a:p>
          <a:p>
            <a:endParaRPr lang="fr-FR" dirty="0"/>
          </a:p>
          <a:p>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2" name="Ellipse 1"/>
          <p:cNvSpPr/>
          <p:nvPr/>
        </p:nvSpPr>
        <p:spPr>
          <a:xfrm>
            <a:off x="434009" y="394252"/>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1</a:t>
            </a:r>
          </a:p>
          <a:p>
            <a:pPr algn="ctr"/>
            <a:r>
              <a:rPr lang="fr-FR" sz="1600" b="1" dirty="0">
                <a:solidFill>
                  <a:schemeClr val="bg1"/>
                </a:solidFill>
              </a:rPr>
              <a:t>Le contexte</a:t>
            </a:r>
          </a:p>
        </p:txBody>
      </p:sp>
    </p:spTree>
    <p:extLst>
      <p:ext uri="{BB962C8B-B14F-4D97-AF65-F5344CB8AC3E}">
        <p14:creationId xmlns:p14="http://schemas.microsoft.com/office/powerpoint/2010/main" val="1132393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414668" y="497647"/>
            <a:ext cx="9144000" cy="5004701"/>
          </a:xfrm>
        </p:spPr>
        <p:txBody>
          <a:bodyPr>
            <a:normAutofit fontScale="70000" lnSpcReduction="20000"/>
          </a:bodyPr>
          <a:lstStyle/>
          <a:p>
            <a:pPr marL="450000" lvl="0" indent="-345100" algn="l">
              <a:lnSpc>
                <a:spcPct val="150000"/>
              </a:lnSpc>
              <a:spcBef>
                <a:spcPts val="0"/>
              </a:spcBef>
              <a:buClr>
                <a:schemeClr val="dk1"/>
              </a:buClr>
              <a:buSzPts val="2600"/>
              <a:buFont typeface="Proxima Nova"/>
              <a:buChar char="•"/>
            </a:pPr>
            <a:r>
              <a:rPr lang="fr-FR" sz="3200" dirty="0">
                <a:latin typeface="Proxima Nova"/>
                <a:ea typeface="Proxima Nova"/>
                <a:cs typeface="Proxima Nova"/>
                <a:sym typeface="Proxima Nova"/>
              </a:rPr>
              <a:t>Des rencontres limitées en nombre de participants sur une période de 6 mois (2020), une perte de confiance ou d’envie d’exposer</a:t>
            </a:r>
          </a:p>
          <a:p>
            <a:pPr marL="450000" lvl="0" indent="-345100" algn="l">
              <a:lnSpc>
                <a:spcPct val="150000"/>
              </a:lnSpc>
              <a:spcBef>
                <a:spcPts val="0"/>
              </a:spcBef>
              <a:buClr>
                <a:schemeClr val="dk1"/>
              </a:buClr>
              <a:buSzPts val="2600"/>
              <a:buFont typeface="Proxima Nova"/>
              <a:buChar char="•"/>
            </a:pPr>
            <a:r>
              <a:rPr lang="fr-FR" sz="3200" dirty="0">
                <a:latin typeface="Proxima Nova"/>
                <a:ea typeface="Proxima Nova"/>
                <a:cs typeface="Proxima Nova"/>
                <a:sym typeface="Proxima Nova"/>
              </a:rPr>
              <a:t>Des visiteurs peu enclins à voyager </a:t>
            </a:r>
          </a:p>
          <a:p>
            <a:pPr marL="450000" lvl="0" indent="-345100" algn="l">
              <a:lnSpc>
                <a:spcPct val="100000"/>
              </a:lnSpc>
              <a:buClr>
                <a:schemeClr val="dk1"/>
              </a:buClr>
              <a:buSzPts val="2600"/>
              <a:buFont typeface="Proxima Nova"/>
              <a:buChar char="•"/>
            </a:pPr>
            <a:r>
              <a:rPr lang="fr-FR" sz="3200" dirty="0">
                <a:latin typeface="Proxima Nova"/>
                <a:ea typeface="Proxima Nova"/>
                <a:cs typeface="Proxima Nova"/>
                <a:sym typeface="Proxima Nova"/>
              </a:rPr>
              <a:t>Des annonceurs qui ont besoin de communiquer, de rencontrer leurs clients.</a:t>
            </a:r>
          </a:p>
          <a:p>
            <a:pPr lvl="0" algn="l">
              <a:lnSpc>
                <a:spcPct val="100000"/>
              </a:lnSpc>
            </a:pPr>
            <a:endParaRPr lang="fr-FR" sz="400" dirty="0">
              <a:latin typeface="Proxima Nova"/>
              <a:ea typeface="Proxima Nova"/>
              <a:cs typeface="Proxima Nova"/>
              <a:sym typeface="Proxima Nova"/>
            </a:endParaRPr>
          </a:p>
          <a:p>
            <a:pPr marL="450000" lvl="0" indent="-345100" algn="l">
              <a:lnSpc>
                <a:spcPct val="150000"/>
              </a:lnSpc>
              <a:buClr>
                <a:schemeClr val="dk1"/>
              </a:buClr>
              <a:buSzPts val="2600"/>
              <a:buFont typeface="Proxima Nova"/>
              <a:buChar char="•"/>
            </a:pPr>
            <a:r>
              <a:rPr lang="fr-FR" sz="3200" dirty="0">
                <a:latin typeface="Proxima Nova"/>
                <a:ea typeface="Proxima Nova"/>
                <a:cs typeface="Proxima Nova"/>
                <a:sym typeface="Proxima Nova"/>
              </a:rPr>
              <a:t>Des budgets de communication qui seront en baisses ou limités ou réorientés ailleurs</a:t>
            </a:r>
          </a:p>
          <a:p>
            <a:pPr marL="450000" lvl="0" indent="-345100" algn="l">
              <a:lnSpc>
                <a:spcPct val="150000"/>
              </a:lnSpc>
              <a:buClr>
                <a:schemeClr val="dk1"/>
              </a:buClr>
              <a:buSzPts val="2600"/>
              <a:buFont typeface="Proxima Nova"/>
              <a:buChar char="•"/>
            </a:pPr>
            <a:r>
              <a:rPr lang="fr-FR" sz="3200" dirty="0">
                <a:latin typeface="Proxima Nova"/>
                <a:ea typeface="Proxima Nova"/>
                <a:cs typeface="Proxima Nova"/>
                <a:sym typeface="Proxima Nova"/>
              </a:rPr>
              <a:t>Des surfaces en diminution </a:t>
            </a:r>
          </a:p>
          <a:p>
            <a:pPr marL="450000" lvl="0" indent="-345100" algn="l">
              <a:lnSpc>
                <a:spcPct val="100000"/>
              </a:lnSpc>
              <a:buClr>
                <a:schemeClr val="dk1"/>
              </a:buClr>
              <a:buSzPts val="2600"/>
              <a:buFont typeface="Proxima Nova"/>
              <a:buChar char="•"/>
            </a:pPr>
            <a:r>
              <a:rPr lang="fr-FR" sz="3200" dirty="0">
                <a:latin typeface="Proxima Nova"/>
                <a:ea typeface="Proxima Nova"/>
                <a:cs typeface="Proxima Nova"/>
                <a:sym typeface="Proxima Nova"/>
              </a:rPr>
              <a:t>Estimation de perte de 30% de CA en 2021 sur la filière salon</a:t>
            </a:r>
          </a:p>
          <a:p>
            <a:pPr lvl="0" algn="l">
              <a:lnSpc>
                <a:spcPct val="100000"/>
              </a:lnSpc>
            </a:pPr>
            <a:endParaRPr lang="fr-FR" sz="400" dirty="0">
              <a:latin typeface="Proxima Nova"/>
              <a:ea typeface="Proxima Nova"/>
              <a:cs typeface="Proxima Nova"/>
              <a:sym typeface="Proxima Nova"/>
            </a:endParaRPr>
          </a:p>
          <a:p>
            <a:pPr marL="450000" lvl="0" indent="-345100" algn="l">
              <a:lnSpc>
                <a:spcPct val="150000"/>
              </a:lnSpc>
              <a:buClr>
                <a:schemeClr val="dk1"/>
              </a:buClr>
              <a:buSzPts val="2600"/>
              <a:buFont typeface="Proxima Nova"/>
              <a:buChar char="•"/>
            </a:pPr>
            <a:r>
              <a:rPr lang="fr-FR" sz="3200" dirty="0">
                <a:latin typeface="Proxima Nova"/>
                <a:ea typeface="Proxima Nova"/>
                <a:cs typeface="Proxima Nova"/>
                <a:sym typeface="Proxima Nova"/>
              </a:rPr>
              <a:t>15% des évènements digitalisés (étude US ou asiatique) </a:t>
            </a:r>
          </a:p>
          <a:p>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2" name="Ellipse 1"/>
          <p:cNvSpPr/>
          <p:nvPr/>
        </p:nvSpPr>
        <p:spPr>
          <a:xfrm>
            <a:off x="434009" y="394252"/>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2</a:t>
            </a:r>
          </a:p>
          <a:p>
            <a:pPr algn="ctr"/>
            <a:r>
              <a:rPr lang="fr-FR" sz="1400" b="1" dirty="0">
                <a:solidFill>
                  <a:schemeClr val="bg1"/>
                </a:solidFill>
              </a:rPr>
              <a:t>Les conséquences</a:t>
            </a:r>
          </a:p>
        </p:txBody>
      </p:sp>
    </p:spTree>
    <p:extLst>
      <p:ext uri="{BB962C8B-B14F-4D97-AF65-F5344CB8AC3E}">
        <p14:creationId xmlns:p14="http://schemas.microsoft.com/office/powerpoint/2010/main" val="32451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409351" y="614605"/>
            <a:ext cx="9144000" cy="5004701"/>
          </a:xfrm>
        </p:spPr>
        <p:txBody>
          <a:bodyPr>
            <a:normAutofit fontScale="85000" lnSpcReduction="20000"/>
          </a:bodyPr>
          <a:lstStyle/>
          <a:p>
            <a:pPr marL="450000" lvl="0" indent="-345100" algn="l">
              <a:lnSpc>
                <a:spcPct val="150000"/>
              </a:lnSpc>
              <a:spcBef>
                <a:spcPts val="0"/>
              </a:spcBef>
              <a:buClr>
                <a:schemeClr val="dk1"/>
              </a:buClr>
              <a:buSzPts val="2600"/>
              <a:buFont typeface="Proxima Nova"/>
              <a:buChar char="•"/>
            </a:pPr>
            <a:r>
              <a:rPr lang="fr-FR" sz="3200" dirty="0">
                <a:latin typeface="Proxima Nova"/>
                <a:ea typeface="Proxima Nova"/>
                <a:cs typeface="Proxima Nova"/>
                <a:sym typeface="Proxima Nova"/>
              </a:rPr>
              <a:t>550 millions d’euros de CA en 2019 (3.6 Milliards de CA Foires, salon, congrès)</a:t>
            </a:r>
          </a:p>
          <a:p>
            <a:pPr marL="450000" lvl="0" indent="-345100" algn="l">
              <a:lnSpc>
                <a:spcPct val="150000"/>
              </a:lnSpc>
              <a:spcBef>
                <a:spcPts val="0"/>
              </a:spcBef>
              <a:buClr>
                <a:schemeClr val="dk1"/>
              </a:buClr>
              <a:buSzPts val="2600"/>
              <a:buFont typeface="Proxima Nova"/>
              <a:buChar char="•"/>
            </a:pPr>
            <a:r>
              <a:rPr lang="fr-FR" sz="3200" dirty="0">
                <a:latin typeface="Proxima Nova"/>
                <a:ea typeface="Proxima Nova"/>
                <a:cs typeface="Proxima Nova"/>
                <a:sym typeface="Proxima Nova"/>
              </a:rPr>
              <a:t>420 agences </a:t>
            </a:r>
          </a:p>
          <a:p>
            <a:pPr marL="450000" lvl="0" indent="-345100" algn="l">
              <a:lnSpc>
                <a:spcPct val="100000"/>
              </a:lnSpc>
              <a:buClr>
                <a:schemeClr val="dk1"/>
              </a:buClr>
              <a:buSzPts val="2600"/>
              <a:buFont typeface="Proxima Nova"/>
              <a:buChar char="•"/>
            </a:pPr>
            <a:r>
              <a:rPr lang="fr-FR" sz="3200" dirty="0">
                <a:latin typeface="Proxima Nova"/>
                <a:ea typeface="Proxima Nova"/>
                <a:cs typeface="Proxima Nova"/>
                <a:sym typeface="Proxima Nova"/>
              </a:rPr>
              <a:t>200 prestataires </a:t>
            </a:r>
          </a:p>
          <a:p>
            <a:pPr lvl="0" algn="l">
              <a:lnSpc>
                <a:spcPct val="100000"/>
              </a:lnSpc>
            </a:pPr>
            <a:endParaRPr lang="fr-FR" sz="400" dirty="0">
              <a:latin typeface="Proxima Nova"/>
              <a:ea typeface="Proxima Nova"/>
              <a:cs typeface="Proxima Nova"/>
              <a:sym typeface="Proxima Nova"/>
            </a:endParaRPr>
          </a:p>
          <a:p>
            <a:pPr marL="450000" lvl="0" indent="-345100" algn="l">
              <a:lnSpc>
                <a:spcPct val="150000"/>
              </a:lnSpc>
              <a:buClr>
                <a:schemeClr val="dk1"/>
              </a:buClr>
              <a:buSzPts val="2600"/>
              <a:buFont typeface="Proxima Nova"/>
              <a:buChar char="•"/>
            </a:pPr>
            <a:r>
              <a:rPr lang="fr-FR" sz="3200" dirty="0">
                <a:latin typeface="Proxima Nova"/>
                <a:ea typeface="Proxima Nova"/>
                <a:cs typeface="Proxima Nova"/>
                <a:sym typeface="Proxima Nova"/>
              </a:rPr>
              <a:t>13 000 clients stands sur mesures</a:t>
            </a:r>
          </a:p>
          <a:p>
            <a:pPr marL="450000" lvl="0" indent="-345100" algn="l">
              <a:lnSpc>
                <a:spcPct val="150000"/>
              </a:lnSpc>
              <a:buClr>
                <a:schemeClr val="dk1"/>
              </a:buClr>
              <a:buSzPts val="2600"/>
              <a:buFont typeface="Proxima Nova"/>
              <a:buChar char="•"/>
            </a:pPr>
            <a:r>
              <a:rPr lang="fr-FR" sz="3200" dirty="0">
                <a:latin typeface="Proxima Nova"/>
                <a:ea typeface="Proxima Nova"/>
                <a:cs typeface="Proxima Nova"/>
                <a:sym typeface="Proxima Nova"/>
              </a:rPr>
              <a:t>20 000 stands</a:t>
            </a:r>
          </a:p>
          <a:p>
            <a:pPr marL="450000" lvl="0" indent="-345100" algn="l">
              <a:lnSpc>
                <a:spcPct val="150000"/>
              </a:lnSpc>
              <a:buClr>
                <a:schemeClr val="dk1"/>
              </a:buClr>
              <a:buSzPts val="2600"/>
              <a:buFont typeface="Proxima Nova"/>
              <a:buChar char="•"/>
            </a:pPr>
            <a:r>
              <a:rPr lang="fr-FR" sz="3200" dirty="0">
                <a:latin typeface="Proxima Nova"/>
                <a:ea typeface="Proxima Nova"/>
                <a:cs typeface="Proxima Nova"/>
                <a:sym typeface="Proxima Nova"/>
              </a:rPr>
              <a:t>67 m² moyen ( 27 m² tous stands confondus)</a:t>
            </a:r>
          </a:p>
          <a:p>
            <a:pPr marL="450000" lvl="0" indent="-345100" algn="l">
              <a:lnSpc>
                <a:spcPct val="100000"/>
              </a:lnSpc>
              <a:buClr>
                <a:schemeClr val="dk1"/>
              </a:buClr>
              <a:buSzPts val="2600"/>
              <a:buFont typeface="Proxima Nova"/>
              <a:buChar char="•"/>
            </a:pPr>
            <a:r>
              <a:rPr lang="fr-FR" sz="3200" dirty="0">
                <a:latin typeface="Proxima Nova"/>
                <a:ea typeface="Proxima Nova"/>
                <a:cs typeface="Proxima Nova"/>
                <a:sym typeface="Proxima Nova"/>
              </a:rPr>
              <a:t>3 % de résultats nets moyens</a:t>
            </a:r>
          </a:p>
          <a:p>
            <a:endParaRPr lang="fr-FR"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2" name="Ellipse 1"/>
          <p:cNvSpPr/>
          <p:nvPr/>
        </p:nvSpPr>
        <p:spPr>
          <a:xfrm>
            <a:off x="434009" y="394252"/>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3</a:t>
            </a:r>
          </a:p>
          <a:p>
            <a:pPr algn="ctr"/>
            <a:r>
              <a:rPr lang="fr-FR" sz="1400" b="1" dirty="0">
                <a:solidFill>
                  <a:schemeClr val="bg1"/>
                </a:solidFill>
              </a:rPr>
              <a:t>Le Marché</a:t>
            </a:r>
          </a:p>
        </p:txBody>
      </p:sp>
    </p:spTree>
    <p:extLst>
      <p:ext uri="{BB962C8B-B14F-4D97-AF65-F5344CB8AC3E}">
        <p14:creationId xmlns:p14="http://schemas.microsoft.com/office/powerpoint/2010/main" val="859685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2" name="Ellipse 1"/>
          <p:cNvSpPr/>
          <p:nvPr/>
        </p:nvSpPr>
        <p:spPr>
          <a:xfrm>
            <a:off x="434009" y="394252"/>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3</a:t>
            </a:r>
          </a:p>
          <a:p>
            <a:pPr algn="ctr"/>
            <a:r>
              <a:rPr lang="fr-FR" sz="1400" b="1" dirty="0">
                <a:solidFill>
                  <a:schemeClr val="bg1"/>
                </a:solidFill>
              </a:rPr>
              <a:t>Le Marché</a:t>
            </a:r>
          </a:p>
        </p:txBody>
      </p:sp>
      <p:pic>
        <p:nvPicPr>
          <p:cNvPr id="9" name="Image 8"/>
          <p:cNvPicPr>
            <a:picLocks noChangeAspect="1"/>
          </p:cNvPicPr>
          <p:nvPr/>
        </p:nvPicPr>
        <p:blipFill>
          <a:blip r:embed="rId3"/>
          <a:stretch>
            <a:fillRect/>
          </a:stretch>
        </p:blipFill>
        <p:spPr>
          <a:xfrm>
            <a:off x="3275610" y="348089"/>
            <a:ext cx="5942818" cy="6303549"/>
          </a:xfrm>
          <a:prstGeom prst="rect">
            <a:avLst/>
          </a:prstGeom>
        </p:spPr>
      </p:pic>
    </p:spTree>
    <p:extLst>
      <p:ext uri="{BB962C8B-B14F-4D97-AF65-F5344CB8AC3E}">
        <p14:creationId xmlns:p14="http://schemas.microsoft.com/office/powerpoint/2010/main" val="3433326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2" name="Ellipse 1"/>
          <p:cNvSpPr/>
          <p:nvPr/>
        </p:nvSpPr>
        <p:spPr>
          <a:xfrm>
            <a:off x="517297" y="792973"/>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4</a:t>
            </a:r>
          </a:p>
          <a:p>
            <a:pPr algn="ctr"/>
            <a:r>
              <a:rPr lang="fr-FR" sz="1400" b="1" dirty="0">
                <a:solidFill>
                  <a:schemeClr val="bg1"/>
                </a:solidFill>
              </a:rPr>
              <a:t>Nos compétences</a:t>
            </a:r>
          </a:p>
        </p:txBody>
      </p:sp>
      <p:graphicFrame>
        <p:nvGraphicFramePr>
          <p:cNvPr id="9" name="Tableau 8"/>
          <p:cNvGraphicFramePr>
            <a:graphicFrameLocks noGrp="1"/>
          </p:cNvGraphicFramePr>
          <p:nvPr>
            <p:extLst>
              <p:ext uri="{D42A27DB-BD31-4B8C-83A1-F6EECF244321}">
                <p14:modId xmlns:p14="http://schemas.microsoft.com/office/powerpoint/2010/main" val="3091279626"/>
              </p:ext>
            </p:extLst>
          </p:nvPr>
        </p:nvGraphicFramePr>
        <p:xfrm>
          <a:off x="2306340" y="175965"/>
          <a:ext cx="7200014" cy="3291720"/>
        </p:xfrm>
        <a:graphic>
          <a:graphicData uri="http://schemas.openxmlformats.org/drawingml/2006/table">
            <a:tbl>
              <a:tblPr>
                <a:noFill/>
              </a:tblPr>
              <a:tblGrid>
                <a:gridCol w="7200014">
                  <a:extLst>
                    <a:ext uri="{9D8B030D-6E8A-4147-A177-3AD203B41FA5}">
                      <a16:colId xmlns:a16="http://schemas.microsoft.com/office/drawing/2014/main" xmlns="" val="20000"/>
                    </a:ext>
                  </a:extLst>
                </a:gridCol>
              </a:tblGrid>
              <a:tr h="381000">
                <a:tc>
                  <a:txBody>
                    <a:bodyPr/>
                    <a:lstStyle/>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Design de stand </a:t>
                      </a:r>
                    </a:p>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Design</a:t>
                      </a:r>
                      <a:r>
                        <a:rPr lang="fr-FR" sz="2400" baseline="0" dirty="0">
                          <a:latin typeface="Proxima Nova"/>
                          <a:ea typeface="Proxima Nova"/>
                          <a:cs typeface="Proxima Nova"/>
                          <a:sym typeface="Proxima Nova"/>
                        </a:rPr>
                        <a:t> de la rencontre</a:t>
                      </a:r>
                      <a:endParaRPr sz="2400" dirty="0">
                        <a:latin typeface="Proxima Nova"/>
                        <a:ea typeface="Proxima Nova"/>
                        <a:cs typeface="Proxima Nova"/>
                        <a:sym typeface="Proxima Nova"/>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xmlns="" val="10000"/>
                  </a:ext>
                </a:extLst>
              </a:tr>
              <a:tr h="381000">
                <a:tc>
                  <a:txBody>
                    <a:bodyPr/>
                    <a:lstStyle/>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Design d’espaces éphémères</a:t>
                      </a:r>
                      <a:endParaRPr sz="2400" dirty="0">
                        <a:latin typeface="Proxima Nova"/>
                        <a:ea typeface="Proxima Nova"/>
                        <a:cs typeface="Proxima Nova"/>
                        <a:sym typeface="Proxima Nova"/>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xmlns="" val="10001"/>
                  </a:ext>
                </a:extLst>
              </a:tr>
              <a:tr h="381000">
                <a:tc>
                  <a:txBody>
                    <a:bodyPr/>
                    <a:lstStyle/>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Pilotage de fabrication</a:t>
                      </a:r>
                      <a:endParaRPr sz="2400" dirty="0">
                        <a:latin typeface="Proxima Nova"/>
                        <a:ea typeface="Proxima Nova"/>
                        <a:cs typeface="Proxima Nova"/>
                        <a:sym typeface="Proxima Nova"/>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xmlns="" val="10002"/>
                  </a:ext>
                </a:extLst>
              </a:tr>
              <a:tr h="381000">
                <a:tc>
                  <a:txBody>
                    <a:bodyPr/>
                    <a:lstStyle/>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Fabrication /production</a:t>
                      </a:r>
                    </a:p>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logistiques</a:t>
                      </a:r>
                    </a:p>
                    <a:p>
                      <a:pPr marL="457200" lvl="0" indent="-355600" algn="l" rtl="0">
                        <a:spcBef>
                          <a:spcPts val="0"/>
                        </a:spcBef>
                        <a:spcAft>
                          <a:spcPts val="0"/>
                        </a:spcAft>
                        <a:buSzPts val="2000"/>
                        <a:buFont typeface="Proxima Nova"/>
                        <a:buChar char="●"/>
                      </a:pPr>
                      <a:endParaRPr sz="2400" dirty="0">
                        <a:latin typeface="Proxima Nova"/>
                        <a:ea typeface="Proxima Nova"/>
                        <a:cs typeface="Proxima Nova"/>
                        <a:sym typeface="Proxima Nova"/>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sp>
        <p:nvSpPr>
          <p:cNvPr id="10" name="Ellipse 9"/>
          <p:cNvSpPr/>
          <p:nvPr/>
        </p:nvSpPr>
        <p:spPr>
          <a:xfrm>
            <a:off x="4841559" y="3400945"/>
            <a:ext cx="1789043" cy="1755913"/>
          </a:xfrm>
          <a:prstGeom prst="ellipse">
            <a:avLst/>
          </a:prstGeom>
          <a:solidFill>
            <a:schemeClr val="bg2">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5</a:t>
            </a:r>
          </a:p>
          <a:p>
            <a:pPr algn="ctr"/>
            <a:r>
              <a:rPr lang="fr-FR" sz="1400" b="1" dirty="0">
                <a:solidFill>
                  <a:schemeClr val="bg1"/>
                </a:solidFill>
              </a:rPr>
              <a:t>Nos ressources</a:t>
            </a:r>
          </a:p>
        </p:txBody>
      </p:sp>
      <p:graphicFrame>
        <p:nvGraphicFramePr>
          <p:cNvPr id="11" name="Tableau 10"/>
          <p:cNvGraphicFramePr>
            <a:graphicFrameLocks noGrp="1"/>
          </p:cNvGraphicFramePr>
          <p:nvPr>
            <p:extLst>
              <p:ext uri="{D42A27DB-BD31-4B8C-83A1-F6EECF244321}">
                <p14:modId xmlns:p14="http://schemas.microsoft.com/office/powerpoint/2010/main" val="3731999374"/>
              </p:ext>
            </p:extLst>
          </p:nvPr>
        </p:nvGraphicFramePr>
        <p:xfrm>
          <a:off x="6697887" y="2267281"/>
          <a:ext cx="7200014" cy="4023240"/>
        </p:xfrm>
        <a:graphic>
          <a:graphicData uri="http://schemas.openxmlformats.org/drawingml/2006/table">
            <a:tbl>
              <a:tblPr>
                <a:noFill/>
              </a:tblPr>
              <a:tblGrid>
                <a:gridCol w="7200014">
                  <a:extLst>
                    <a:ext uri="{9D8B030D-6E8A-4147-A177-3AD203B41FA5}">
                      <a16:colId xmlns:a16="http://schemas.microsoft.com/office/drawing/2014/main" xmlns="" val="20000"/>
                    </a:ext>
                  </a:extLst>
                </a:gridCol>
              </a:tblGrid>
              <a:tr h="989553">
                <a:tc>
                  <a:txBody>
                    <a:bodyPr/>
                    <a:lstStyle/>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Designer</a:t>
                      </a:r>
                      <a:r>
                        <a:rPr lang="fr-FR" sz="2400" baseline="0" dirty="0">
                          <a:latin typeface="Proxima Nova"/>
                          <a:ea typeface="Proxima Nova"/>
                          <a:cs typeface="Proxima Nova"/>
                          <a:sym typeface="Proxima Nova"/>
                        </a:rPr>
                        <a:t> d’espace </a:t>
                      </a:r>
                      <a:endParaRPr lang="fr-FR" sz="2400" dirty="0">
                        <a:latin typeface="Proxima Nova"/>
                        <a:ea typeface="Proxima Nova"/>
                        <a:cs typeface="Proxima Nova"/>
                        <a:sym typeface="Proxima Nova"/>
                      </a:endParaRPr>
                    </a:p>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Designer </a:t>
                      </a:r>
                      <a:r>
                        <a:rPr lang="fr-FR" sz="2400" dirty="0" smtClean="0">
                          <a:latin typeface="Proxima Nova"/>
                          <a:ea typeface="Proxima Nova"/>
                          <a:cs typeface="Proxima Nova"/>
                          <a:sym typeface="Proxima Nova"/>
                        </a:rPr>
                        <a:t>3D</a:t>
                      </a:r>
                    </a:p>
                    <a:p>
                      <a:pPr marL="457200" lvl="0" indent="-355600" algn="l" rtl="0">
                        <a:spcBef>
                          <a:spcPts val="0"/>
                        </a:spcBef>
                        <a:spcAft>
                          <a:spcPts val="0"/>
                        </a:spcAft>
                        <a:buSzPts val="2000"/>
                        <a:buFont typeface="Proxima Nova"/>
                        <a:buChar char="●"/>
                      </a:pPr>
                      <a:r>
                        <a:rPr lang="fr-FR" sz="2400" dirty="0" smtClean="0">
                          <a:latin typeface="Proxima Nova"/>
                          <a:ea typeface="Proxima Nova"/>
                          <a:cs typeface="Proxima Nova"/>
                          <a:sym typeface="Proxima Nova"/>
                        </a:rPr>
                        <a:t>Coordonnateur de chantier </a:t>
                      </a:r>
                      <a:endParaRPr sz="2400" dirty="0">
                        <a:latin typeface="Proxima Nova"/>
                        <a:ea typeface="Proxima Nova"/>
                        <a:cs typeface="Proxima Nova"/>
                        <a:sym typeface="Proxima Nova"/>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xmlns="" val="10000"/>
                  </a:ext>
                </a:extLst>
              </a:tr>
              <a:tr h="381000">
                <a:tc>
                  <a:txBody>
                    <a:bodyPr/>
                    <a:lstStyle/>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Plan technique</a:t>
                      </a:r>
                      <a:endParaRPr sz="2400" dirty="0">
                        <a:latin typeface="Proxima Nova"/>
                        <a:ea typeface="Proxima Nova"/>
                        <a:cs typeface="Proxima Nova"/>
                        <a:sym typeface="Proxima Nova"/>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xmlns="" val="10001"/>
                  </a:ext>
                </a:extLst>
              </a:tr>
              <a:tr h="381000">
                <a:tc>
                  <a:txBody>
                    <a:bodyPr/>
                    <a:lstStyle/>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Commercialisation</a:t>
                      </a:r>
                      <a:r>
                        <a:rPr lang="fr-FR" sz="2400" baseline="0" dirty="0">
                          <a:latin typeface="Proxima Nova"/>
                          <a:ea typeface="Proxima Nova"/>
                          <a:cs typeface="Proxima Nova"/>
                          <a:sym typeface="Proxima Nova"/>
                        </a:rPr>
                        <a:t>s </a:t>
                      </a:r>
                      <a:endParaRPr sz="2400" dirty="0">
                        <a:latin typeface="Proxima Nova"/>
                        <a:ea typeface="Proxima Nova"/>
                        <a:cs typeface="Proxima Nova"/>
                        <a:sym typeface="Proxima Nova"/>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xmlns="" val="10002"/>
                  </a:ext>
                </a:extLst>
              </a:tr>
              <a:tr h="381000">
                <a:tc>
                  <a:txBody>
                    <a:bodyPr/>
                    <a:lstStyle/>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Organisateurs, logistique </a:t>
                      </a:r>
                    </a:p>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Création graphique</a:t>
                      </a:r>
                    </a:p>
                    <a:p>
                      <a:pPr marL="457200" lvl="0" indent="-355600" algn="l" rtl="0">
                        <a:spcBef>
                          <a:spcPts val="0"/>
                        </a:spcBef>
                        <a:spcAft>
                          <a:spcPts val="0"/>
                        </a:spcAft>
                        <a:buSzPts val="2000"/>
                        <a:buFont typeface="Proxima Nova"/>
                        <a:buChar char="●"/>
                      </a:pPr>
                      <a:r>
                        <a:rPr lang="fr-FR" sz="2400" dirty="0">
                          <a:latin typeface="Proxima Nova"/>
                          <a:ea typeface="Proxima Nova"/>
                          <a:cs typeface="Proxima Nova"/>
                          <a:sym typeface="Proxima Nova"/>
                        </a:rPr>
                        <a:t>Gestion</a:t>
                      </a:r>
                      <a:r>
                        <a:rPr lang="fr-FR" sz="2400" baseline="0" dirty="0">
                          <a:latin typeface="Proxima Nova"/>
                          <a:ea typeface="Proxima Nova"/>
                          <a:cs typeface="Proxima Nova"/>
                          <a:sym typeface="Proxima Nova"/>
                        </a:rPr>
                        <a:t> des fournisseurs </a:t>
                      </a:r>
                      <a:endParaRPr lang="fr-FR" sz="2400" dirty="0">
                        <a:latin typeface="Proxima Nova"/>
                        <a:ea typeface="Proxima Nova"/>
                        <a:cs typeface="Proxima Nova"/>
                        <a:sym typeface="Proxima Nova"/>
                      </a:endParaRPr>
                    </a:p>
                    <a:p>
                      <a:pPr marL="457200" lvl="0" indent="-355600" algn="l" rtl="0">
                        <a:spcBef>
                          <a:spcPts val="0"/>
                        </a:spcBef>
                        <a:spcAft>
                          <a:spcPts val="0"/>
                        </a:spcAft>
                        <a:buSzPts val="2000"/>
                        <a:buFont typeface="Proxima Nova"/>
                        <a:buChar char="●"/>
                      </a:pPr>
                      <a:endParaRPr sz="2400" dirty="0">
                        <a:latin typeface="Proxima Nova"/>
                        <a:ea typeface="Proxima Nova"/>
                        <a:cs typeface="Proxima Nova"/>
                        <a:sym typeface="Proxima Nova"/>
                      </a:endParaRPr>
                    </a:p>
                  </a:txBody>
                  <a:tcPr marL="91425" marR="91425" marT="91425" marB="914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022823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270996" y="368187"/>
            <a:ext cx="9144000" cy="659725"/>
          </a:xfrm>
        </p:spPr>
        <p:txBody>
          <a:bodyPr>
            <a:normAutofit lnSpcReduction="10000"/>
          </a:bodyPr>
          <a:lstStyle/>
          <a:p>
            <a:r>
              <a:rPr lang="fr-FR" sz="4400" dirty="0"/>
              <a:t>Quelles diversifications ? </a:t>
            </a:r>
          </a:p>
          <a:p>
            <a:endParaRPr lang="fr-FR" sz="2800" dirty="0"/>
          </a:p>
          <a:p>
            <a:endParaRPr lang="fr-FR" sz="2800"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2" name="Ellipse 1"/>
          <p:cNvSpPr/>
          <p:nvPr/>
        </p:nvSpPr>
        <p:spPr>
          <a:xfrm>
            <a:off x="434009" y="394252"/>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7</a:t>
            </a:r>
          </a:p>
          <a:p>
            <a:pPr algn="ctr"/>
            <a:r>
              <a:rPr lang="fr-FR" sz="1400" b="1" dirty="0">
                <a:solidFill>
                  <a:schemeClr val="bg1"/>
                </a:solidFill>
              </a:rPr>
              <a:t>La diversification</a:t>
            </a:r>
          </a:p>
        </p:txBody>
      </p:sp>
      <p:graphicFrame>
        <p:nvGraphicFramePr>
          <p:cNvPr id="6" name="Diagramme 5"/>
          <p:cNvGraphicFramePr/>
          <p:nvPr>
            <p:extLst>
              <p:ext uri="{D42A27DB-BD31-4B8C-83A1-F6EECF244321}">
                <p14:modId xmlns:p14="http://schemas.microsoft.com/office/powerpoint/2010/main" val="2134795901"/>
              </p:ext>
            </p:extLst>
          </p:nvPr>
        </p:nvGraphicFramePr>
        <p:xfrm>
          <a:off x="1328530" y="536033"/>
          <a:ext cx="9946757" cy="5723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ZoneTexte 6"/>
          <p:cNvSpPr txBox="1"/>
          <p:nvPr/>
        </p:nvSpPr>
        <p:spPr>
          <a:xfrm>
            <a:off x="192505" y="2911642"/>
            <a:ext cx="3846095" cy="2031325"/>
          </a:xfrm>
          <a:prstGeom prst="rect">
            <a:avLst/>
          </a:prstGeom>
          <a:noFill/>
        </p:spPr>
        <p:txBody>
          <a:bodyPr wrap="square" rtlCol="0">
            <a:spAutoFit/>
          </a:bodyPr>
          <a:lstStyle/>
          <a:p>
            <a:pPr algn="ctr"/>
            <a:r>
              <a:rPr lang="fr-FR" dirty="0" smtClean="0"/>
              <a:t>Plus on s’éloigne de son cœur de métier plus on se trouve dans une diversification financière et plus on s’en rapproche et plus on utilise nos ressources humaines pour une diversification organique </a:t>
            </a:r>
          </a:p>
          <a:p>
            <a:pPr algn="ctr"/>
            <a:r>
              <a:rPr lang="fr-FR" dirty="0" smtClean="0"/>
              <a:t>( Marché mur ou en dégradation) </a:t>
            </a:r>
            <a:endParaRPr lang="fr-FR" dirty="0"/>
          </a:p>
        </p:txBody>
      </p:sp>
    </p:spTree>
    <p:extLst>
      <p:ext uri="{BB962C8B-B14F-4D97-AF65-F5344CB8AC3E}">
        <p14:creationId xmlns:p14="http://schemas.microsoft.com/office/powerpoint/2010/main" val="1203730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2" name="Ellipse 1"/>
          <p:cNvSpPr/>
          <p:nvPr/>
        </p:nvSpPr>
        <p:spPr>
          <a:xfrm>
            <a:off x="5351307" y="141742"/>
            <a:ext cx="1156547" cy="108420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3200" b="1" dirty="0">
                <a:solidFill>
                  <a:schemeClr val="bg1"/>
                </a:solidFill>
              </a:rPr>
              <a:t>6</a:t>
            </a:r>
          </a:p>
          <a:p>
            <a:pPr algn="ctr"/>
            <a:r>
              <a:rPr lang="fr-FR" sz="1050" b="1" dirty="0">
                <a:solidFill>
                  <a:schemeClr val="bg1"/>
                </a:solidFill>
              </a:rPr>
              <a:t>Notre cœur de métier</a:t>
            </a:r>
          </a:p>
        </p:txBody>
      </p:sp>
      <p:graphicFrame>
        <p:nvGraphicFramePr>
          <p:cNvPr id="7" name="Diagramme 6"/>
          <p:cNvGraphicFramePr/>
          <p:nvPr>
            <p:extLst>
              <p:ext uri="{D42A27DB-BD31-4B8C-83A1-F6EECF244321}">
                <p14:modId xmlns:p14="http://schemas.microsoft.com/office/powerpoint/2010/main" val="3552231103"/>
              </p:ext>
            </p:extLst>
          </p:nvPr>
        </p:nvGraphicFramePr>
        <p:xfrm>
          <a:off x="2595191" y="1424762"/>
          <a:ext cx="6830571" cy="4560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Connecteur droit 8"/>
          <p:cNvCxnSpPr/>
          <p:nvPr/>
        </p:nvCxnSpPr>
        <p:spPr>
          <a:xfrm flipH="1" flipV="1">
            <a:off x="3162491" y="1251576"/>
            <a:ext cx="30165" cy="4889741"/>
          </a:xfrm>
          <a:prstGeom prst="line">
            <a:avLst/>
          </a:prstGeom>
        </p:spPr>
        <p:style>
          <a:lnRef idx="3">
            <a:schemeClr val="accent2"/>
          </a:lnRef>
          <a:fillRef idx="0">
            <a:schemeClr val="accent2"/>
          </a:fillRef>
          <a:effectRef idx="2">
            <a:schemeClr val="accent2"/>
          </a:effectRef>
          <a:fontRef idx="minor">
            <a:schemeClr val="tx1"/>
          </a:fontRef>
        </p:style>
      </p:cxnSp>
      <p:sp>
        <p:nvSpPr>
          <p:cNvPr id="19" name="ZoneTexte 18"/>
          <p:cNvSpPr txBox="1"/>
          <p:nvPr/>
        </p:nvSpPr>
        <p:spPr>
          <a:xfrm>
            <a:off x="2606940" y="5206888"/>
            <a:ext cx="1111102" cy="369332"/>
          </a:xfrm>
          <a:prstGeom prst="rect">
            <a:avLst/>
          </a:prstGeom>
          <a:solidFill>
            <a:schemeClr val="bg1"/>
          </a:solidFill>
        </p:spPr>
        <p:txBody>
          <a:bodyPr wrap="square" rtlCol="0">
            <a:spAutoFit/>
          </a:bodyPr>
          <a:lstStyle/>
          <a:p>
            <a:pPr algn="ctr"/>
            <a:r>
              <a:rPr lang="fr-FR" dirty="0"/>
              <a:t>100%</a:t>
            </a:r>
          </a:p>
        </p:txBody>
      </p:sp>
      <p:sp>
        <p:nvSpPr>
          <p:cNvPr id="20" name="ZoneTexte 19"/>
          <p:cNvSpPr txBox="1"/>
          <p:nvPr/>
        </p:nvSpPr>
        <p:spPr>
          <a:xfrm>
            <a:off x="2637952" y="3071994"/>
            <a:ext cx="1111102" cy="369332"/>
          </a:xfrm>
          <a:prstGeom prst="rect">
            <a:avLst/>
          </a:prstGeom>
          <a:solidFill>
            <a:schemeClr val="bg1"/>
          </a:solidFill>
        </p:spPr>
        <p:txBody>
          <a:bodyPr wrap="square" rtlCol="0">
            <a:spAutoFit/>
          </a:bodyPr>
          <a:lstStyle/>
          <a:p>
            <a:pPr algn="ctr"/>
            <a:r>
              <a:rPr lang="fr-FR" dirty="0"/>
              <a:t>50%</a:t>
            </a:r>
          </a:p>
        </p:txBody>
      </p:sp>
      <p:sp>
        <p:nvSpPr>
          <p:cNvPr id="22" name="ZoneTexte 21"/>
          <p:cNvSpPr txBox="1"/>
          <p:nvPr/>
        </p:nvSpPr>
        <p:spPr>
          <a:xfrm>
            <a:off x="2606940" y="3737783"/>
            <a:ext cx="1111102" cy="369332"/>
          </a:xfrm>
          <a:prstGeom prst="rect">
            <a:avLst/>
          </a:prstGeom>
          <a:solidFill>
            <a:schemeClr val="bg1"/>
          </a:solidFill>
        </p:spPr>
        <p:txBody>
          <a:bodyPr wrap="square" rtlCol="0">
            <a:spAutoFit/>
          </a:bodyPr>
          <a:lstStyle/>
          <a:p>
            <a:pPr algn="ctr"/>
            <a:r>
              <a:rPr lang="fr-FR" dirty="0"/>
              <a:t>60%</a:t>
            </a:r>
          </a:p>
        </p:txBody>
      </p:sp>
      <p:sp>
        <p:nvSpPr>
          <p:cNvPr id="23" name="ZoneTexte 22"/>
          <p:cNvSpPr txBox="1"/>
          <p:nvPr/>
        </p:nvSpPr>
        <p:spPr>
          <a:xfrm>
            <a:off x="2606940" y="4466100"/>
            <a:ext cx="1111102" cy="369332"/>
          </a:xfrm>
          <a:prstGeom prst="rect">
            <a:avLst/>
          </a:prstGeom>
          <a:solidFill>
            <a:schemeClr val="bg1"/>
          </a:solidFill>
        </p:spPr>
        <p:txBody>
          <a:bodyPr wrap="square" rtlCol="0">
            <a:spAutoFit/>
          </a:bodyPr>
          <a:lstStyle/>
          <a:p>
            <a:pPr algn="ctr"/>
            <a:r>
              <a:rPr lang="fr-FR" dirty="0"/>
              <a:t>80%</a:t>
            </a:r>
          </a:p>
        </p:txBody>
      </p:sp>
      <p:sp>
        <p:nvSpPr>
          <p:cNvPr id="24" name="ZoneTexte 23"/>
          <p:cNvSpPr txBox="1"/>
          <p:nvPr/>
        </p:nvSpPr>
        <p:spPr>
          <a:xfrm>
            <a:off x="2237459" y="422236"/>
            <a:ext cx="1912088" cy="738664"/>
          </a:xfrm>
          <a:prstGeom prst="rect">
            <a:avLst/>
          </a:prstGeom>
          <a:solidFill>
            <a:schemeClr val="accent1">
              <a:lumMod val="60000"/>
              <a:lumOff val="40000"/>
            </a:schemeClr>
          </a:solidFill>
        </p:spPr>
        <p:txBody>
          <a:bodyPr wrap="square" rtlCol="0">
            <a:spAutoFit/>
          </a:bodyPr>
          <a:lstStyle/>
          <a:p>
            <a:pPr algn="ctr"/>
            <a:r>
              <a:rPr lang="fr-FR" sz="1400" dirty="0"/>
              <a:t>Niveaux de compétence de nos ressources humaines</a:t>
            </a:r>
          </a:p>
        </p:txBody>
      </p:sp>
      <p:sp>
        <p:nvSpPr>
          <p:cNvPr id="25" name="ZoneTexte 24"/>
          <p:cNvSpPr txBox="1"/>
          <p:nvPr/>
        </p:nvSpPr>
        <p:spPr>
          <a:xfrm>
            <a:off x="7870247" y="422236"/>
            <a:ext cx="1912088" cy="523220"/>
          </a:xfrm>
          <a:prstGeom prst="rect">
            <a:avLst/>
          </a:prstGeom>
          <a:solidFill>
            <a:schemeClr val="accent1">
              <a:lumMod val="60000"/>
              <a:lumOff val="40000"/>
            </a:schemeClr>
          </a:solidFill>
        </p:spPr>
        <p:txBody>
          <a:bodyPr wrap="square" rtlCol="0">
            <a:spAutoFit/>
          </a:bodyPr>
          <a:lstStyle/>
          <a:p>
            <a:pPr algn="ctr"/>
            <a:r>
              <a:rPr lang="fr-FR" sz="1400" dirty="0"/>
              <a:t>Inclusion de nos agences dans le marché</a:t>
            </a:r>
          </a:p>
        </p:txBody>
      </p:sp>
      <p:cxnSp>
        <p:nvCxnSpPr>
          <p:cNvPr id="26" name="Connecteur droit 25"/>
          <p:cNvCxnSpPr/>
          <p:nvPr/>
        </p:nvCxnSpPr>
        <p:spPr>
          <a:xfrm flipH="1" flipV="1">
            <a:off x="8866163" y="1076124"/>
            <a:ext cx="31898" cy="4889742"/>
          </a:xfrm>
          <a:prstGeom prst="line">
            <a:avLst/>
          </a:prstGeom>
        </p:spPr>
        <p:style>
          <a:lnRef idx="3">
            <a:schemeClr val="accent2"/>
          </a:lnRef>
          <a:fillRef idx="0">
            <a:schemeClr val="accent2"/>
          </a:fillRef>
          <a:effectRef idx="2">
            <a:schemeClr val="accent2"/>
          </a:effectRef>
          <a:fontRef idx="minor">
            <a:schemeClr val="tx1"/>
          </a:fontRef>
        </p:style>
      </p:cxnSp>
      <p:sp>
        <p:nvSpPr>
          <p:cNvPr id="27" name="ZoneTexte 26"/>
          <p:cNvSpPr txBox="1"/>
          <p:nvPr/>
        </p:nvSpPr>
        <p:spPr>
          <a:xfrm>
            <a:off x="8330105" y="5247168"/>
            <a:ext cx="1111102" cy="369332"/>
          </a:xfrm>
          <a:prstGeom prst="rect">
            <a:avLst/>
          </a:prstGeom>
          <a:solidFill>
            <a:schemeClr val="bg1"/>
          </a:solidFill>
        </p:spPr>
        <p:txBody>
          <a:bodyPr wrap="square" rtlCol="0">
            <a:spAutoFit/>
          </a:bodyPr>
          <a:lstStyle/>
          <a:p>
            <a:pPr algn="ctr"/>
            <a:r>
              <a:rPr lang="fr-FR" dirty="0"/>
              <a:t>100%</a:t>
            </a:r>
          </a:p>
        </p:txBody>
      </p:sp>
      <p:sp>
        <p:nvSpPr>
          <p:cNvPr id="28" name="ZoneTexte 27"/>
          <p:cNvSpPr txBox="1"/>
          <p:nvPr/>
        </p:nvSpPr>
        <p:spPr>
          <a:xfrm>
            <a:off x="8321940" y="3089062"/>
            <a:ext cx="1111102" cy="369332"/>
          </a:xfrm>
          <a:prstGeom prst="rect">
            <a:avLst/>
          </a:prstGeom>
          <a:solidFill>
            <a:schemeClr val="bg1"/>
          </a:solidFill>
        </p:spPr>
        <p:txBody>
          <a:bodyPr wrap="square" rtlCol="0">
            <a:spAutoFit/>
          </a:bodyPr>
          <a:lstStyle/>
          <a:p>
            <a:pPr algn="ctr"/>
            <a:r>
              <a:rPr lang="fr-FR" dirty="0"/>
              <a:t>5%</a:t>
            </a:r>
          </a:p>
        </p:txBody>
      </p:sp>
      <p:sp>
        <p:nvSpPr>
          <p:cNvPr id="29" name="ZoneTexte 28"/>
          <p:cNvSpPr txBox="1"/>
          <p:nvPr/>
        </p:nvSpPr>
        <p:spPr>
          <a:xfrm>
            <a:off x="8310440" y="3840591"/>
            <a:ext cx="1111102" cy="369332"/>
          </a:xfrm>
          <a:prstGeom prst="rect">
            <a:avLst/>
          </a:prstGeom>
          <a:solidFill>
            <a:schemeClr val="bg1"/>
          </a:solidFill>
        </p:spPr>
        <p:txBody>
          <a:bodyPr wrap="square" rtlCol="0">
            <a:spAutoFit/>
          </a:bodyPr>
          <a:lstStyle/>
          <a:p>
            <a:pPr algn="ctr"/>
            <a:r>
              <a:rPr lang="fr-FR" dirty="0"/>
              <a:t>15%</a:t>
            </a:r>
          </a:p>
        </p:txBody>
      </p:sp>
      <p:sp>
        <p:nvSpPr>
          <p:cNvPr id="30" name="ZoneTexte 29"/>
          <p:cNvSpPr txBox="1"/>
          <p:nvPr/>
        </p:nvSpPr>
        <p:spPr>
          <a:xfrm>
            <a:off x="8329219" y="4506380"/>
            <a:ext cx="1111102" cy="369332"/>
          </a:xfrm>
          <a:prstGeom prst="rect">
            <a:avLst/>
          </a:prstGeom>
          <a:solidFill>
            <a:schemeClr val="bg1"/>
          </a:solidFill>
        </p:spPr>
        <p:txBody>
          <a:bodyPr wrap="square" rtlCol="0">
            <a:spAutoFit/>
          </a:bodyPr>
          <a:lstStyle/>
          <a:p>
            <a:pPr algn="ctr"/>
            <a:r>
              <a:rPr lang="fr-FR" dirty="0"/>
              <a:t>30%</a:t>
            </a:r>
          </a:p>
        </p:txBody>
      </p:sp>
      <p:sp>
        <p:nvSpPr>
          <p:cNvPr id="31" name="ZoneTexte 30"/>
          <p:cNvSpPr txBox="1"/>
          <p:nvPr/>
        </p:nvSpPr>
        <p:spPr>
          <a:xfrm>
            <a:off x="9916671" y="424473"/>
            <a:ext cx="1912088" cy="523220"/>
          </a:xfrm>
          <a:prstGeom prst="rect">
            <a:avLst/>
          </a:prstGeom>
          <a:solidFill>
            <a:schemeClr val="accent1">
              <a:lumMod val="60000"/>
              <a:lumOff val="40000"/>
            </a:schemeClr>
          </a:solidFill>
        </p:spPr>
        <p:txBody>
          <a:bodyPr wrap="square" rtlCol="0">
            <a:spAutoFit/>
          </a:bodyPr>
          <a:lstStyle/>
          <a:p>
            <a:pPr algn="ctr"/>
            <a:r>
              <a:rPr lang="fr-FR" sz="1400" dirty="0"/>
              <a:t>Montant du Marché</a:t>
            </a:r>
          </a:p>
          <a:p>
            <a:pPr algn="ctr"/>
            <a:r>
              <a:rPr lang="fr-FR" sz="1400" dirty="0"/>
              <a:t>En M€</a:t>
            </a:r>
          </a:p>
        </p:txBody>
      </p:sp>
      <p:cxnSp>
        <p:nvCxnSpPr>
          <p:cNvPr id="32" name="Connecteur droit 31"/>
          <p:cNvCxnSpPr/>
          <p:nvPr/>
        </p:nvCxnSpPr>
        <p:spPr>
          <a:xfrm flipH="1" flipV="1">
            <a:off x="10912587" y="1078361"/>
            <a:ext cx="31898" cy="4889742"/>
          </a:xfrm>
          <a:prstGeom prst="line">
            <a:avLst/>
          </a:prstGeom>
        </p:spPr>
        <p:style>
          <a:lnRef idx="3">
            <a:schemeClr val="accent2"/>
          </a:lnRef>
          <a:fillRef idx="0">
            <a:schemeClr val="accent2"/>
          </a:fillRef>
          <a:effectRef idx="2">
            <a:schemeClr val="accent2"/>
          </a:effectRef>
          <a:fontRef idx="minor">
            <a:schemeClr val="tx1"/>
          </a:fontRef>
        </p:style>
      </p:cxnSp>
      <p:sp>
        <p:nvSpPr>
          <p:cNvPr id="33" name="ZoneTexte 32"/>
          <p:cNvSpPr txBox="1"/>
          <p:nvPr/>
        </p:nvSpPr>
        <p:spPr>
          <a:xfrm>
            <a:off x="10375643" y="5247168"/>
            <a:ext cx="1111102" cy="369332"/>
          </a:xfrm>
          <a:prstGeom prst="rect">
            <a:avLst/>
          </a:prstGeom>
          <a:solidFill>
            <a:schemeClr val="bg1"/>
          </a:solidFill>
        </p:spPr>
        <p:txBody>
          <a:bodyPr wrap="square" rtlCol="0">
            <a:spAutoFit/>
          </a:bodyPr>
          <a:lstStyle/>
          <a:p>
            <a:pPr algn="ctr"/>
            <a:r>
              <a:rPr lang="fr-FR" dirty="0"/>
              <a:t>550 M€</a:t>
            </a:r>
          </a:p>
        </p:txBody>
      </p:sp>
      <p:sp>
        <p:nvSpPr>
          <p:cNvPr id="34" name="ZoneTexte 33"/>
          <p:cNvSpPr txBox="1"/>
          <p:nvPr/>
        </p:nvSpPr>
        <p:spPr>
          <a:xfrm>
            <a:off x="10353835" y="3099803"/>
            <a:ext cx="1111102" cy="369332"/>
          </a:xfrm>
          <a:prstGeom prst="rect">
            <a:avLst/>
          </a:prstGeom>
          <a:solidFill>
            <a:schemeClr val="bg1"/>
          </a:solidFill>
        </p:spPr>
        <p:txBody>
          <a:bodyPr wrap="square" rtlCol="0">
            <a:spAutoFit/>
          </a:bodyPr>
          <a:lstStyle/>
          <a:p>
            <a:pPr algn="ctr"/>
            <a:r>
              <a:rPr lang="fr-FR" dirty="0"/>
              <a:t>80 M€</a:t>
            </a:r>
          </a:p>
        </p:txBody>
      </p:sp>
      <p:sp>
        <p:nvSpPr>
          <p:cNvPr id="35" name="ZoneTexte 34"/>
          <p:cNvSpPr txBox="1"/>
          <p:nvPr/>
        </p:nvSpPr>
        <p:spPr>
          <a:xfrm>
            <a:off x="10388934" y="3840591"/>
            <a:ext cx="1111102" cy="369332"/>
          </a:xfrm>
          <a:prstGeom prst="rect">
            <a:avLst/>
          </a:prstGeom>
          <a:solidFill>
            <a:schemeClr val="bg1"/>
          </a:solidFill>
        </p:spPr>
        <p:txBody>
          <a:bodyPr wrap="square" rtlCol="0">
            <a:spAutoFit/>
          </a:bodyPr>
          <a:lstStyle/>
          <a:p>
            <a:pPr algn="ctr"/>
            <a:r>
              <a:rPr lang="fr-FR" dirty="0"/>
              <a:t>2 600 M€</a:t>
            </a:r>
          </a:p>
        </p:txBody>
      </p:sp>
      <p:sp>
        <p:nvSpPr>
          <p:cNvPr id="36" name="ZoneTexte 35"/>
          <p:cNvSpPr txBox="1"/>
          <p:nvPr/>
        </p:nvSpPr>
        <p:spPr>
          <a:xfrm>
            <a:off x="10468678" y="4506380"/>
            <a:ext cx="1111102" cy="369332"/>
          </a:xfrm>
          <a:prstGeom prst="rect">
            <a:avLst/>
          </a:prstGeom>
          <a:solidFill>
            <a:schemeClr val="bg1"/>
          </a:solidFill>
        </p:spPr>
        <p:txBody>
          <a:bodyPr wrap="square" rtlCol="0">
            <a:spAutoFit/>
          </a:bodyPr>
          <a:lstStyle/>
          <a:p>
            <a:pPr algn="ctr"/>
            <a:r>
              <a:rPr lang="fr-FR" dirty="0"/>
              <a:t>180 M€ </a:t>
            </a:r>
          </a:p>
        </p:txBody>
      </p:sp>
      <p:sp>
        <p:nvSpPr>
          <p:cNvPr id="38" name="ZoneTexte 37"/>
          <p:cNvSpPr txBox="1"/>
          <p:nvPr/>
        </p:nvSpPr>
        <p:spPr>
          <a:xfrm>
            <a:off x="2607846" y="2256520"/>
            <a:ext cx="1111102" cy="369332"/>
          </a:xfrm>
          <a:prstGeom prst="rect">
            <a:avLst/>
          </a:prstGeom>
          <a:solidFill>
            <a:schemeClr val="bg1"/>
          </a:solidFill>
        </p:spPr>
        <p:txBody>
          <a:bodyPr wrap="square" rtlCol="0">
            <a:spAutoFit/>
          </a:bodyPr>
          <a:lstStyle/>
          <a:p>
            <a:pPr algn="ctr"/>
            <a:r>
              <a:rPr lang="fr-FR" dirty="0"/>
              <a:t>20%</a:t>
            </a:r>
          </a:p>
        </p:txBody>
      </p:sp>
      <p:sp>
        <p:nvSpPr>
          <p:cNvPr id="39" name="ZoneTexte 38"/>
          <p:cNvSpPr txBox="1"/>
          <p:nvPr/>
        </p:nvSpPr>
        <p:spPr>
          <a:xfrm>
            <a:off x="2606940" y="1657184"/>
            <a:ext cx="1111102" cy="369332"/>
          </a:xfrm>
          <a:prstGeom prst="rect">
            <a:avLst/>
          </a:prstGeom>
          <a:solidFill>
            <a:schemeClr val="bg1"/>
          </a:solidFill>
        </p:spPr>
        <p:txBody>
          <a:bodyPr wrap="square" rtlCol="0">
            <a:spAutoFit/>
          </a:bodyPr>
          <a:lstStyle/>
          <a:p>
            <a:pPr algn="ctr"/>
            <a:r>
              <a:rPr lang="fr-FR" dirty="0"/>
              <a:t>5%</a:t>
            </a:r>
          </a:p>
        </p:txBody>
      </p:sp>
      <p:sp>
        <p:nvSpPr>
          <p:cNvPr id="40" name="ZoneTexte 39"/>
          <p:cNvSpPr txBox="1"/>
          <p:nvPr/>
        </p:nvSpPr>
        <p:spPr>
          <a:xfrm>
            <a:off x="8313714" y="2267066"/>
            <a:ext cx="1111102" cy="369332"/>
          </a:xfrm>
          <a:prstGeom prst="rect">
            <a:avLst/>
          </a:prstGeom>
          <a:solidFill>
            <a:schemeClr val="bg1"/>
          </a:solidFill>
        </p:spPr>
        <p:txBody>
          <a:bodyPr wrap="square" rtlCol="0">
            <a:spAutoFit/>
          </a:bodyPr>
          <a:lstStyle/>
          <a:p>
            <a:pPr algn="ctr"/>
            <a:r>
              <a:rPr lang="fr-FR" dirty="0"/>
              <a:t>5%</a:t>
            </a:r>
          </a:p>
        </p:txBody>
      </p:sp>
      <p:sp>
        <p:nvSpPr>
          <p:cNvPr id="41" name="ZoneTexte 40"/>
          <p:cNvSpPr txBox="1"/>
          <p:nvPr/>
        </p:nvSpPr>
        <p:spPr>
          <a:xfrm>
            <a:off x="8318300" y="1682485"/>
            <a:ext cx="1111102" cy="369332"/>
          </a:xfrm>
          <a:prstGeom prst="rect">
            <a:avLst/>
          </a:prstGeom>
          <a:solidFill>
            <a:schemeClr val="bg1"/>
          </a:solidFill>
        </p:spPr>
        <p:txBody>
          <a:bodyPr wrap="square" rtlCol="0">
            <a:spAutoFit/>
          </a:bodyPr>
          <a:lstStyle/>
          <a:p>
            <a:pPr algn="ctr"/>
            <a:r>
              <a:rPr lang="fr-FR" dirty="0"/>
              <a:t>1%</a:t>
            </a:r>
          </a:p>
        </p:txBody>
      </p:sp>
      <p:sp>
        <p:nvSpPr>
          <p:cNvPr id="42" name="ZoneTexte 41"/>
          <p:cNvSpPr txBox="1"/>
          <p:nvPr/>
        </p:nvSpPr>
        <p:spPr>
          <a:xfrm>
            <a:off x="10391973" y="2255639"/>
            <a:ext cx="1111102" cy="369332"/>
          </a:xfrm>
          <a:prstGeom prst="rect">
            <a:avLst/>
          </a:prstGeom>
          <a:solidFill>
            <a:schemeClr val="bg1"/>
          </a:solidFill>
        </p:spPr>
        <p:txBody>
          <a:bodyPr wrap="square" rtlCol="0">
            <a:spAutoFit/>
          </a:bodyPr>
          <a:lstStyle/>
          <a:p>
            <a:pPr algn="ctr"/>
            <a:r>
              <a:rPr lang="fr-FR" dirty="0"/>
              <a:t>800 M€</a:t>
            </a:r>
          </a:p>
        </p:txBody>
      </p:sp>
      <p:sp>
        <p:nvSpPr>
          <p:cNvPr id="43" name="ZoneTexte 42"/>
          <p:cNvSpPr txBox="1"/>
          <p:nvPr/>
        </p:nvSpPr>
        <p:spPr>
          <a:xfrm>
            <a:off x="10098653" y="1667155"/>
            <a:ext cx="1621465" cy="369332"/>
          </a:xfrm>
          <a:prstGeom prst="rect">
            <a:avLst/>
          </a:prstGeom>
          <a:solidFill>
            <a:schemeClr val="bg1"/>
          </a:solidFill>
        </p:spPr>
        <p:txBody>
          <a:bodyPr wrap="square" rtlCol="0">
            <a:spAutoFit/>
          </a:bodyPr>
          <a:lstStyle/>
          <a:p>
            <a:pPr algn="ctr"/>
            <a:r>
              <a:rPr lang="fr-FR" dirty="0"/>
              <a:t>140 à 450  M€</a:t>
            </a:r>
          </a:p>
        </p:txBody>
      </p:sp>
      <p:cxnSp>
        <p:nvCxnSpPr>
          <p:cNvPr id="45" name="Connecteur droit 44"/>
          <p:cNvCxnSpPr/>
          <p:nvPr/>
        </p:nvCxnSpPr>
        <p:spPr>
          <a:xfrm flipH="1" flipV="1">
            <a:off x="1084654" y="1251576"/>
            <a:ext cx="30165" cy="4889741"/>
          </a:xfrm>
          <a:prstGeom prst="line">
            <a:avLst/>
          </a:prstGeom>
        </p:spPr>
        <p:style>
          <a:lnRef idx="3">
            <a:schemeClr val="accent2"/>
          </a:lnRef>
          <a:fillRef idx="0">
            <a:schemeClr val="accent2"/>
          </a:fillRef>
          <a:effectRef idx="2">
            <a:schemeClr val="accent2"/>
          </a:effectRef>
          <a:fontRef idx="minor">
            <a:schemeClr val="tx1"/>
          </a:fontRef>
        </p:style>
      </p:cxnSp>
      <p:sp>
        <p:nvSpPr>
          <p:cNvPr id="46" name="ZoneTexte 45"/>
          <p:cNvSpPr txBox="1"/>
          <p:nvPr/>
        </p:nvSpPr>
        <p:spPr>
          <a:xfrm>
            <a:off x="529103" y="5206888"/>
            <a:ext cx="1111102" cy="369332"/>
          </a:xfrm>
          <a:prstGeom prst="rect">
            <a:avLst/>
          </a:prstGeom>
          <a:solidFill>
            <a:schemeClr val="bg1"/>
          </a:solidFill>
        </p:spPr>
        <p:txBody>
          <a:bodyPr wrap="square" rtlCol="0">
            <a:spAutoFit/>
          </a:bodyPr>
          <a:lstStyle/>
          <a:p>
            <a:pPr algn="ctr"/>
            <a:r>
              <a:rPr lang="fr-FR" dirty="0"/>
              <a:t>100%</a:t>
            </a:r>
          </a:p>
        </p:txBody>
      </p:sp>
      <p:sp>
        <p:nvSpPr>
          <p:cNvPr id="47" name="ZoneTexte 46"/>
          <p:cNvSpPr txBox="1"/>
          <p:nvPr/>
        </p:nvSpPr>
        <p:spPr>
          <a:xfrm>
            <a:off x="560115" y="3071994"/>
            <a:ext cx="1111102" cy="369332"/>
          </a:xfrm>
          <a:prstGeom prst="rect">
            <a:avLst/>
          </a:prstGeom>
          <a:solidFill>
            <a:schemeClr val="bg1"/>
          </a:solidFill>
        </p:spPr>
        <p:txBody>
          <a:bodyPr wrap="square" rtlCol="0">
            <a:spAutoFit/>
          </a:bodyPr>
          <a:lstStyle/>
          <a:p>
            <a:pPr algn="ctr"/>
            <a:r>
              <a:rPr lang="fr-FR" dirty="0"/>
              <a:t>20%</a:t>
            </a:r>
          </a:p>
        </p:txBody>
      </p:sp>
      <p:sp>
        <p:nvSpPr>
          <p:cNvPr id="48" name="ZoneTexte 47"/>
          <p:cNvSpPr txBox="1"/>
          <p:nvPr/>
        </p:nvSpPr>
        <p:spPr>
          <a:xfrm>
            <a:off x="560115" y="3741936"/>
            <a:ext cx="1111102" cy="369332"/>
          </a:xfrm>
          <a:prstGeom prst="rect">
            <a:avLst/>
          </a:prstGeom>
          <a:solidFill>
            <a:schemeClr val="bg1"/>
          </a:solidFill>
        </p:spPr>
        <p:txBody>
          <a:bodyPr wrap="square" rtlCol="0">
            <a:spAutoFit/>
          </a:bodyPr>
          <a:lstStyle/>
          <a:p>
            <a:pPr algn="ctr"/>
            <a:r>
              <a:rPr lang="fr-FR" dirty="0"/>
              <a:t>40%</a:t>
            </a:r>
          </a:p>
        </p:txBody>
      </p:sp>
      <p:sp>
        <p:nvSpPr>
          <p:cNvPr id="49" name="ZoneTexte 48"/>
          <p:cNvSpPr txBox="1"/>
          <p:nvPr/>
        </p:nvSpPr>
        <p:spPr>
          <a:xfrm>
            <a:off x="591894" y="4457125"/>
            <a:ext cx="1111102" cy="369332"/>
          </a:xfrm>
          <a:prstGeom prst="rect">
            <a:avLst/>
          </a:prstGeom>
          <a:solidFill>
            <a:schemeClr val="bg1"/>
          </a:solidFill>
        </p:spPr>
        <p:txBody>
          <a:bodyPr wrap="square" rtlCol="0">
            <a:spAutoFit/>
          </a:bodyPr>
          <a:lstStyle/>
          <a:p>
            <a:pPr algn="ctr"/>
            <a:r>
              <a:rPr lang="fr-FR" dirty="0"/>
              <a:t>90%</a:t>
            </a:r>
          </a:p>
        </p:txBody>
      </p:sp>
      <p:sp>
        <p:nvSpPr>
          <p:cNvPr id="50" name="ZoneTexte 49"/>
          <p:cNvSpPr txBox="1"/>
          <p:nvPr/>
        </p:nvSpPr>
        <p:spPr>
          <a:xfrm>
            <a:off x="159622" y="422236"/>
            <a:ext cx="1912088" cy="738664"/>
          </a:xfrm>
          <a:prstGeom prst="rect">
            <a:avLst/>
          </a:prstGeom>
          <a:solidFill>
            <a:schemeClr val="accent1">
              <a:lumMod val="60000"/>
              <a:lumOff val="40000"/>
            </a:schemeClr>
          </a:solidFill>
        </p:spPr>
        <p:txBody>
          <a:bodyPr wrap="square" rtlCol="0">
            <a:spAutoFit/>
          </a:bodyPr>
          <a:lstStyle/>
          <a:p>
            <a:pPr algn="ctr"/>
            <a:r>
              <a:rPr lang="fr-FR" sz="1400" dirty="0"/>
              <a:t>Niveaux de compétence de nos prestataires usuels</a:t>
            </a:r>
          </a:p>
        </p:txBody>
      </p:sp>
      <p:sp>
        <p:nvSpPr>
          <p:cNvPr id="51" name="ZoneTexte 50"/>
          <p:cNvSpPr txBox="1"/>
          <p:nvPr/>
        </p:nvSpPr>
        <p:spPr>
          <a:xfrm>
            <a:off x="530009" y="2256520"/>
            <a:ext cx="1111102" cy="369332"/>
          </a:xfrm>
          <a:prstGeom prst="rect">
            <a:avLst/>
          </a:prstGeom>
          <a:solidFill>
            <a:schemeClr val="bg1"/>
          </a:solidFill>
        </p:spPr>
        <p:txBody>
          <a:bodyPr wrap="square" rtlCol="0">
            <a:spAutoFit/>
          </a:bodyPr>
          <a:lstStyle/>
          <a:p>
            <a:pPr algn="ctr"/>
            <a:r>
              <a:rPr lang="fr-FR" dirty="0"/>
              <a:t>50%</a:t>
            </a:r>
          </a:p>
        </p:txBody>
      </p:sp>
      <p:sp>
        <p:nvSpPr>
          <p:cNvPr id="52" name="ZoneTexte 51"/>
          <p:cNvSpPr txBox="1"/>
          <p:nvPr/>
        </p:nvSpPr>
        <p:spPr>
          <a:xfrm>
            <a:off x="529103" y="1657184"/>
            <a:ext cx="1111102" cy="369332"/>
          </a:xfrm>
          <a:prstGeom prst="rect">
            <a:avLst/>
          </a:prstGeom>
          <a:solidFill>
            <a:schemeClr val="bg1"/>
          </a:solidFill>
        </p:spPr>
        <p:txBody>
          <a:bodyPr wrap="square" rtlCol="0">
            <a:spAutoFit/>
          </a:bodyPr>
          <a:lstStyle/>
          <a:p>
            <a:pPr algn="ctr"/>
            <a:r>
              <a:rPr lang="fr-FR" dirty="0"/>
              <a:t>5%</a:t>
            </a:r>
          </a:p>
        </p:txBody>
      </p:sp>
      <p:sp>
        <p:nvSpPr>
          <p:cNvPr id="3" name="Double flèche verticale 2"/>
          <p:cNvSpPr/>
          <p:nvPr/>
        </p:nvSpPr>
        <p:spPr>
          <a:xfrm>
            <a:off x="1828800" y="1596325"/>
            <a:ext cx="464949" cy="4544992"/>
          </a:xfrm>
          <a:prstGeom prst="upDownArrow">
            <a:avLst/>
          </a:prstGeom>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spc="600" dirty="0" smtClean="0">
                <a:solidFill>
                  <a:schemeClr val="tx1"/>
                </a:solidFill>
              </a:rPr>
              <a:t>Organique / financières</a:t>
            </a:r>
            <a:endParaRPr lang="fr-FR" spc="600" dirty="0">
              <a:solidFill>
                <a:schemeClr val="tx1"/>
              </a:solidFill>
            </a:endParaRPr>
          </a:p>
        </p:txBody>
      </p:sp>
    </p:spTree>
    <p:extLst>
      <p:ext uri="{BB962C8B-B14F-4D97-AF65-F5344CB8AC3E}">
        <p14:creationId xmlns:p14="http://schemas.microsoft.com/office/powerpoint/2010/main" val="2238000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49379" y="2332570"/>
            <a:ext cx="9144000" cy="1729584"/>
          </a:xfrm>
        </p:spPr>
        <p:txBody>
          <a:bodyPr>
            <a:normAutofit fontScale="92500" lnSpcReduction="20000"/>
          </a:bodyPr>
          <a:lstStyle/>
          <a:p>
            <a:r>
              <a:rPr lang="fr-FR" sz="4400" dirty="0"/>
              <a:t>Quand, vers où,  comment, pourquoi </a:t>
            </a:r>
          </a:p>
          <a:p>
            <a:r>
              <a:rPr lang="fr-FR" sz="4400" dirty="0"/>
              <a:t>et </a:t>
            </a:r>
          </a:p>
          <a:p>
            <a:r>
              <a:rPr lang="fr-FR" sz="4400" dirty="0"/>
              <a:t>doit-on diversifier nos activités ? </a:t>
            </a:r>
          </a:p>
          <a:p>
            <a:endParaRPr lang="fr-FR" sz="2800" dirty="0"/>
          </a:p>
          <a:p>
            <a:endParaRPr lang="fr-FR" sz="2800" dirty="0"/>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4025" y="5767817"/>
            <a:ext cx="2266124" cy="827560"/>
          </a:xfrm>
          <a:prstGeom prst="rect">
            <a:avLst/>
          </a:prstGeom>
        </p:spPr>
      </p:pic>
      <p:sp>
        <p:nvSpPr>
          <p:cNvPr id="5" name="Espace réservé du pied de page 4"/>
          <p:cNvSpPr>
            <a:spLocks noGrp="1"/>
          </p:cNvSpPr>
          <p:nvPr>
            <p:ph type="ftr" sz="quarter" idx="11"/>
          </p:nvPr>
        </p:nvSpPr>
        <p:spPr/>
        <p:txBody>
          <a:bodyPr/>
          <a:lstStyle/>
          <a:p>
            <a:r>
              <a:rPr lang="fr-FR"/>
              <a:t>étude prospective Leads  aprés Codid - Mai 2020 groupe 3 </a:t>
            </a:r>
          </a:p>
        </p:txBody>
      </p:sp>
      <p:sp>
        <p:nvSpPr>
          <p:cNvPr id="2" name="Ellipse 1"/>
          <p:cNvSpPr/>
          <p:nvPr/>
        </p:nvSpPr>
        <p:spPr>
          <a:xfrm>
            <a:off x="434009" y="394252"/>
            <a:ext cx="1789043" cy="1755913"/>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4400" b="1" dirty="0">
                <a:solidFill>
                  <a:schemeClr val="bg1"/>
                </a:solidFill>
              </a:rPr>
              <a:t>7</a:t>
            </a:r>
          </a:p>
          <a:p>
            <a:pPr algn="ctr"/>
            <a:r>
              <a:rPr lang="fr-FR" sz="1400" b="1" dirty="0">
                <a:solidFill>
                  <a:schemeClr val="bg1"/>
                </a:solidFill>
              </a:rPr>
              <a:t>La diversification</a:t>
            </a:r>
          </a:p>
        </p:txBody>
      </p:sp>
    </p:spTree>
    <p:extLst>
      <p:ext uri="{BB962C8B-B14F-4D97-AF65-F5344CB8AC3E}">
        <p14:creationId xmlns:p14="http://schemas.microsoft.com/office/powerpoint/2010/main" val="204621581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9582</TotalTime>
  <Words>1456</Words>
  <Application>Microsoft Office PowerPoint</Application>
  <PresentationFormat>Grand écran</PresentationFormat>
  <Paragraphs>226</Paragraphs>
  <Slides>15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15</vt:i4>
      </vt:variant>
    </vt:vector>
  </HeadingPairs>
  <TitlesOfParts>
    <vt:vector size="20" baseType="lpstr">
      <vt:lpstr>Arial</vt:lpstr>
      <vt:lpstr>Calibri</vt:lpstr>
      <vt:lpstr>Calibri Light</vt:lpstr>
      <vt:lpstr>Proxima Nova</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Fabrice LABORDE</dc:creator>
  <cp:lastModifiedBy>Fabrice LABORDE</cp:lastModifiedBy>
  <cp:revision>71</cp:revision>
  <dcterms:created xsi:type="dcterms:W3CDTF">2020-05-27T06:48:07Z</dcterms:created>
  <dcterms:modified xsi:type="dcterms:W3CDTF">2020-06-09T17:46:55Z</dcterms:modified>
</cp:coreProperties>
</file>