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94" r:id="rId3"/>
    <p:sldId id="284" r:id="rId4"/>
    <p:sldId id="300" r:id="rId5"/>
    <p:sldId id="301" r:id="rId6"/>
    <p:sldId id="297" r:id="rId7"/>
    <p:sldId id="299" r:id="rId8"/>
    <p:sldId id="298" r:id="rId9"/>
    <p:sldId id="289" r:id="rId10"/>
    <p:sldId id="287" r:id="rId11"/>
    <p:sldId id="288" r:id="rId12"/>
    <p:sldId id="296" r:id="rId13"/>
    <p:sldId id="292" r:id="rId14"/>
    <p:sldId id="302" r:id="rId1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49DC-15FC-47EA-A7B4-118CC8030645}" type="datetimeFigureOut">
              <a:rPr lang="fr-FR" smtClean="0"/>
              <a:t>26/06/2017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FCFCC-5D81-44F1-8B9D-7CF69870FB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56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3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02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44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277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814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49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684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555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180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78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039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510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356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272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7907-D6E9-4C49-B13F-6EA45732A5B1}" type="datetime1">
              <a:rPr lang="fr-FR" smtClean="0"/>
              <a:t>26/06/2017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17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2CE3-6D60-49D0-8916-EC3CD3C65196}" type="datetime1">
              <a:rPr lang="fr-FR" smtClean="0"/>
              <a:t>26/06/2017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18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3983-AAA8-4E0B-82A9-DDB2E5C17E97}" type="datetime1">
              <a:rPr lang="fr-FR" smtClean="0"/>
              <a:t>26/06/2017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3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EFB4-1C2D-4526-84DB-9FEC066400B7}" type="datetime1">
              <a:rPr lang="fr-FR" smtClean="0"/>
              <a:t>26/06/2017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3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7001-08BF-4EC8-8D29-ED293F7C971C}" type="datetime1">
              <a:rPr lang="fr-FR" smtClean="0"/>
              <a:t>26/06/2017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5D439-7F7B-440B-83C1-58F000E3758A}" type="datetime1">
              <a:rPr lang="fr-FR" smtClean="0"/>
              <a:t>26/06/2017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6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D2F4-1917-49D7-89E4-E1B37521641A}" type="datetime1">
              <a:rPr lang="fr-FR" smtClean="0"/>
              <a:t>26/06/2017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58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9C52-8951-4832-8EA3-EA306FC1FECA}" type="datetime1">
              <a:rPr lang="fr-FR" smtClean="0"/>
              <a:t>26/06/2017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59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394F4-9C41-47D8-A58B-E56FAE3DB980}" type="datetime1">
              <a:rPr lang="fr-FR" smtClean="0"/>
              <a:t>26/06/2017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25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B7B0-F4D2-4989-BAB6-559A46381AF3}" type="datetime1">
              <a:rPr lang="fr-FR" smtClean="0"/>
              <a:t>26/06/2017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7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CC0C4-89E1-4281-A5A9-C14F9D8127AF}" type="datetime1">
              <a:rPr lang="fr-FR" smtClean="0"/>
              <a:t>26/06/2017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90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BD124-64A6-47A0-A68D-D210DE475E6F}" type="datetime1">
              <a:rPr lang="fr-FR" smtClean="0"/>
              <a:t>26/06/2017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statistiques et données Leads 2017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83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Statistiques de la profession et </a:t>
            </a:r>
            <a:r>
              <a:rPr lang="fr-FR" dirty="0" smtClean="0"/>
              <a:t>sondages</a:t>
            </a:r>
            <a:br>
              <a:rPr lang="fr-FR" dirty="0" smtClean="0"/>
            </a:br>
            <a:r>
              <a:rPr lang="fr-FR" i="1" dirty="0" smtClean="0">
                <a:solidFill>
                  <a:srgbClr val="0070C0"/>
                </a:solidFill>
              </a:rPr>
              <a:t>Les nuages bleus</a:t>
            </a:r>
            <a:r>
              <a:rPr lang="fr-FR" i="1" dirty="0" smtClean="0">
                <a:solidFill>
                  <a:srgbClr val="0070C0"/>
                </a:solidFill>
              </a:rPr>
              <a:t> </a:t>
            </a:r>
            <a:endParaRPr lang="fr-FR" i="1" dirty="0">
              <a:solidFill>
                <a:srgbClr val="0070C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10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1086" y="13783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Combien de clients ? Combien de stands ?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670493" y="1463399"/>
            <a:ext cx="2880000" cy="21600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12 500 clients 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(12 000 en 2013)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1" name="Nuage 10"/>
          <p:cNvSpPr/>
          <p:nvPr/>
        </p:nvSpPr>
        <p:spPr>
          <a:xfrm>
            <a:off x="8031203" y="1463399"/>
            <a:ext cx="2880000" cy="21600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18 500 stands</a:t>
            </a:r>
            <a:endParaRPr lang="fr-FR" sz="2000" dirty="0">
              <a:solidFill>
                <a:schemeClr val="tx1"/>
              </a:solidFill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</a:rPr>
              <a:t>(</a:t>
            </a:r>
            <a:r>
              <a:rPr lang="fr-FR" sz="2000" dirty="0" smtClean="0">
                <a:solidFill>
                  <a:schemeClr val="tx1"/>
                </a:solidFill>
              </a:rPr>
              <a:t>18 </a:t>
            </a:r>
            <a:r>
              <a:rPr lang="fr-FR" sz="2000" dirty="0">
                <a:solidFill>
                  <a:schemeClr val="tx1"/>
                </a:solidFill>
              </a:rPr>
              <a:t>000 en 2013)</a:t>
            </a:r>
          </a:p>
        </p:txBody>
      </p:sp>
      <p:sp>
        <p:nvSpPr>
          <p:cNvPr id="9" name="Nuage 8"/>
          <p:cNvSpPr/>
          <p:nvPr/>
        </p:nvSpPr>
        <p:spPr>
          <a:xfrm>
            <a:off x="4426616" y="1463399"/>
            <a:ext cx="2880000" cy="21600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1.22 </a:t>
            </a:r>
            <a:r>
              <a:rPr lang="fr-FR" sz="2000" dirty="0" smtClean="0">
                <a:solidFill>
                  <a:schemeClr val="tx1"/>
                </a:solidFill>
              </a:rPr>
              <a:t>millions de M² de stands sur </a:t>
            </a:r>
            <a:r>
              <a:rPr lang="fr-FR" sz="2000" dirty="0" smtClean="0">
                <a:solidFill>
                  <a:schemeClr val="tx1"/>
                </a:solidFill>
              </a:rPr>
              <a:t>mesures 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(1.3 M/m² Sce Unimev)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2" name="Nuage 11"/>
          <p:cNvSpPr/>
          <p:nvPr/>
        </p:nvSpPr>
        <p:spPr>
          <a:xfrm>
            <a:off x="373025" y="3068759"/>
            <a:ext cx="3615530" cy="2784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13 100 clients      </a:t>
            </a:r>
            <a:r>
              <a:rPr lang="fr-FR" sz="1400" dirty="0" smtClean="0">
                <a:solidFill>
                  <a:schemeClr val="bg1"/>
                </a:solidFill>
              </a:rPr>
              <a:t>(+ 5%) </a:t>
            </a:r>
          </a:p>
          <a:p>
            <a:pPr algn="ctr"/>
            <a:r>
              <a:rPr lang="fr-FR" sz="1200" i="1" dirty="0" smtClean="0">
                <a:solidFill>
                  <a:schemeClr val="bg1"/>
                </a:solidFill>
              </a:rPr>
              <a:t>(+ 3% selon Unimev)</a:t>
            </a:r>
            <a:endParaRPr lang="fr-FR" sz="1200" i="1" dirty="0">
              <a:solidFill>
                <a:schemeClr val="bg1"/>
              </a:solidFill>
            </a:endParaRPr>
          </a:p>
        </p:txBody>
      </p:sp>
      <p:sp>
        <p:nvSpPr>
          <p:cNvPr id="13" name="Nuage 12"/>
          <p:cNvSpPr/>
          <p:nvPr/>
        </p:nvSpPr>
        <p:spPr>
          <a:xfrm>
            <a:off x="8254594" y="3068759"/>
            <a:ext cx="3615530" cy="2784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17 300 stands </a:t>
            </a:r>
          </a:p>
          <a:p>
            <a:pPr algn="ctr"/>
            <a:r>
              <a:rPr lang="fr-FR" sz="1400" dirty="0" smtClean="0">
                <a:solidFill>
                  <a:srgbClr val="C00000"/>
                </a:solidFill>
              </a:rPr>
              <a:t>(-5%) </a:t>
            </a:r>
          </a:p>
        </p:txBody>
      </p:sp>
      <p:sp>
        <p:nvSpPr>
          <p:cNvPr id="14" name="Nuage 13"/>
          <p:cNvSpPr/>
          <p:nvPr/>
        </p:nvSpPr>
        <p:spPr>
          <a:xfrm>
            <a:off x="4211946" y="3318814"/>
            <a:ext cx="3615530" cy="2784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1.18 Millions de M² de stand sur mesures </a:t>
            </a:r>
            <a:r>
              <a:rPr lang="fr-FR" sz="1400" dirty="0" smtClean="0">
                <a:solidFill>
                  <a:srgbClr val="C00000"/>
                </a:solidFill>
              </a:rPr>
              <a:t>(-3%) </a:t>
            </a:r>
            <a:endParaRPr lang="fr-FR" sz="1400" dirty="0">
              <a:solidFill>
                <a:srgbClr val="C00000"/>
              </a:solidFill>
            </a:endParaRPr>
          </a:p>
          <a:p>
            <a:pPr algn="ctr"/>
            <a:r>
              <a:rPr lang="fr-FR" sz="2400" dirty="0" smtClean="0"/>
              <a:t>    </a:t>
            </a:r>
            <a:r>
              <a:rPr lang="fr-FR" sz="1200" i="1" dirty="0" smtClean="0">
                <a:solidFill>
                  <a:schemeClr val="bg1"/>
                </a:solidFill>
              </a:rPr>
              <a:t>(-1% selon Unimev)</a:t>
            </a:r>
            <a:endParaRPr lang="fr-FR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72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11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5789" y="164492"/>
            <a:ext cx="8474957" cy="820929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/>
              <a:t>Les taux de récurrence de nos clients</a:t>
            </a:r>
            <a:endParaRPr lang="fr-FR" sz="3600" dirty="0"/>
          </a:p>
        </p:txBody>
      </p:sp>
      <p:sp>
        <p:nvSpPr>
          <p:cNvPr id="11" name="Nuage 10"/>
          <p:cNvSpPr/>
          <p:nvPr/>
        </p:nvSpPr>
        <p:spPr>
          <a:xfrm>
            <a:off x="816427" y="1091398"/>
            <a:ext cx="2880000" cy="216000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2014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73</a:t>
            </a:r>
            <a:r>
              <a:rPr lang="fr-FR" sz="2000" dirty="0" smtClean="0">
                <a:solidFill>
                  <a:schemeClr val="tx1"/>
                </a:solidFill>
              </a:rPr>
              <a:t>% de clients récurrents (En CA/3 ans)</a:t>
            </a: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(74 % en 2013)</a:t>
            </a:r>
            <a:r>
              <a:rPr lang="fr-FR" sz="1200" dirty="0" smtClean="0"/>
              <a:t> </a:t>
            </a:r>
            <a:endParaRPr lang="fr-FR" sz="1200" dirty="0"/>
          </a:p>
        </p:txBody>
      </p:sp>
      <p:sp>
        <p:nvSpPr>
          <p:cNvPr id="8" name="Nuage 7"/>
          <p:cNvSpPr/>
          <p:nvPr/>
        </p:nvSpPr>
        <p:spPr>
          <a:xfrm>
            <a:off x="8377753" y="1091398"/>
            <a:ext cx="2880000" cy="216000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2014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49 </a:t>
            </a:r>
            <a:r>
              <a:rPr lang="fr-FR" sz="2000" dirty="0" smtClean="0">
                <a:solidFill>
                  <a:schemeClr val="tx1"/>
                </a:solidFill>
              </a:rPr>
              <a:t>% de stand en remontage  </a:t>
            </a:r>
            <a:r>
              <a:rPr lang="fr-FR" sz="1400" dirty="0" smtClean="0">
                <a:solidFill>
                  <a:schemeClr val="tx1"/>
                </a:solidFill>
              </a:rPr>
              <a:t>(En Nb)</a:t>
            </a:r>
          </a:p>
        </p:txBody>
      </p:sp>
      <p:sp>
        <p:nvSpPr>
          <p:cNvPr id="9" name="Nuage 8"/>
          <p:cNvSpPr/>
          <p:nvPr/>
        </p:nvSpPr>
        <p:spPr>
          <a:xfrm>
            <a:off x="4661341" y="3478549"/>
            <a:ext cx="2880000" cy="216000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2014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24 </a:t>
            </a:r>
            <a:r>
              <a:rPr lang="fr-FR" sz="2000" dirty="0" smtClean="0">
                <a:solidFill>
                  <a:schemeClr val="tx1"/>
                </a:solidFill>
              </a:rPr>
              <a:t>% de clients en contrat 2/3 ans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(En Nb)</a:t>
            </a:r>
          </a:p>
        </p:txBody>
      </p:sp>
      <p:sp>
        <p:nvSpPr>
          <p:cNvPr id="10" name="Nuage 9"/>
          <p:cNvSpPr/>
          <p:nvPr/>
        </p:nvSpPr>
        <p:spPr>
          <a:xfrm>
            <a:off x="271834" y="2885241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70 % de CA/clients récurrents</a:t>
            </a:r>
          </a:p>
        </p:txBody>
      </p:sp>
      <p:sp>
        <p:nvSpPr>
          <p:cNvPr id="12" name="Nuage 11"/>
          <p:cNvSpPr/>
          <p:nvPr/>
        </p:nvSpPr>
        <p:spPr>
          <a:xfrm>
            <a:off x="4322944" y="1091398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19 % de clients en contrat sur 2/3 ans</a:t>
            </a:r>
          </a:p>
          <a:p>
            <a:pPr algn="ctr"/>
            <a:r>
              <a:rPr lang="fr-FR" dirty="0"/>
              <a:t>(</a:t>
            </a:r>
            <a:r>
              <a:rPr lang="fr-FR" dirty="0" smtClean="0"/>
              <a:t>en Nb)</a:t>
            </a:r>
            <a:endParaRPr lang="fr-FR" dirty="0" smtClean="0"/>
          </a:p>
        </p:txBody>
      </p:sp>
      <p:sp>
        <p:nvSpPr>
          <p:cNvPr id="13" name="Nuage 12"/>
          <p:cNvSpPr/>
          <p:nvPr/>
        </p:nvSpPr>
        <p:spPr>
          <a:xfrm>
            <a:off x="8158741" y="2954638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38% de stands en remontage</a:t>
            </a:r>
          </a:p>
          <a:p>
            <a:pPr algn="ctr"/>
            <a:r>
              <a:rPr lang="fr-FR" sz="1600" dirty="0" smtClean="0"/>
              <a:t>(en Nb)</a:t>
            </a:r>
            <a:endParaRPr lang="fr-FR" sz="1600" dirty="0" smtClean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485789" y="5625349"/>
            <a:ext cx="8474957" cy="820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 smtClean="0"/>
              <a:t>La baisse de la récurrence s’explique par la baisse des stands en remontage. La hausse de notre Marge brute est le résultat des stands en neufs.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79634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31" y="6230207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12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1268" y="2848402"/>
            <a:ext cx="8474957" cy="820929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/>
              <a:t>Les appels d’offres 2016</a:t>
            </a:r>
            <a:endParaRPr lang="fr-FR" sz="3600" dirty="0"/>
          </a:p>
        </p:txBody>
      </p:sp>
      <p:sp>
        <p:nvSpPr>
          <p:cNvPr id="10" name="Nuage 9"/>
          <p:cNvSpPr/>
          <p:nvPr/>
        </p:nvSpPr>
        <p:spPr>
          <a:xfrm>
            <a:off x="374031" y="3672438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Taux de réussite sur les Prospects </a:t>
            </a:r>
          </a:p>
          <a:p>
            <a:pPr algn="ctr"/>
            <a:r>
              <a:rPr lang="fr-FR" sz="2400" dirty="0" smtClean="0"/>
              <a:t>34% </a:t>
            </a:r>
            <a:r>
              <a:rPr lang="fr-FR" sz="1600" dirty="0" smtClean="0"/>
              <a:t>(en Ca)</a:t>
            </a:r>
            <a:endParaRPr lang="fr-FR" sz="1600" dirty="0" smtClean="0"/>
          </a:p>
        </p:txBody>
      </p:sp>
      <p:sp>
        <p:nvSpPr>
          <p:cNvPr id="12" name="Nuage 11"/>
          <p:cNvSpPr/>
          <p:nvPr/>
        </p:nvSpPr>
        <p:spPr>
          <a:xfrm>
            <a:off x="225271" y="164492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26% des exposants lancent un appel d’offre</a:t>
            </a:r>
            <a:endParaRPr lang="fr-FR" dirty="0" smtClean="0"/>
          </a:p>
        </p:txBody>
      </p:sp>
      <p:sp>
        <p:nvSpPr>
          <p:cNvPr id="13" name="Nuage 12"/>
          <p:cNvSpPr/>
          <p:nvPr/>
        </p:nvSpPr>
        <p:spPr>
          <a:xfrm>
            <a:off x="4492315" y="3672439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4 500 stands mis en appel d’offre</a:t>
            </a:r>
            <a:endParaRPr lang="fr-FR" sz="1600" dirty="0" smtClean="0"/>
          </a:p>
        </p:txBody>
      </p:sp>
      <p:sp>
        <p:nvSpPr>
          <p:cNvPr id="15" name="Nuage 14"/>
          <p:cNvSpPr/>
          <p:nvPr/>
        </p:nvSpPr>
        <p:spPr>
          <a:xfrm>
            <a:off x="8562966" y="3684169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Entre 13 500 et 30 000 projets rendus pour ces 4500 stands</a:t>
            </a:r>
            <a:endParaRPr lang="fr-FR" sz="1600" dirty="0" smtClean="0"/>
          </a:p>
        </p:txBody>
      </p:sp>
      <p:sp>
        <p:nvSpPr>
          <p:cNvPr id="16" name="Nuage 15"/>
          <p:cNvSpPr/>
          <p:nvPr/>
        </p:nvSpPr>
        <p:spPr>
          <a:xfrm>
            <a:off x="8562966" y="161383"/>
            <a:ext cx="3506517" cy="26839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Un cout de rendu a perte de 38 M€ à 84 M€ si on est 3 ou 6 en concurrence </a:t>
            </a:r>
            <a:endParaRPr lang="fr-FR" dirty="0" smtClean="0"/>
          </a:p>
        </p:txBody>
      </p:sp>
      <p:sp>
        <p:nvSpPr>
          <p:cNvPr id="17" name="Nuage 16"/>
          <p:cNvSpPr/>
          <p:nvPr/>
        </p:nvSpPr>
        <p:spPr>
          <a:xfrm>
            <a:off x="4322830" y="161383"/>
            <a:ext cx="3506517" cy="2683911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9 % du prix en moins si on est que 3 en concurrence</a:t>
            </a:r>
            <a:endParaRPr lang="fr-FR" dirty="0" smtClean="0"/>
          </a:p>
        </p:txBody>
      </p:sp>
      <p:cxnSp>
        <p:nvCxnSpPr>
          <p:cNvPr id="7" name="Connecteur droit avec flèche 6"/>
          <p:cNvCxnSpPr>
            <a:stCxn id="12" idx="1"/>
          </p:cNvCxnSpPr>
          <p:nvPr/>
        </p:nvCxnSpPr>
        <p:spPr>
          <a:xfrm>
            <a:off x="1978530" y="2845545"/>
            <a:ext cx="10290" cy="9492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0" idx="0"/>
            <a:endCxn id="13" idx="2"/>
          </p:cNvCxnSpPr>
          <p:nvPr/>
        </p:nvCxnSpPr>
        <p:spPr>
          <a:xfrm>
            <a:off x="3877626" y="5014394"/>
            <a:ext cx="62556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3" idx="0"/>
            <a:endCxn id="15" idx="2"/>
          </p:cNvCxnSpPr>
          <p:nvPr/>
        </p:nvCxnSpPr>
        <p:spPr>
          <a:xfrm>
            <a:off x="7995910" y="5014395"/>
            <a:ext cx="577933" cy="11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15" idx="3"/>
          </p:cNvCxnSpPr>
          <p:nvPr/>
        </p:nvCxnSpPr>
        <p:spPr>
          <a:xfrm flipV="1">
            <a:off x="10316225" y="2845294"/>
            <a:ext cx="0" cy="992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16" idx="2"/>
            <a:endCxn id="17" idx="0"/>
          </p:cNvCxnSpPr>
          <p:nvPr/>
        </p:nvCxnSpPr>
        <p:spPr>
          <a:xfrm flipH="1">
            <a:off x="7826425" y="1503339"/>
            <a:ext cx="7474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78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13</a:t>
            </a:fld>
            <a:endParaRPr lang="fr-FR"/>
          </a:p>
        </p:txBody>
      </p:sp>
      <p:sp>
        <p:nvSpPr>
          <p:cNvPr id="9" name="Nuage 8"/>
          <p:cNvSpPr/>
          <p:nvPr/>
        </p:nvSpPr>
        <p:spPr>
          <a:xfrm>
            <a:off x="2485692" y="1228624"/>
            <a:ext cx="6450552" cy="50197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3 maximum en appel d’offre</a:t>
            </a:r>
          </a:p>
          <a:p>
            <a:pPr algn="ctr"/>
            <a:r>
              <a:rPr lang="fr-FR" sz="2800" dirty="0" smtClean="0"/>
              <a:t>45/50 </a:t>
            </a:r>
            <a:r>
              <a:rPr lang="fr-FR" sz="2800" dirty="0" smtClean="0"/>
              <a:t>Millions d’euros d’économisés</a:t>
            </a:r>
          </a:p>
          <a:p>
            <a:pPr algn="ctr"/>
            <a:r>
              <a:rPr lang="fr-FR" sz="2800" dirty="0" smtClean="0"/>
              <a:t>5% </a:t>
            </a:r>
            <a:r>
              <a:rPr lang="fr-FR" sz="2800" dirty="0" smtClean="0"/>
              <a:t>pour nous, </a:t>
            </a:r>
            <a:r>
              <a:rPr lang="fr-FR" sz="2800" dirty="0" smtClean="0"/>
              <a:t>5 </a:t>
            </a:r>
            <a:r>
              <a:rPr lang="fr-FR" sz="2800" dirty="0" smtClean="0"/>
              <a:t>% pour nos clients</a:t>
            </a:r>
          </a:p>
          <a:p>
            <a:pPr algn="ctr"/>
            <a:endParaRPr lang="fr-FR" sz="1400" dirty="0" smtClean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Le coût des d’appels d’offres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525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49424" y="3568410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Nous et le Leads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2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49424" y="3568410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PRODUCTIVITES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273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3</a:t>
            </a:fld>
            <a:endParaRPr lang="fr-FR"/>
          </a:p>
        </p:txBody>
      </p:sp>
      <p:sp>
        <p:nvSpPr>
          <p:cNvPr id="8" name="Nuage 7"/>
          <p:cNvSpPr/>
          <p:nvPr/>
        </p:nvSpPr>
        <p:spPr>
          <a:xfrm>
            <a:off x="225460" y="102127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2 000 collaborateurs directs dans nos agences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462362" y="189058"/>
            <a:ext cx="9081375" cy="859335"/>
          </a:xfrm>
        </p:spPr>
        <p:txBody>
          <a:bodyPr/>
          <a:lstStyle/>
          <a:p>
            <a:pPr algn="ctr"/>
            <a:r>
              <a:rPr lang="fr-FR" dirty="0" smtClean="0"/>
              <a:t>Productivité salariale 2016</a:t>
            </a:r>
            <a:endParaRPr lang="fr-FR" dirty="0"/>
          </a:p>
        </p:txBody>
      </p:sp>
      <p:sp>
        <p:nvSpPr>
          <p:cNvPr id="12" name="Nuage 11"/>
          <p:cNvSpPr/>
          <p:nvPr/>
        </p:nvSpPr>
        <p:spPr>
          <a:xfrm>
            <a:off x="8179748" y="1029761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30 % des effectifs affectés au Sce commercial       </a:t>
            </a:r>
            <a:r>
              <a:rPr lang="fr-FR" sz="1400" dirty="0" smtClean="0"/>
              <a:t>(</a:t>
            </a:r>
            <a:r>
              <a:rPr lang="fr-FR" sz="1200" dirty="0" smtClean="0"/>
              <a:t>Com. &amp; Ch. D’Aff.)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3" name="Nuage 12"/>
          <p:cNvSpPr/>
          <p:nvPr/>
        </p:nvSpPr>
        <p:spPr>
          <a:xfrm>
            <a:off x="4209485" y="1048393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75 % d’opérationnels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4" name="Nuage 13"/>
          <p:cNvSpPr/>
          <p:nvPr/>
        </p:nvSpPr>
        <p:spPr>
          <a:xfrm>
            <a:off x="225460" y="3823342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7 000 emplois directs</a:t>
            </a:r>
          </a:p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(Agences + prestataires)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5" name="Nuage 14"/>
          <p:cNvSpPr/>
          <p:nvPr/>
        </p:nvSpPr>
        <p:spPr>
          <a:xfrm>
            <a:off x="4296445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 commercial</a:t>
            </a:r>
          </a:p>
          <a:p>
            <a:pPr algn="ctr"/>
            <a:r>
              <a:rPr lang="fr-FR" sz="2400" dirty="0" smtClean="0"/>
              <a:t> = </a:t>
            </a:r>
          </a:p>
          <a:p>
            <a:pPr algn="ctr"/>
            <a:r>
              <a:rPr lang="fr-FR" sz="2400" dirty="0" smtClean="0"/>
              <a:t>0.9 designer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6" name="Nuage 15"/>
          <p:cNvSpPr/>
          <p:nvPr/>
        </p:nvSpPr>
        <p:spPr>
          <a:xfrm>
            <a:off x="8367430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24 % des effectifs affectés aux designers</a:t>
            </a:r>
          </a:p>
          <a:p>
            <a:pPr algn="ctr"/>
            <a:r>
              <a:rPr lang="fr-FR" sz="1400" dirty="0" smtClean="0"/>
              <a:t>(</a:t>
            </a:r>
            <a:r>
              <a:rPr lang="fr-FR" sz="1200" dirty="0" smtClean="0"/>
              <a:t>+ 10% de Free Lance soit 26%.)</a:t>
            </a:r>
            <a:endParaRPr lang="fr-FR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62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4</a:t>
            </a:fld>
            <a:endParaRPr lang="fr-FR"/>
          </a:p>
        </p:txBody>
      </p:sp>
      <p:sp>
        <p:nvSpPr>
          <p:cNvPr id="8" name="Nuage 7"/>
          <p:cNvSpPr/>
          <p:nvPr/>
        </p:nvSpPr>
        <p:spPr>
          <a:xfrm>
            <a:off x="225460" y="102127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600 commerciaux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11% du CA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462362" y="189058"/>
            <a:ext cx="9081375" cy="859335"/>
          </a:xfrm>
        </p:spPr>
        <p:txBody>
          <a:bodyPr/>
          <a:lstStyle/>
          <a:p>
            <a:pPr algn="ctr"/>
            <a:r>
              <a:rPr lang="fr-FR" dirty="0" smtClean="0"/>
              <a:t>Productivité salariale 2016</a:t>
            </a:r>
            <a:endParaRPr lang="fr-FR" dirty="0"/>
          </a:p>
        </p:txBody>
      </p:sp>
      <p:sp>
        <p:nvSpPr>
          <p:cNvPr id="12" name="Nuage 11"/>
          <p:cNvSpPr/>
          <p:nvPr/>
        </p:nvSpPr>
        <p:spPr>
          <a:xfrm>
            <a:off x="8179748" y="1029761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400 chefs d’entreprises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4/5% du CA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3" name="Nuage 12"/>
          <p:cNvSpPr/>
          <p:nvPr/>
        </p:nvSpPr>
        <p:spPr>
          <a:xfrm>
            <a:off x="4209485" y="1048393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480 designers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50 free-lance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4/5 % du CA 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4" name="Nuage 13"/>
          <p:cNvSpPr/>
          <p:nvPr/>
        </p:nvSpPr>
        <p:spPr>
          <a:xfrm>
            <a:off x="225460" y="3823342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 smtClean="0"/>
          </a:p>
          <a:p>
            <a:pPr algn="ctr"/>
            <a:r>
              <a:rPr lang="fr-FR" sz="2400" dirty="0" smtClean="0"/>
              <a:t>500 fonctionnels </a:t>
            </a:r>
          </a:p>
          <a:p>
            <a:pPr algn="ctr"/>
            <a:r>
              <a:rPr lang="fr-FR" sz="1200" dirty="0" smtClean="0">
                <a:solidFill>
                  <a:schemeClr val="bg1"/>
                </a:solidFill>
              </a:rPr>
              <a:t>(comptable, assistantes..)</a:t>
            </a:r>
          </a:p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3% </a:t>
            </a:r>
            <a:r>
              <a:rPr lang="fr-FR" sz="2400" dirty="0">
                <a:solidFill>
                  <a:srgbClr val="C00000"/>
                </a:solidFill>
              </a:rPr>
              <a:t>du CA</a:t>
            </a:r>
          </a:p>
          <a:p>
            <a:pPr algn="ctr"/>
            <a:endParaRPr lang="fr-FR" sz="1200" dirty="0" smtClean="0">
              <a:solidFill>
                <a:schemeClr val="bg1"/>
              </a:solidFill>
            </a:endParaRPr>
          </a:p>
          <a:p>
            <a:pPr algn="ctr"/>
            <a:endParaRPr lang="fr-FR" sz="1200" dirty="0" smtClean="0">
              <a:solidFill>
                <a:schemeClr val="bg1"/>
              </a:solidFill>
            </a:endParaRPr>
          </a:p>
          <a:p>
            <a:pPr algn="ctr"/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5" name="Nuage 14"/>
          <p:cNvSpPr/>
          <p:nvPr/>
        </p:nvSpPr>
        <p:spPr>
          <a:xfrm>
            <a:off x="4296445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60 % des agences ont un Sce technique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6" name="Nuage 15"/>
          <p:cNvSpPr/>
          <p:nvPr/>
        </p:nvSpPr>
        <p:spPr>
          <a:xfrm>
            <a:off x="8367430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34% la masse salariale moyenne</a:t>
            </a:r>
            <a:endParaRPr lang="fr-FR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39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5</a:t>
            </a:fld>
            <a:endParaRPr lang="fr-FR"/>
          </a:p>
        </p:txBody>
      </p:sp>
      <p:sp>
        <p:nvSpPr>
          <p:cNvPr id="8" name="Nuage 7"/>
          <p:cNvSpPr/>
          <p:nvPr/>
        </p:nvSpPr>
        <p:spPr>
          <a:xfrm>
            <a:off x="225460" y="102127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270 000 € la productivité par collaborateurs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462362" y="189058"/>
            <a:ext cx="9081375" cy="859335"/>
          </a:xfrm>
        </p:spPr>
        <p:txBody>
          <a:bodyPr/>
          <a:lstStyle/>
          <a:p>
            <a:pPr algn="ctr"/>
            <a:r>
              <a:rPr lang="fr-FR" dirty="0" smtClean="0"/>
              <a:t>Productivité salariale 2016</a:t>
            </a:r>
            <a:endParaRPr lang="fr-FR" dirty="0"/>
          </a:p>
        </p:txBody>
      </p:sp>
      <p:sp>
        <p:nvSpPr>
          <p:cNvPr id="12" name="Nuage 11"/>
          <p:cNvSpPr/>
          <p:nvPr/>
        </p:nvSpPr>
        <p:spPr>
          <a:xfrm>
            <a:off x="8179748" y="1029761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110 000 € de Marge brute générée par Opérationnel 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3" name="Nuage 12"/>
          <p:cNvSpPr/>
          <p:nvPr/>
        </p:nvSpPr>
        <p:spPr>
          <a:xfrm>
            <a:off x="4209485" y="1048393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880 000 € le CA moyen par commercial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5" name="Nuage 14"/>
          <p:cNvSpPr/>
          <p:nvPr/>
        </p:nvSpPr>
        <p:spPr>
          <a:xfrm>
            <a:off x="4296445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1 550 € de CA/Jour par Opérationnel</a:t>
            </a:r>
          </a:p>
          <a:p>
            <a:pPr algn="ctr"/>
            <a:r>
              <a:rPr lang="fr-FR" dirty="0" smtClean="0">
                <a:solidFill>
                  <a:srgbClr val="C00000"/>
                </a:solidFill>
              </a:rPr>
              <a:t>860 € de MB/J par designer &amp; commercial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6" name="Nuage 15"/>
          <p:cNvSpPr/>
          <p:nvPr/>
        </p:nvSpPr>
        <p:spPr>
          <a:xfrm>
            <a:off x="8367430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280 000 € de MB nécessaire par commerciaux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17" name="Nuage 16"/>
          <p:cNvSpPr/>
          <p:nvPr/>
        </p:nvSpPr>
        <p:spPr>
          <a:xfrm>
            <a:off x="225460" y="3840668"/>
            <a:ext cx="3687410" cy="24531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340 000 € la productivité par Opérationnel</a:t>
            </a:r>
            <a:endParaRPr lang="fr-F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8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49424" y="3568410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Les prix de nos prestations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3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7</a:t>
            </a:fld>
            <a:endParaRPr lang="fr-FR"/>
          </a:p>
        </p:txBody>
      </p:sp>
      <p:sp>
        <p:nvSpPr>
          <p:cNvPr id="9" name="Nuage 8"/>
          <p:cNvSpPr/>
          <p:nvPr/>
        </p:nvSpPr>
        <p:spPr>
          <a:xfrm>
            <a:off x="523012" y="1209717"/>
            <a:ext cx="2857710" cy="245584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i="1" dirty="0" smtClean="0"/>
              <a:t>2013</a:t>
            </a:r>
          </a:p>
          <a:p>
            <a:pPr algn="ctr"/>
            <a:r>
              <a:rPr lang="fr-FR" sz="1600" i="1" dirty="0" smtClean="0"/>
              <a:t>24 500€ par stand pour 67 M² </a:t>
            </a:r>
          </a:p>
          <a:p>
            <a:pPr algn="ctr"/>
            <a:endParaRPr lang="fr-FR" sz="1600" i="1" dirty="0"/>
          </a:p>
          <a:p>
            <a:pPr algn="ctr"/>
            <a:r>
              <a:rPr lang="fr-FR" sz="1600" i="1" dirty="0" smtClean="0"/>
              <a:t>Soit 365 €/m²</a:t>
            </a:r>
            <a:endParaRPr lang="fr-FR" sz="1600" i="1" dirty="0"/>
          </a:p>
        </p:txBody>
      </p:sp>
      <p:sp>
        <p:nvSpPr>
          <p:cNvPr id="10" name="Nuage 9"/>
          <p:cNvSpPr/>
          <p:nvPr/>
        </p:nvSpPr>
        <p:spPr>
          <a:xfrm>
            <a:off x="2150955" y="2254927"/>
            <a:ext cx="4047984" cy="2662108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2015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26 800 € par stand pour 73 M² 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Soit 407 €/m²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Nuage 7"/>
          <p:cNvSpPr/>
          <p:nvPr/>
        </p:nvSpPr>
        <p:spPr>
          <a:xfrm>
            <a:off x="5346101" y="2681057"/>
            <a:ext cx="4037595" cy="31452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2016</a:t>
            </a:r>
          </a:p>
          <a:p>
            <a:pPr algn="ctr"/>
            <a:r>
              <a:rPr lang="fr-FR" sz="2800" dirty="0" smtClean="0"/>
              <a:t>29 200 </a:t>
            </a:r>
            <a:r>
              <a:rPr lang="fr-FR" sz="2800" dirty="0" smtClean="0"/>
              <a:t>€/stand  </a:t>
            </a:r>
            <a:r>
              <a:rPr lang="fr-FR" sz="1400" dirty="0"/>
              <a:t>(+9%)</a:t>
            </a:r>
          </a:p>
          <a:p>
            <a:pPr algn="ctr"/>
            <a:r>
              <a:rPr lang="fr-FR" sz="2800" dirty="0" smtClean="0"/>
              <a:t>pour 69 m²</a:t>
            </a:r>
            <a:r>
              <a:rPr lang="fr-FR" sz="1400" dirty="0" smtClean="0">
                <a:solidFill>
                  <a:srgbClr val="C00000"/>
                </a:solidFill>
              </a:rPr>
              <a:t>(-5%)</a:t>
            </a:r>
          </a:p>
          <a:p>
            <a:pPr algn="ctr"/>
            <a:r>
              <a:rPr lang="fr-FR" sz="2800" dirty="0" smtClean="0"/>
              <a:t>soit 435 €/m²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462362" y="189058"/>
            <a:ext cx="9081375" cy="859335"/>
          </a:xfrm>
        </p:spPr>
        <p:txBody>
          <a:bodyPr/>
          <a:lstStyle/>
          <a:p>
            <a:pPr algn="ctr"/>
            <a:r>
              <a:rPr lang="fr-FR" dirty="0" smtClean="0"/>
              <a:t>Quel prix moyen par </a:t>
            </a:r>
            <a:r>
              <a:rPr lang="fr-FR" dirty="0" smtClean="0"/>
              <a:t>stand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883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8</a:t>
            </a:fld>
            <a:endParaRPr lang="fr-FR"/>
          </a:p>
        </p:txBody>
      </p:sp>
      <p:sp>
        <p:nvSpPr>
          <p:cNvPr id="8" name="Nuage 7"/>
          <p:cNvSpPr/>
          <p:nvPr/>
        </p:nvSpPr>
        <p:spPr>
          <a:xfrm>
            <a:off x="3984251" y="968383"/>
            <a:ext cx="4037595" cy="3145284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2016</a:t>
            </a:r>
          </a:p>
          <a:p>
            <a:pPr algn="ctr"/>
            <a:r>
              <a:rPr lang="fr-FR" sz="2800" dirty="0" smtClean="0"/>
              <a:t>Prix Moyen (Remontage et neuf) : 435  €/m² 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462362" y="189058"/>
            <a:ext cx="9081375" cy="859335"/>
          </a:xfrm>
        </p:spPr>
        <p:txBody>
          <a:bodyPr/>
          <a:lstStyle/>
          <a:p>
            <a:pPr algn="ctr"/>
            <a:r>
              <a:rPr lang="fr-FR" dirty="0" smtClean="0"/>
              <a:t>Quel prix moyen par </a:t>
            </a:r>
            <a:r>
              <a:rPr lang="fr-FR" dirty="0" smtClean="0"/>
              <a:t>stand ?</a:t>
            </a:r>
            <a:endParaRPr lang="fr-FR" dirty="0"/>
          </a:p>
        </p:txBody>
      </p:sp>
      <p:sp>
        <p:nvSpPr>
          <p:cNvPr id="12" name="Nuage 11"/>
          <p:cNvSpPr/>
          <p:nvPr/>
        </p:nvSpPr>
        <p:spPr>
          <a:xfrm>
            <a:off x="7931587" y="3291076"/>
            <a:ext cx="4037595" cy="31452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2016</a:t>
            </a:r>
          </a:p>
          <a:p>
            <a:pPr algn="ctr"/>
            <a:r>
              <a:rPr lang="fr-FR" sz="2800" dirty="0" smtClean="0"/>
              <a:t>Prix Moyen d’un stand neuf :</a:t>
            </a:r>
          </a:p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470 €/m²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3" name="Nuage 12"/>
          <p:cNvSpPr/>
          <p:nvPr/>
        </p:nvSpPr>
        <p:spPr>
          <a:xfrm>
            <a:off x="152224" y="3441949"/>
            <a:ext cx="4037595" cy="31452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2016</a:t>
            </a:r>
          </a:p>
          <a:p>
            <a:pPr algn="ctr"/>
            <a:r>
              <a:rPr lang="fr-FR" sz="2800" dirty="0" smtClean="0"/>
              <a:t>Prix Moyen d’un stand en remontage:</a:t>
            </a:r>
          </a:p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400 €/m²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6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statistiques et données Leads 2017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9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1086" y="277007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Quelques statistiques </a:t>
            </a:r>
            <a:r>
              <a:rPr lang="fr-FR" dirty="0" smtClean="0"/>
              <a:t>2016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597610" y="1433894"/>
            <a:ext cx="3013328" cy="2479755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2015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1.5 </a:t>
            </a:r>
            <a:r>
              <a:rPr lang="fr-FR" sz="2000" dirty="0" smtClean="0">
                <a:solidFill>
                  <a:schemeClr val="tx1"/>
                </a:solidFill>
              </a:rPr>
              <a:t>stands de moyenne par client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1" name="Nuage 10"/>
          <p:cNvSpPr/>
          <p:nvPr/>
        </p:nvSpPr>
        <p:spPr>
          <a:xfrm>
            <a:off x="8159318" y="1244476"/>
            <a:ext cx="2869017" cy="2479756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2015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40 </a:t>
            </a:r>
            <a:r>
              <a:rPr lang="fr-FR" sz="2000" dirty="0" smtClean="0">
                <a:solidFill>
                  <a:schemeClr val="tx1"/>
                </a:solidFill>
              </a:rPr>
              <a:t>655 € le CA moyen par client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8" name="Nuage 7"/>
          <p:cNvSpPr/>
          <p:nvPr/>
        </p:nvSpPr>
        <p:spPr>
          <a:xfrm>
            <a:off x="1595662" y="3213718"/>
            <a:ext cx="3615530" cy="2784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/>
              <a:t>1.3 stands </a:t>
            </a:r>
            <a:r>
              <a:rPr lang="fr-FR" sz="2400" dirty="0" smtClean="0"/>
              <a:t>de moyenne par </a:t>
            </a:r>
            <a:r>
              <a:rPr lang="fr-FR" sz="2400" dirty="0" smtClean="0"/>
              <a:t>client </a:t>
            </a:r>
            <a:r>
              <a:rPr lang="fr-FR" sz="1400" dirty="0" smtClean="0">
                <a:solidFill>
                  <a:srgbClr val="FF0000"/>
                </a:solidFill>
              </a:rPr>
              <a:t>(-13%) </a:t>
            </a:r>
            <a:endParaRPr lang="fr-FR" sz="1400" dirty="0"/>
          </a:p>
        </p:txBody>
      </p:sp>
      <p:sp>
        <p:nvSpPr>
          <p:cNvPr id="9" name="Nuage 8"/>
          <p:cNvSpPr/>
          <p:nvPr/>
        </p:nvSpPr>
        <p:spPr>
          <a:xfrm>
            <a:off x="6366670" y="3213718"/>
            <a:ext cx="3615530" cy="2784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2016</a:t>
            </a:r>
          </a:p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38 400€ </a:t>
            </a:r>
            <a:r>
              <a:rPr lang="fr-FR" sz="2400" dirty="0">
                <a:solidFill>
                  <a:schemeClr val="bg1"/>
                </a:solidFill>
              </a:rPr>
              <a:t>le CA moyen par client</a:t>
            </a:r>
          </a:p>
          <a:p>
            <a:pPr algn="ctr"/>
            <a:r>
              <a:rPr lang="fr-FR" sz="2400" dirty="0" smtClean="0"/>
              <a:t> </a:t>
            </a:r>
            <a:r>
              <a:rPr lang="fr-FR" sz="1400" dirty="0" smtClean="0">
                <a:solidFill>
                  <a:srgbClr val="FF0000"/>
                </a:solidFill>
              </a:rPr>
              <a:t>(-6%)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39933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706</Words>
  <Application>Microsoft Office PowerPoint</Application>
  <PresentationFormat>Grand écran</PresentationFormat>
  <Paragraphs>157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Statistiques de la profession et sondages Les nuages bleus </vt:lpstr>
      <vt:lpstr>PRODUCTIVITES</vt:lpstr>
      <vt:lpstr>Productivité salariale 2016</vt:lpstr>
      <vt:lpstr>Productivité salariale 2016</vt:lpstr>
      <vt:lpstr>Productivité salariale 2016</vt:lpstr>
      <vt:lpstr>Les prix de nos prestations</vt:lpstr>
      <vt:lpstr>Quel prix moyen par stand ?</vt:lpstr>
      <vt:lpstr>Quel prix moyen par stand ?</vt:lpstr>
      <vt:lpstr>Quelques statistiques 2016</vt:lpstr>
      <vt:lpstr>Combien de clients ? Combien de stands ?</vt:lpstr>
      <vt:lpstr>Les taux de récurrence de nos clients</vt:lpstr>
      <vt:lpstr>Les appels d’offres 2016</vt:lpstr>
      <vt:lpstr>Le coût des d’appels d’offres</vt:lpstr>
      <vt:lpstr>Nous et le Leads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du 14 avril 2015</dc:title>
  <dc:creator>Fabrice LABORDE</dc:creator>
  <cp:lastModifiedBy>Fabrice LABORDE</cp:lastModifiedBy>
  <cp:revision>95</cp:revision>
  <cp:lastPrinted>2017-06-27T11:04:14Z</cp:lastPrinted>
  <dcterms:created xsi:type="dcterms:W3CDTF">2016-04-12T20:10:34Z</dcterms:created>
  <dcterms:modified xsi:type="dcterms:W3CDTF">2017-06-27T11:04:29Z</dcterms:modified>
</cp:coreProperties>
</file>