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00" r:id="rId2"/>
    <p:sldId id="257" r:id="rId3"/>
    <p:sldId id="301" r:id="rId4"/>
    <p:sldId id="261" r:id="rId5"/>
    <p:sldId id="259" r:id="rId6"/>
    <p:sldId id="284" r:id="rId7"/>
    <p:sldId id="260" r:id="rId8"/>
    <p:sldId id="281" r:id="rId9"/>
    <p:sldId id="297"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9" autoAdjust="0"/>
    <p:restoredTop sz="93712" autoAdjust="0"/>
  </p:normalViewPr>
  <p:slideViewPr>
    <p:cSldViewPr snapToGrid="0">
      <p:cViewPr varScale="1">
        <p:scale>
          <a:sx n="101" d="100"/>
          <a:sy n="101" d="100"/>
        </p:scale>
        <p:origin x="990"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45D791-5B50-44D1-BB2D-89550F0E34ED}" type="datetimeFigureOut">
              <a:rPr lang="fr-FR" smtClean="0"/>
              <a:t>28/06/2016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7726-24C1-4B9B-9F07-BA5AE07043C7}" type="slidenum">
              <a:rPr lang="fr-FR" smtClean="0"/>
              <a:t>‹N°›</a:t>
            </a:fld>
            <a:endParaRPr lang="fr-FR"/>
          </a:p>
        </p:txBody>
      </p:sp>
    </p:spTree>
    <p:extLst>
      <p:ext uri="{BB962C8B-B14F-4D97-AF65-F5344CB8AC3E}">
        <p14:creationId xmlns:p14="http://schemas.microsoft.com/office/powerpoint/2010/main" val="2207941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91FCFCC-5D81-44F1-8B9D-7CF69870FB67}" type="slidenum">
              <a:rPr lang="fr-FR" smtClean="0"/>
              <a:t>1</a:t>
            </a:fld>
            <a:endParaRPr lang="fr-FR"/>
          </a:p>
        </p:txBody>
      </p:sp>
    </p:spTree>
    <p:extLst>
      <p:ext uri="{BB962C8B-B14F-4D97-AF65-F5344CB8AC3E}">
        <p14:creationId xmlns:p14="http://schemas.microsoft.com/office/powerpoint/2010/main" val="3077210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2</a:t>
            </a:fld>
            <a:endParaRPr lang="fr-FR"/>
          </a:p>
        </p:txBody>
      </p:sp>
    </p:spTree>
    <p:extLst>
      <p:ext uri="{BB962C8B-B14F-4D97-AF65-F5344CB8AC3E}">
        <p14:creationId xmlns:p14="http://schemas.microsoft.com/office/powerpoint/2010/main" val="4098201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B2A37726-24C1-4B9B-9F07-BA5AE07043C7}" type="slidenum">
              <a:rPr lang="fr-FR" smtClean="0"/>
              <a:t>3</a:t>
            </a:fld>
            <a:endParaRPr lang="fr-FR"/>
          </a:p>
        </p:txBody>
      </p:sp>
    </p:spTree>
    <p:extLst>
      <p:ext uri="{BB962C8B-B14F-4D97-AF65-F5344CB8AC3E}">
        <p14:creationId xmlns:p14="http://schemas.microsoft.com/office/powerpoint/2010/main" val="2930785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5DF133D-7804-4A10-84A3-767A0161FF64}" type="datetime1">
              <a:rPr lang="fr-FR" smtClean="0"/>
              <a:t>28/06/2016</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51773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789C91-3266-488C-BAC1-9274C1B20BF3}" type="datetime1">
              <a:rPr lang="fr-FR" smtClean="0"/>
              <a:t>28/06/2016</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29244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B6230EA-CFFC-47E6-BA3E-3C537F11259F}" type="datetime1">
              <a:rPr lang="fr-FR" smtClean="0"/>
              <a:t>28/06/2016</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4279141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3443A2-FA5B-45E0-905B-4054CEBDA61E}" type="datetime1">
              <a:rPr lang="fr-FR" smtClean="0"/>
              <a:t>28/06/2016</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308117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1BE4127-9631-42AE-9665-C2955E42D089}" type="datetime1">
              <a:rPr lang="fr-FR" smtClean="0"/>
              <a:t>28/06/2016</a:t>
            </a:fld>
            <a:endParaRPr lang="fr-FR"/>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411612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9A6B02E-8D7B-496A-84CC-1EA135AA9412}" type="datetime1">
              <a:rPr lang="fr-FR" smtClean="0"/>
              <a:t>28/06/2016</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813956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9446EE3-8C9B-474E-9D31-9A6341B3CF30}" type="datetime1">
              <a:rPr lang="fr-FR" smtClean="0"/>
              <a:t>28/06/2016</a:t>
            </a:fld>
            <a:endParaRPr lang="fr-FR"/>
          </a:p>
        </p:txBody>
      </p:sp>
      <p:sp>
        <p:nvSpPr>
          <p:cNvPr id="8" name="Espace réservé du pied de page 7"/>
          <p:cNvSpPr>
            <a:spLocks noGrp="1"/>
          </p:cNvSpPr>
          <p:nvPr>
            <p:ph type="ftr" sz="quarter" idx="11"/>
          </p:nvPr>
        </p:nvSpPr>
        <p:spPr/>
        <p:txBody>
          <a:bodyPr/>
          <a:lstStyle/>
          <a:p>
            <a:r>
              <a:rPr lang="fr-FR" smtClean="0"/>
              <a:t>Séminaire du Leads 2016 -  Reims </a:t>
            </a:r>
            <a:endParaRPr lang="fr-FR"/>
          </a:p>
        </p:txBody>
      </p:sp>
      <p:sp>
        <p:nvSpPr>
          <p:cNvPr id="9" name="Espace réservé du numéro de diapositive 8"/>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29533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CE2FFC3-799A-4E48-95CA-C92C5173AB4D}" type="datetime1">
              <a:rPr lang="fr-FR" smtClean="0"/>
              <a:t>28/06/2016</a:t>
            </a:fld>
            <a:endParaRPr lang="fr-FR"/>
          </a:p>
        </p:txBody>
      </p:sp>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3667146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208B953-89A8-47E4-95D2-47895E25FCB6}" type="datetime1">
              <a:rPr lang="fr-FR" smtClean="0"/>
              <a:t>28/06/2016</a:t>
            </a:fld>
            <a:endParaRPr lang="fr-FR"/>
          </a:p>
        </p:txBody>
      </p:sp>
      <p:sp>
        <p:nvSpPr>
          <p:cNvPr id="3" name="Espace réservé du pied de page 2"/>
          <p:cNvSpPr>
            <a:spLocks noGrp="1"/>
          </p:cNvSpPr>
          <p:nvPr>
            <p:ph type="ftr" sz="quarter" idx="11"/>
          </p:nvPr>
        </p:nvSpPr>
        <p:spPr/>
        <p:txBody>
          <a:bodyPr/>
          <a:lstStyle/>
          <a:p>
            <a:r>
              <a:rPr lang="fr-FR" smtClean="0"/>
              <a:t>Séminaire du Leads 2016 -  Reims </a:t>
            </a:r>
            <a:endParaRPr lang="fr-FR"/>
          </a:p>
        </p:txBody>
      </p:sp>
      <p:sp>
        <p:nvSpPr>
          <p:cNvPr id="4" name="Espace réservé du numéro de diapositive 3"/>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2369583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F0E4B49-5832-441E-BB84-8EAAB8182C8B}" type="datetime1">
              <a:rPr lang="fr-FR" smtClean="0"/>
              <a:t>28/06/2016</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12940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21A2410-A52F-4B3C-9679-256DC05A31DB}" type="datetime1">
              <a:rPr lang="fr-FR" smtClean="0"/>
              <a:t>28/06/2016</a:t>
            </a:fld>
            <a:endParaRPr lang="fr-FR"/>
          </a:p>
        </p:txBody>
      </p:sp>
      <p:sp>
        <p:nvSpPr>
          <p:cNvPr id="6" name="Espace réservé du pied de page 5"/>
          <p:cNvSpPr>
            <a:spLocks noGrp="1"/>
          </p:cNvSpPr>
          <p:nvPr>
            <p:ph type="ftr" sz="quarter" idx="11"/>
          </p:nvPr>
        </p:nvSpPr>
        <p:spPr/>
        <p:txBody>
          <a:bodyPr/>
          <a:lstStyle/>
          <a:p>
            <a:r>
              <a:rPr lang="fr-FR" smtClean="0"/>
              <a:t>Séminaire du Leads 2016 -  Reims </a:t>
            </a:r>
            <a:endParaRPr lang="fr-FR"/>
          </a:p>
        </p:txBody>
      </p:sp>
      <p:sp>
        <p:nvSpPr>
          <p:cNvPr id="7" name="Espace réservé du numéro de diapositive 6"/>
          <p:cNvSpPr>
            <a:spLocks noGrp="1"/>
          </p:cNvSpPr>
          <p:nvPr>
            <p:ph type="sldNum" sz="quarter" idx="12"/>
          </p:nvPr>
        </p:nvSpPr>
        <p:spPr/>
        <p:txBody>
          <a:bodyPr/>
          <a:lstStyle/>
          <a:p>
            <a:fld id="{9A3FFCB9-3D1B-4589-B0C2-2E890659ED13}" type="slidenum">
              <a:rPr lang="fr-FR" smtClean="0"/>
              <a:t>‹N°›</a:t>
            </a:fld>
            <a:endParaRPr lang="fr-FR"/>
          </a:p>
        </p:txBody>
      </p:sp>
    </p:spTree>
    <p:extLst>
      <p:ext uri="{BB962C8B-B14F-4D97-AF65-F5344CB8AC3E}">
        <p14:creationId xmlns:p14="http://schemas.microsoft.com/office/powerpoint/2010/main" val="2260265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B1F74-54CE-43C6-B6EE-588B40D387DF}" type="datetime1">
              <a:rPr lang="fr-FR" smtClean="0"/>
              <a:t>28/06/2016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Séminaire du Leads 2016 -  Reims </a:t>
            </a:r>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FFCB9-3D1B-4589-B0C2-2E890659ED13}" type="slidenum">
              <a:rPr lang="fr-FR" smtClean="0"/>
              <a:t>‹N°›</a:t>
            </a:fld>
            <a:endParaRPr lang="fr-FR"/>
          </a:p>
        </p:txBody>
      </p:sp>
    </p:spTree>
    <p:extLst>
      <p:ext uri="{BB962C8B-B14F-4D97-AF65-F5344CB8AC3E}">
        <p14:creationId xmlns:p14="http://schemas.microsoft.com/office/powerpoint/2010/main" val="1131097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pPr algn="ctr"/>
            <a:r>
              <a:rPr lang="fr-FR" dirty="0" smtClean="0"/>
              <a:t>Séminaire 2016</a:t>
            </a:r>
            <a:br>
              <a:rPr lang="fr-FR" dirty="0" smtClean="0"/>
            </a:br>
            <a:r>
              <a:rPr lang="fr-FR" dirty="0" smtClean="0"/>
              <a:t>Juin Reims </a:t>
            </a:r>
            <a:endParaRPr lang="fr-FR" dirty="0"/>
          </a:p>
        </p:txBody>
      </p:sp>
      <p:sp>
        <p:nvSpPr>
          <p:cNvPr id="4" name="Espace réservé du pied de page 3"/>
          <p:cNvSpPr>
            <a:spLocks noGrp="1"/>
          </p:cNvSpPr>
          <p:nvPr>
            <p:ph type="ftr" sz="quarter" idx="11"/>
          </p:nvPr>
        </p:nvSpPr>
        <p:spPr/>
        <p:txBody>
          <a:bodyPr/>
          <a:lstStyle/>
          <a:p>
            <a:r>
              <a:rPr lang="fr-FR" dirty="0" smtClean="0"/>
              <a:t>Séminaire du Leads 2016 -  Reims </a:t>
            </a:r>
            <a:endParaRPr lang="fr-FR" dirty="0"/>
          </a:p>
        </p:txBody>
      </p:sp>
      <p:sp>
        <p:nvSpPr>
          <p:cNvPr id="6" name="Espace réservé du numéro de diapositive 5"/>
          <p:cNvSpPr>
            <a:spLocks noGrp="1"/>
          </p:cNvSpPr>
          <p:nvPr>
            <p:ph type="sldNum" sz="quarter" idx="12"/>
          </p:nvPr>
        </p:nvSpPr>
        <p:spPr/>
        <p:txBody>
          <a:bodyPr/>
          <a:lstStyle/>
          <a:p>
            <a:fld id="{EA118F57-6873-41BD-B265-00F514CF2F6D}" type="slidenum">
              <a:rPr lang="fr-FR" smtClean="0"/>
              <a:t>1</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4391" y="1690688"/>
            <a:ext cx="6563217" cy="3904966"/>
          </a:xfrm>
          <a:prstGeom prst="rect">
            <a:avLst/>
          </a:prstGeom>
        </p:spPr>
      </p:pic>
    </p:spTree>
    <p:extLst>
      <p:ext uri="{BB962C8B-B14F-4D97-AF65-F5344CB8AC3E}">
        <p14:creationId xmlns:p14="http://schemas.microsoft.com/office/powerpoint/2010/main" val="31223047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1080" y="2296795"/>
            <a:ext cx="10515600" cy="1325563"/>
          </a:xfrm>
        </p:spPr>
        <p:txBody>
          <a:bodyPr/>
          <a:lstStyle/>
          <a:p>
            <a:pPr algn="ctr"/>
            <a:r>
              <a:rPr lang="fr-FR" dirty="0" smtClean="0"/>
              <a:t>Le résultat financier n’est que la conséquence d’un travail et non un objectif </a:t>
            </a:r>
            <a:endParaRPr lang="fr-FR" dirty="0"/>
          </a:p>
        </p:txBody>
      </p:sp>
      <p:sp>
        <p:nvSpPr>
          <p:cNvPr id="7" name="Espace réservé du pied de page 6"/>
          <p:cNvSpPr>
            <a:spLocks noGrp="1"/>
          </p:cNvSpPr>
          <p:nvPr>
            <p:ph type="ftr" sz="quarter" idx="11"/>
          </p:nvPr>
        </p:nvSpPr>
        <p:spPr/>
        <p:txBody>
          <a:bodyPr/>
          <a:lstStyle/>
          <a:p>
            <a:r>
              <a:rPr lang="fr-FR" smtClean="0"/>
              <a:t>Séminaire du Leads 2016 -  Reims </a:t>
            </a:r>
            <a:endParaRPr lang="fr-F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2</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2470744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1080" y="2296795"/>
            <a:ext cx="10515600" cy="1325563"/>
          </a:xfrm>
        </p:spPr>
        <p:txBody>
          <a:bodyPr/>
          <a:lstStyle/>
          <a:p>
            <a:pPr algn="ctr"/>
            <a:r>
              <a:rPr lang="fr-FR" dirty="0" smtClean="0"/>
              <a:t>Le coefficient moyen de 1.52</a:t>
            </a:r>
            <a:br>
              <a:rPr lang="fr-FR" dirty="0" smtClean="0"/>
            </a:br>
            <a:r>
              <a:rPr lang="fr-FR" dirty="0" smtClean="0"/>
              <a:t>Pourquoi ? </a:t>
            </a:r>
            <a:endParaRPr lang="fr-FR" dirty="0"/>
          </a:p>
        </p:txBody>
      </p:sp>
      <p:sp>
        <p:nvSpPr>
          <p:cNvPr id="7" name="Espace réservé du pied de page 6"/>
          <p:cNvSpPr>
            <a:spLocks noGrp="1"/>
          </p:cNvSpPr>
          <p:nvPr>
            <p:ph type="ftr" sz="quarter" idx="11"/>
          </p:nvPr>
        </p:nvSpPr>
        <p:spPr/>
        <p:txBody>
          <a:bodyPr/>
          <a:lstStyle/>
          <a:p>
            <a:r>
              <a:rPr lang="fr-FR" smtClean="0"/>
              <a:t>Séminaire du Leads 2016 -  Reims </a:t>
            </a:r>
            <a:endParaRPr lang="fr-FR"/>
          </a:p>
        </p:txBody>
      </p:sp>
      <p:sp>
        <p:nvSpPr>
          <p:cNvPr id="8" name="Espace réservé du numéro de diapositive 7"/>
          <p:cNvSpPr>
            <a:spLocks noGrp="1"/>
          </p:cNvSpPr>
          <p:nvPr>
            <p:ph type="sldNum" sz="quarter" idx="12"/>
          </p:nvPr>
        </p:nvSpPr>
        <p:spPr/>
        <p:txBody>
          <a:bodyPr/>
          <a:lstStyle/>
          <a:p>
            <a:fld id="{9A3FFCB9-3D1B-4589-B0C2-2E890659ED13}" type="slidenum">
              <a:rPr lang="fr-FR" smtClean="0"/>
              <a:t>3</a:t>
            </a:fld>
            <a:endParaRPr lang="fr-F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30635603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4</a:t>
            </a:fld>
            <a:endParaRPr lang="fr-FR"/>
          </a:p>
        </p:txBody>
      </p:sp>
      <p:sp>
        <p:nvSpPr>
          <p:cNvPr id="7" name="Rectangle 6"/>
          <p:cNvSpPr/>
          <p:nvPr/>
        </p:nvSpPr>
        <p:spPr>
          <a:xfrm>
            <a:off x="838200" y="724039"/>
            <a:ext cx="10515600" cy="5370701"/>
          </a:xfrm>
          <a:prstGeom prst="rect">
            <a:avLst/>
          </a:prstGeom>
        </p:spPr>
        <p:txBody>
          <a:bodyPr wrap="square">
            <a:spAutoFit/>
          </a:bodyPr>
          <a:lstStyle/>
          <a:p>
            <a:r>
              <a:rPr lang="fr-FR" dirty="0"/>
              <a:t>	</a:t>
            </a:r>
            <a:r>
              <a:rPr lang="fr-FR" b="1" dirty="0"/>
              <a:t>Le modèle économique de la profession et la construction de ses coûts fixes : </a:t>
            </a:r>
          </a:p>
          <a:p>
            <a:endParaRPr lang="fr-FR" u="sng" dirty="0" smtClean="0"/>
          </a:p>
          <a:p>
            <a:endParaRPr lang="fr-FR" u="sng" dirty="0"/>
          </a:p>
          <a:p>
            <a:r>
              <a:rPr lang="fr-FR" sz="1700" b="1" u="sng" dirty="0"/>
              <a:t>Coefficient sur Achat : </a:t>
            </a:r>
            <a:r>
              <a:rPr lang="fr-FR" sz="1700" dirty="0"/>
              <a:t>C’est un chiffre forcément supérieur a 1 et qui multiplie le montant total des achats pour donner le prix de vente.  </a:t>
            </a:r>
          </a:p>
          <a:p>
            <a:r>
              <a:rPr lang="fr-FR" sz="1700" dirty="0"/>
              <a:t>	Ex : pour un </a:t>
            </a:r>
            <a:r>
              <a:rPr lang="fr-FR" sz="1700" dirty="0" smtClean="0"/>
              <a:t>Coef </a:t>
            </a:r>
            <a:r>
              <a:rPr lang="fr-FR" sz="1700" dirty="0"/>
              <a:t>de 1.52 et un prix d’achat de 100 € on aura un prix de vente de 152 € et une marge sur vente de 52 €</a:t>
            </a:r>
            <a:r>
              <a:rPr lang="fr-FR" sz="1700" dirty="0" smtClean="0"/>
              <a:t>.</a:t>
            </a:r>
          </a:p>
          <a:p>
            <a:endParaRPr lang="fr-FR" sz="1700" dirty="0"/>
          </a:p>
          <a:p>
            <a:r>
              <a:rPr lang="fr-FR" sz="1700" b="1" u="sng" dirty="0"/>
              <a:t>Taux de Marge sur vente : </a:t>
            </a:r>
            <a:endParaRPr lang="fr-FR" sz="1700" b="1" u="sng" dirty="0" smtClean="0"/>
          </a:p>
          <a:p>
            <a:r>
              <a:rPr lang="fr-FR" sz="1700" dirty="0" smtClean="0"/>
              <a:t>C’est </a:t>
            </a:r>
            <a:r>
              <a:rPr lang="fr-FR" sz="1700" dirty="0"/>
              <a:t>le taux multipliant le prix de vente et donnant la marge brute dégagée. Ce ratio n’est qu' contrôle final puisqu’ il est nécessaire de connaitre le prix de vente pour déterminer la marge brute dégagée.</a:t>
            </a:r>
          </a:p>
          <a:p>
            <a:r>
              <a:rPr lang="fr-FR" sz="1700" dirty="0"/>
              <a:t>	Ex : si on a un prix de vente de 152 € et que nos achats totaux sont de 100 € alors notre  Marge brute (MB) est de 52 € (152 – 100) et notre taux de marge brute est de 34.21% (52/152°°) </a:t>
            </a:r>
          </a:p>
          <a:p>
            <a:endParaRPr lang="fr-FR" sz="1700" dirty="0"/>
          </a:p>
          <a:p>
            <a:r>
              <a:rPr lang="fr-FR" sz="1700" b="1" u="sng" dirty="0"/>
              <a:t>Marge brute (MB) ou VA (valeur ajoutée) : </a:t>
            </a:r>
            <a:r>
              <a:rPr lang="fr-FR" sz="1700" dirty="0"/>
              <a:t>On déduit du prix de vente,  tous les achats directs et cout de production nécessaire à la constitution du stand, on prend les achats de menuiserie, électricité,  transport, location de mobilier, vidéo, les couts de coursiers, d’affrètement, les frais de déplacement, les achats comme Ikea ou autres. </a:t>
            </a:r>
          </a:p>
          <a:p>
            <a:r>
              <a:rPr lang="fr-FR" sz="1700" dirty="0"/>
              <a:t>La marge brute sert à payer le cœur de métier et les frais de structure, c'est-à-dire les salaires ou freelance de concepteur, commerciaux, administratif, direction ainsi que les frais de structure comme le loyer, crédit, fluides, fourniture, informatique, etc…</a:t>
            </a: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679353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La composition du Prix </a:t>
            </a:r>
            <a:br>
              <a:rPr lang="fr-FR" dirty="0" smtClean="0"/>
            </a:br>
            <a:r>
              <a:rPr lang="fr-FR" dirty="0" smtClean="0"/>
              <a:t>Le modèle économique</a:t>
            </a:r>
            <a:endParaRPr lang="fr-FR" dirty="0"/>
          </a:p>
        </p:txBody>
      </p:sp>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5</a:t>
            </a:fld>
            <a:endParaRPr lang="fr-FR"/>
          </a:p>
        </p:txBody>
      </p:sp>
      <p:pic>
        <p:nvPicPr>
          <p:cNvPr id="6" name="Image 5"/>
          <p:cNvPicPr>
            <a:picLocks noChangeAspect="1"/>
          </p:cNvPicPr>
          <p:nvPr/>
        </p:nvPicPr>
        <p:blipFill>
          <a:blip r:embed="rId2"/>
          <a:stretch>
            <a:fillRect/>
          </a:stretch>
        </p:blipFill>
        <p:spPr>
          <a:xfrm>
            <a:off x="2436479" y="2326993"/>
            <a:ext cx="7319042" cy="3393052"/>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25007997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430973"/>
            <a:ext cx="9144000" cy="2387600"/>
          </a:xfrm>
        </p:spPr>
        <p:txBody>
          <a:bodyPr>
            <a:normAutofit fontScale="90000"/>
          </a:bodyPr>
          <a:lstStyle/>
          <a:p>
            <a:r>
              <a:rPr lang="fr-FR" dirty="0" smtClean="0"/>
              <a:t>1.52 est la bouée</a:t>
            </a:r>
            <a:br>
              <a:rPr lang="fr-FR" dirty="0" smtClean="0"/>
            </a:br>
            <a:r>
              <a:rPr lang="fr-FR" dirty="0" smtClean="0"/>
              <a:t>1.60 est l’objectif de croisière</a:t>
            </a:r>
            <a:br>
              <a:rPr lang="fr-FR" dirty="0" smtClean="0"/>
            </a:br>
            <a:endParaRPr lang="fr-FR" dirty="0">
              <a:solidFill>
                <a:srgbClr val="FF0000"/>
              </a:solidFill>
            </a:endParaRPr>
          </a:p>
        </p:txBody>
      </p:sp>
      <p:sp>
        <p:nvSpPr>
          <p:cNvPr id="3" name="Sous-titre 2"/>
          <p:cNvSpPr>
            <a:spLocks noGrp="1"/>
          </p:cNvSpPr>
          <p:nvPr>
            <p:ph type="subTitle" idx="1"/>
          </p:nvPr>
        </p:nvSpPr>
        <p:spPr>
          <a:xfrm>
            <a:off x="1524000" y="4996498"/>
            <a:ext cx="9144000" cy="1655762"/>
          </a:xfrm>
        </p:spPr>
        <p:txBody>
          <a:bodyPr/>
          <a:lstStyle/>
          <a:p>
            <a:endParaRPr lang="fr-FR" dirty="0" smtClean="0"/>
          </a:p>
          <a:p>
            <a:r>
              <a:rPr lang="fr-FR" dirty="0" smtClean="0"/>
              <a:t>Juin </a:t>
            </a:r>
            <a:r>
              <a:rPr lang="fr-FR" dirty="0" smtClean="0"/>
              <a:t>2016.</a:t>
            </a:r>
            <a:endParaRPr lang="fr-FR" dirty="0"/>
          </a:p>
        </p:txBody>
      </p:sp>
      <p:sp>
        <p:nvSpPr>
          <p:cNvPr id="5" name="Espace réservé du pied de page 4"/>
          <p:cNvSpPr>
            <a:spLocks noGrp="1"/>
          </p:cNvSpPr>
          <p:nvPr>
            <p:ph type="ftr" sz="quarter" idx="11"/>
          </p:nvPr>
        </p:nvSpPr>
        <p:spPr/>
        <p:txBody>
          <a:bodyPr/>
          <a:lstStyle/>
          <a:p>
            <a:r>
              <a:rPr lang="fr-FR" smtClean="0"/>
              <a:t>Séminaire du Leads 2016 -  Reims </a:t>
            </a:r>
            <a:endParaRPr lang="fr-FR"/>
          </a:p>
        </p:txBody>
      </p:sp>
      <p:sp>
        <p:nvSpPr>
          <p:cNvPr id="6" name="Espace réservé du numéro de diapositive 5"/>
          <p:cNvSpPr>
            <a:spLocks noGrp="1"/>
          </p:cNvSpPr>
          <p:nvPr>
            <p:ph type="sldNum" sz="quarter" idx="12"/>
          </p:nvPr>
        </p:nvSpPr>
        <p:spPr/>
        <p:txBody>
          <a:bodyPr/>
          <a:lstStyle/>
          <a:p>
            <a:fld id="{9A3FFCB9-3D1B-4589-B0C2-2E890659ED13}" type="slidenum">
              <a:rPr lang="fr-FR" smtClean="0"/>
              <a:t>6</a:t>
            </a:fld>
            <a:endParaRPr lang="fr-FR"/>
          </a:p>
        </p:txBody>
      </p:sp>
      <p:sp>
        <p:nvSpPr>
          <p:cNvPr id="7" name="ZoneTexte 6"/>
          <p:cNvSpPr txBox="1"/>
          <p:nvPr/>
        </p:nvSpPr>
        <p:spPr>
          <a:xfrm>
            <a:off x="495300" y="4073168"/>
            <a:ext cx="11201400" cy="923330"/>
          </a:xfrm>
          <a:prstGeom prst="rect">
            <a:avLst/>
          </a:prstGeom>
          <a:noFill/>
        </p:spPr>
        <p:txBody>
          <a:bodyPr wrap="square" rtlCol="0">
            <a:spAutoFit/>
          </a:bodyPr>
          <a:lstStyle/>
          <a:p>
            <a:pPr algn="ctr"/>
            <a:r>
              <a:rPr lang="fr-FR" dirty="0" smtClean="0"/>
              <a:t>La profession qui réalise le plus petit coefficient moyen sont les distributeurs (Gros Jean, CTN, point P) et les hypermarchés avec un coefficient de 1.33 (données INSEE 2013), mais la productivité est de 1.8 Millions par personne.</a:t>
            </a:r>
          </a:p>
          <a:p>
            <a:pPr algn="ctr"/>
            <a:r>
              <a:rPr lang="fr-FR" dirty="0" smtClean="0"/>
              <a:t>Les agences de stands avec une productivité de 480 000 €/personne ne peuvent pas être en dessous.   </a:t>
            </a:r>
            <a:endParaRPr lang="fr-FR" dirty="0"/>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9116" y="353862"/>
            <a:ext cx="1509959" cy="898392"/>
          </a:xfrm>
          <a:prstGeom prst="rect">
            <a:avLst/>
          </a:prstGeom>
        </p:spPr>
      </p:pic>
    </p:spTree>
    <p:extLst>
      <p:ext uri="{BB962C8B-B14F-4D97-AF65-F5344CB8AC3E}">
        <p14:creationId xmlns:p14="http://schemas.microsoft.com/office/powerpoint/2010/main" val="1019685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Le Coefficient et la correspondance Marge</a:t>
            </a:r>
            <a:endParaRPr lang="fr-FR" dirty="0"/>
          </a:p>
        </p:txBody>
      </p:sp>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7</a:t>
            </a:fld>
            <a:endParaRPr lang="fr-FR"/>
          </a:p>
        </p:txBody>
      </p:sp>
      <p:pic>
        <p:nvPicPr>
          <p:cNvPr id="6" name="Image 5"/>
          <p:cNvPicPr>
            <a:picLocks noChangeAspect="1"/>
          </p:cNvPicPr>
          <p:nvPr/>
        </p:nvPicPr>
        <p:blipFill>
          <a:blip r:embed="rId2"/>
          <a:stretch>
            <a:fillRect/>
          </a:stretch>
        </p:blipFill>
        <p:spPr>
          <a:xfrm>
            <a:off x="975360" y="1793427"/>
            <a:ext cx="10596239" cy="3362773"/>
          </a:xfrm>
          <a:prstGeom prst="rect">
            <a:avLst/>
          </a:prstGeom>
        </p:spPr>
      </p:pic>
    </p:spTree>
    <p:extLst>
      <p:ext uri="{BB962C8B-B14F-4D97-AF65-F5344CB8AC3E}">
        <p14:creationId xmlns:p14="http://schemas.microsoft.com/office/powerpoint/2010/main" val="1468886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27325"/>
            <a:ext cx="10515600" cy="1007753"/>
          </a:xfrm>
        </p:spPr>
        <p:txBody>
          <a:bodyPr/>
          <a:lstStyle/>
          <a:p>
            <a:pPr algn="ctr"/>
            <a:r>
              <a:rPr lang="fr-FR" dirty="0" smtClean="0"/>
              <a:t>Quelques logiques de chiffrages</a:t>
            </a:r>
            <a:endParaRPr lang="fr-FR" dirty="0"/>
          </a:p>
        </p:txBody>
      </p:sp>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8</a:t>
            </a:fld>
            <a:endParaRPr lang="fr-FR"/>
          </a:p>
        </p:txBody>
      </p:sp>
      <p:sp>
        <p:nvSpPr>
          <p:cNvPr id="3" name="ZoneTexte 2"/>
          <p:cNvSpPr txBox="1"/>
          <p:nvPr/>
        </p:nvSpPr>
        <p:spPr>
          <a:xfrm>
            <a:off x="754380" y="1600200"/>
            <a:ext cx="10755630" cy="2585323"/>
          </a:xfrm>
          <a:prstGeom prst="rect">
            <a:avLst/>
          </a:prstGeom>
          <a:noFill/>
        </p:spPr>
        <p:txBody>
          <a:bodyPr wrap="square" rtlCol="0">
            <a:spAutoFit/>
          </a:bodyPr>
          <a:lstStyle/>
          <a:p>
            <a:pPr algn="ctr"/>
            <a:r>
              <a:rPr lang="fr-FR" dirty="0" smtClean="0"/>
              <a:t>Un collaborateur d’agence (Opérationnel, concepteur, commercial, technique)  doit générer entre 1800 et 2200 € de CA par jours.  Exemple : un stand de 20 000 € ne doit pas prendre plus de 10 jours hommes. </a:t>
            </a:r>
          </a:p>
          <a:p>
            <a:pPr algn="ctr"/>
            <a:endParaRPr lang="fr-FR" dirty="0"/>
          </a:p>
          <a:p>
            <a:pPr algn="ctr"/>
            <a:r>
              <a:rPr lang="fr-FR" dirty="0" smtClean="0"/>
              <a:t>Rapporté au seul chargé d’affaires, le ratio du CA/jour est de 4 600 €. Sur un stand de 20 000 € un chargé d’affaire doit y passer 4 jours. </a:t>
            </a:r>
          </a:p>
          <a:p>
            <a:endParaRPr lang="fr-FR" dirty="0"/>
          </a:p>
          <a:p>
            <a:endParaRPr lang="fr-FR" dirty="0" smtClean="0"/>
          </a:p>
          <a:p>
            <a:endParaRPr lang="fr-FR" dirty="0"/>
          </a:p>
          <a:p>
            <a:endParaRPr lang="fr-FR" dirty="0"/>
          </a:p>
        </p:txBody>
      </p:sp>
    </p:spTree>
    <p:extLst>
      <p:ext uri="{BB962C8B-B14F-4D97-AF65-F5344CB8AC3E}">
        <p14:creationId xmlns:p14="http://schemas.microsoft.com/office/powerpoint/2010/main" val="3634951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Séminaire du Leads 2016 -  Reims </a:t>
            </a:r>
            <a:endParaRPr lang="fr-FR"/>
          </a:p>
        </p:txBody>
      </p:sp>
      <p:sp>
        <p:nvSpPr>
          <p:cNvPr id="5" name="Espace réservé du numéro de diapositive 4"/>
          <p:cNvSpPr>
            <a:spLocks noGrp="1"/>
          </p:cNvSpPr>
          <p:nvPr>
            <p:ph type="sldNum" sz="quarter" idx="12"/>
          </p:nvPr>
        </p:nvSpPr>
        <p:spPr/>
        <p:txBody>
          <a:bodyPr/>
          <a:lstStyle/>
          <a:p>
            <a:fld id="{9A3FFCB9-3D1B-4589-B0C2-2E890659ED13}" type="slidenum">
              <a:rPr lang="fr-FR" smtClean="0"/>
              <a:t>9</a:t>
            </a:fld>
            <a:endParaRPr lang="fr-FR"/>
          </a:p>
        </p:txBody>
      </p:sp>
      <p:pic>
        <p:nvPicPr>
          <p:cNvPr id="6" name="Image 5"/>
          <p:cNvPicPr>
            <a:picLocks noChangeAspect="1"/>
          </p:cNvPicPr>
          <p:nvPr/>
        </p:nvPicPr>
        <p:blipFill>
          <a:blip r:embed="rId2"/>
          <a:stretch>
            <a:fillRect/>
          </a:stretch>
        </p:blipFill>
        <p:spPr>
          <a:xfrm>
            <a:off x="2313654" y="503014"/>
            <a:ext cx="7564692" cy="5853336"/>
          </a:xfrm>
          <a:prstGeom prst="rect">
            <a:avLst/>
          </a:prstGeom>
        </p:spPr>
      </p:pic>
    </p:spTree>
    <p:extLst>
      <p:ext uri="{BB962C8B-B14F-4D97-AF65-F5344CB8AC3E}">
        <p14:creationId xmlns:p14="http://schemas.microsoft.com/office/powerpoint/2010/main" val="101291663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8676</TotalTime>
  <Words>245</Words>
  <Application>Microsoft Office PowerPoint</Application>
  <PresentationFormat>Grand écran</PresentationFormat>
  <Paragraphs>49</Paragraphs>
  <Slides>9</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Séminaire 2016 Juin Reims </vt:lpstr>
      <vt:lpstr>Le résultat financier n’est que la conséquence d’un travail et non un objectif </vt:lpstr>
      <vt:lpstr>Le coefficient moyen de 1.52 Pourquoi ? </vt:lpstr>
      <vt:lpstr>Présentation PowerPoint</vt:lpstr>
      <vt:lpstr>La composition du Prix  Le modèle économique</vt:lpstr>
      <vt:lpstr>1.52 est la bouée 1.60 est l’objectif de croisière </vt:lpstr>
      <vt:lpstr>Le Coefficient et la correspondance Marge</vt:lpstr>
      <vt:lpstr>Quelques logiques de chiffrages</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Chiffrage et Devis</dc:title>
  <dc:creator>Fabrice LABORDE</dc:creator>
  <cp:lastModifiedBy>Fabrice LABORDE</cp:lastModifiedBy>
  <cp:revision>52</cp:revision>
  <dcterms:created xsi:type="dcterms:W3CDTF">2016-05-14T21:19:37Z</dcterms:created>
  <dcterms:modified xsi:type="dcterms:W3CDTF">2016-06-28T13:40:39Z</dcterms:modified>
</cp:coreProperties>
</file>