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94" r:id="rId4"/>
    <p:sldId id="293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283" r:id="rId15"/>
    <p:sldId id="304" r:id="rId16"/>
    <p:sldId id="305" r:id="rId17"/>
    <p:sldId id="306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85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5249DC-15FC-47EA-A7B4-118CC8030645}" type="datetimeFigureOut">
              <a:rPr lang="fr-FR" smtClean="0"/>
              <a:t>28/06/2016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1FCFCC-5D81-44F1-8B9D-7CF69870FB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0565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99669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51570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28696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421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76605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91858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57534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94865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40570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263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34962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8456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29562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36266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32057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45343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6303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7E853-3B0A-41FE-816B-CA84619FF084}" type="datetime1">
              <a:rPr lang="fr-FR" smtClean="0"/>
              <a:t>28/06/2016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1179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02FFA-0EEB-452A-A33B-8CB64A11808E}" type="datetime1">
              <a:rPr lang="fr-FR" smtClean="0"/>
              <a:t>28/06/2016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188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B1BD5-25BA-4E01-BA7F-D2E2DC6C60D2}" type="datetime1">
              <a:rPr lang="fr-FR" smtClean="0"/>
              <a:t>28/06/2016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032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EF8A-184D-4823-A565-B18793A0BEC9}" type="datetime1">
              <a:rPr lang="fr-FR" smtClean="0"/>
              <a:t>28/06/2016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1351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C5E6B-4CB0-41AC-AA7D-11D85E4CDF2F}" type="datetime1">
              <a:rPr lang="fr-FR" smtClean="0"/>
              <a:t>28/06/2016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9754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90753-C6AC-4B7B-B30F-F0ED4F7A411B}" type="datetime1">
              <a:rPr lang="fr-FR" smtClean="0"/>
              <a:t>28/06/2016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0469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1DC73-9F1F-4A37-B137-5D77896F8A38}" type="datetime1">
              <a:rPr lang="fr-FR" smtClean="0"/>
              <a:t>28/06/2016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7581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77AF-36B5-4885-B32A-1BC684365960}" type="datetime1">
              <a:rPr lang="fr-FR" smtClean="0"/>
              <a:t>28/06/2016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598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7BB1-7370-49D9-B27D-360BA4825E9F}" type="datetime1">
              <a:rPr lang="fr-FR" smtClean="0"/>
              <a:t>28/06/2016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0256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4FD14-7840-4810-9A64-235F3C07F749}" type="datetime1">
              <a:rPr lang="fr-FR" smtClean="0"/>
              <a:t>28/06/2016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9700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4A77F-314E-4C49-A749-5ED6FB2FE38A}" type="datetime1">
              <a:rPr lang="fr-FR" smtClean="0"/>
              <a:t>28/06/2016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9905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456D7B-70AD-471A-B376-259EFA3D22D1}" type="datetime1">
              <a:rPr lang="fr-FR" smtClean="0"/>
              <a:t>28/06/2016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Séminaire du Leads 2016 -  Reims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5834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Séminaire 2016</a:t>
            </a:r>
            <a:br>
              <a:rPr lang="fr-FR" dirty="0" smtClean="0"/>
            </a:br>
            <a:r>
              <a:rPr lang="fr-FR" dirty="0" smtClean="0"/>
              <a:t>28-29-30 Juin </a:t>
            </a:r>
            <a:r>
              <a:rPr lang="fr-FR" dirty="0" smtClean="0"/>
              <a:t>Reims 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Séminaire du Leads 2016 -  Reims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1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391" y="1690688"/>
            <a:ext cx="6563217" cy="390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34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566" y="309350"/>
            <a:ext cx="825692" cy="491268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10</a:t>
            </a:fld>
            <a:endParaRPr lang="fr-FR"/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1496241" y="141996"/>
            <a:ext cx="9199516" cy="921602"/>
          </a:xfrm>
        </p:spPr>
        <p:txBody>
          <a:bodyPr/>
          <a:lstStyle/>
          <a:p>
            <a:pPr algn="ctr"/>
            <a:r>
              <a:rPr lang="fr-FR" dirty="0" smtClean="0"/>
              <a:t>L’ambiance générale en 2017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794326" y="5724038"/>
            <a:ext cx="11259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Un optimisme grandissant avec </a:t>
            </a:r>
            <a:r>
              <a:rPr lang="fr-FR" dirty="0" smtClean="0"/>
              <a:t>près de </a:t>
            </a:r>
            <a:r>
              <a:rPr lang="fr-FR" dirty="0" smtClean="0"/>
              <a:t>60% d’entre nous qui estiment que 2017 sera une bonne année (35% en 2015) 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0690" y="960771"/>
            <a:ext cx="7370618" cy="4652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849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566" y="309350"/>
            <a:ext cx="825692" cy="491268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11</a:t>
            </a:fld>
            <a:endParaRPr lang="fr-FR"/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1496241" y="141996"/>
            <a:ext cx="9199516" cy="921602"/>
          </a:xfrm>
        </p:spPr>
        <p:txBody>
          <a:bodyPr/>
          <a:lstStyle/>
          <a:p>
            <a:pPr algn="ctr"/>
            <a:r>
              <a:rPr lang="fr-FR" dirty="0" smtClean="0"/>
              <a:t>Le CA et les effectifs en 2017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684236" y="5345023"/>
            <a:ext cx="112591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Pour 53 % l’activité va augmenter en 2017 après une 1ere hausse en 2016.</a:t>
            </a:r>
          </a:p>
          <a:p>
            <a:pPr algn="ctr"/>
            <a:r>
              <a:rPr lang="fr-FR" dirty="0" smtClean="0"/>
              <a:t>Les effectifs seront stables pour 2/3 d’entre </a:t>
            </a:r>
            <a:r>
              <a:rPr lang="fr-FR" dirty="0" smtClean="0"/>
              <a:t>nous, </a:t>
            </a:r>
            <a:r>
              <a:rPr lang="fr-FR" dirty="0" smtClean="0"/>
              <a:t>après une hausse significative en 2016.</a:t>
            </a:r>
          </a:p>
          <a:p>
            <a:pPr algn="ctr"/>
            <a:r>
              <a:rPr lang="fr-FR" dirty="0" smtClean="0"/>
              <a:t>Aucune agence ne prévoit de baisse des effectifs (+ 60 postes) 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999" y="1662639"/>
            <a:ext cx="5040000" cy="3083343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3800" y="1667512"/>
            <a:ext cx="5040000" cy="308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09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566" y="309350"/>
            <a:ext cx="825692" cy="491268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12</a:t>
            </a:fld>
            <a:endParaRPr lang="fr-FR"/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1496241" y="141996"/>
            <a:ext cx="9199516" cy="921602"/>
          </a:xfrm>
        </p:spPr>
        <p:txBody>
          <a:bodyPr/>
          <a:lstStyle/>
          <a:p>
            <a:pPr algn="ctr"/>
            <a:r>
              <a:rPr lang="fr-FR" dirty="0" smtClean="0"/>
              <a:t>Les marges en 2017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684236" y="5170040"/>
            <a:ext cx="112591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Confirmation de l’optimisme de 2016, pour une agence sur 2, les résultats vont augmenter alors que les charges fixes seront mieux couvertes par le CA en hausse. </a:t>
            </a:r>
          </a:p>
          <a:p>
            <a:pPr algn="ctr"/>
            <a:r>
              <a:rPr lang="fr-FR" dirty="0" smtClean="0"/>
              <a:t>C’est le moment pour nous d’agir et de prendre les bonnes décisions 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4077" y="1344561"/>
            <a:ext cx="5049723" cy="3379799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236" y="1344562"/>
            <a:ext cx="5049721" cy="3379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015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435" y="699967"/>
            <a:ext cx="3847129" cy="2288954"/>
          </a:xfrm>
          <a:prstGeom prst="rect">
            <a:avLst/>
          </a:prstGeom>
        </p:spPr>
      </p:pic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838200" y="3816985"/>
            <a:ext cx="10515600" cy="1325563"/>
          </a:xfrm>
        </p:spPr>
        <p:txBody>
          <a:bodyPr/>
          <a:lstStyle/>
          <a:p>
            <a:pPr algn="ctr"/>
            <a:r>
              <a:rPr lang="fr-FR" dirty="0" smtClean="0"/>
              <a:t>Les fondamentaux du Leads 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822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3962" y="219979"/>
            <a:ext cx="982495" cy="584562"/>
          </a:xfrm>
          <a:prstGeom prst="rect">
            <a:avLst/>
          </a:prstGeom>
        </p:spPr>
      </p:pic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1891896" y="275397"/>
            <a:ext cx="8408208" cy="655770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200" b="1" dirty="0" smtClean="0"/>
              <a:t>L’application des Honoraires sur le devis </a:t>
            </a:r>
            <a:r>
              <a:rPr lang="fr-FR" sz="2400" b="1" dirty="0" smtClean="0"/>
              <a:t/>
            </a:r>
            <a:br>
              <a:rPr lang="fr-FR" sz="2400" b="1" dirty="0" smtClean="0"/>
            </a:br>
            <a:endParaRPr lang="fr-FR" sz="1100" b="1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14</a:t>
            </a:fld>
            <a:endParaRPr lang="fr-FR"/>
          </a:p>
        </p:txBody>
      </p:sp>
      <p:sp>
        <p:nvSpPr>
          <p:cNvPr id="11" name="Nuage 10"/>
          <p:cNvSpPr/>
          <p:nvPr/>
        </p:nvSpPr>
        <p:spPr>
          <a:xfrm>
            <a:off x="3730237" y="1034473"/>
            <a:ext cx="5177874" cy="344185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dirty="0" smtClean="0"/>
              <a:t>89 % </a:t>
            </a:r>
          </a:p>
          <a:p>
            <a:pPr algn="ctr"/>
            <a:r>
              <a:rPr lang="fr-FR" dirty="0" smtClean="0"/>
              <a:t>appliquent la présentation des honoraires sur leurs devis (+10%) </a:t>
            </a:r>
            <a:endParaRPr lang="fr-FR" dirty="0"/>
          </a:p>
        </p:txBody>
      </p:sp>
      <p:sp>
        <p:nvSpPr>
          <p:cNvPr id="20" name="Nuage 19"/>
          <p:cNvSpPr/>
          <p:nvPr/>
        </p:nvSpPr>
        <p:spPr>
          <a:xfrm>
            <a:off x="-2569569" y="-4565786"/>
            <a:ext cx="2121763" cy="178441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4. 9 Millions de M² de stands vendus</a:t>
            </a:r>
            <a:endParaRPr lang="fr-FR" sz="1600" dirty="0"/>
          </a:p>
        </p:txBody>
      </p:sp>
      <p:sp>
        <p:nvSpPr>
          <p:cNvPr id="21" name="Nuage 20"/>
          <p:cNvSpPr/>
          <p:nvPr/>
        </p:nvSpPr>
        <p:spPr>
          <a:xfrm>
            <a:off x="-4812772" y="-9274552"/>
            <a:ext cx="2121763" cy="178441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4. 9 Millions de M² de stands vendus</a:t>
            </a:r>
            <a:endParaRPr lang="fr-FR" sz="1600" dirty="0"/>
          </a:p>
        </p:txBody>
      </p:sp>
      <p:sp>
        <p:nvSpPr>
          <p:cNvPr id="33" name="ZoneTexte 32"/>
          <p:cNvSpPr txBox="1"/>
          <p:nvPr/>
        </p:nvSpPr>
        <p:spPr>
          <a:xfrm>
            <a:off x="689610" y="4954674"/>
            <a:ext cx="112591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Acte important de notre valorisation, les honoraires posent notre activité comme agence. Cet acte </a:t>
            </a:r>
            <a:r>
              <a:rPr lang="fr-FR" dirty="0" smtClean="0"/>
              <a:t>à </a:t>
            </a:r>
            <a:r>
              <a:rPr lang="fr-FR" dirty="0" smtClean="0"/>
              <a:t>posteriori doit être maintenant étendu à l’ensemble des agences, Leads et non Leads et surtout précédé d’actions de valorisation comme la sélection de 3 agences maximum dans les appels d’offres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054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3962" y="219979"/>
            <a:ext cx="982495" cy="584562"/>
          </a:xfrm>
          <a:prstGeom prst="rect">
            <a:avLst/>
          </a:prstGeom>
        </p:spPr>
      </p:pic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1891896" y="275397"/>
            <a:ext cx="8408208" cy="655770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200" b="1" dirty="0" smtClean="0"/>
              <a:t>Détails des postes sur nos devis </a:t>
            </a:r>
            <a:r>
              <a:rPr lang="fr-FR" sz="2400" b="1" dirty="0" smtClean="0"/>
              <a:t/>
            </a:r>
            <a:br>
              <a:rPr lang="fr-FR" sz="2400" b="1" dirty="0" smtClean="0"/>
            </a:br>
            <a:endParaRPr lang="fr-FR" sz="1100" b="1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15</a:t>
            </a:fld>
            <a:endParaRPr lang="fr-FR"/>
          </a:p>
        </p:txBody>
      </p:sp>
      <p:sp>
        <p:nvSpPr>
          <p:cNvPr id="11" name="Nuage 10"/>
          <p:cNvSpPr/>
          <p:nvPr/>
        </p:nvSpPr>
        <p:spPr>
          <a:xfrm>
            <a:off x="3730237" y="1034473"/>
            <a:ext cx="5177874" cy="344185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dirty="0" smtClean="0"/>
              <a:t>63% </a:t>
            </a:r>
          </a:p>
          <a:p>
            <a:pPr algn="ctr"/>
            <a:r>
              <a:rPr lang="fr-FR" dirty="0" smtClean="0"/>
              <a:t>Font un détails des prix par postes sur leur devis.</a:t>
            </a:r>
            <a:endParaRPr lang="fr-FR" dirty="0"/>
          </a:p>
        </p:txBody>
      </p:sp>
      <p:sp>
        <p:nvSpPr>
          <p:cNvPr id="20" name="Nuage 19"/>
          <p:cNvSpPr/>
          <p:nvPr/>
        </p:nvSpPr>
        <p:spPr>
          <a:xfrm>
            <a:off x="-2569569" y="-4565786"/>
            <a:ext cx="2121763" cy="178441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4. 9 Millions de M² de stands vendus</a:t>
            </a:r>
            <a:endParaRPr lang="fr-FR" sz="1600" dirty="0"/>
          </a:p>
        </p:txBody>
      </p:sp>
      <p:sp>
        <p:nvSpPr>
          <p:cNvPr id="21" name="Nuage 20"/>
          <p:cNvSpPr/>
          <p:nvPr/>
        </p:nvSpPr>
        <p:spPr>
          <a:xfrm>
            <a:off x="-4812772" y="-9274552"/>
            <a:ext cx="2121763" cy="178441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4. 9 Millions de M² de stands vendus</a:t>
            </a:r>
            <a:endParaRPr lang="fr-FR" sz="1600" dirty="0"/>
          </a:p>
        </p:txBody>
      </p:sp>
      <p:sp>
        <p:nvSpPr>
          <p:cNvPr id="33" name="ZoneTexte 32"/>
          <p:cNvSpPr txBox="1"/>
          <p:nvPr/>
        </p:nvSpPr>
        <p:spPr>
          <a:xfrm>
            <a:off x="689610" y="5342601"/>
            <a:ext cx="11259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10% comptent le faire en 2017 et 27% ne le font pas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561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3962" y="219979"/>
            <a:ext cx="982495" cy="584562"/>
          </a:xfrm>
          <a:prstGeom prst="rect">
            <a:avLst/>
          </a:prstGeom>
        </p:spPr>
      </p:pic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1891896" y="275397"/>
            <a:ext cx="8408208" cy="655770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200" b="1" dirty="0" smtClean="0"/>
              <a:t>Le coefficient de 1.52, le bon effet du Leads </a:t>
            </a:r>
            <a:r>
              <a:rPr lang="fr-FR" sz="2400" b="1" dirty="0" smtClean="0"/>
              <a:t/>
            </a:r>
            <a:br>
              <a:rPr lang="fr-FR" sz="2400" b="1" dirty="0" smtClean="0"/>
            </a:br>
            <a:endParaRPr lang="fr-FR" sz="1100" b="1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16</a:t>
            </a:fld>
            <a:endParaRPr lang="fr-FR"/>
          </a:p>
        </p:txBody>
      </p:sp>
      <p:sp>
        <p:nvSpPr>
          <p:cNvPr id="20" name="Nuage 19"/>
          <p:cNvSpPr/>
          <p:nvPr/>
        </p:nvSpPr>
        <p:spPr>
          <a:xfrm>
            <a:off x="-2569569" y="-4565786"/>
            <a:ext cx="2121763" cy="178441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4. 9 Millions de M² de stands vendus</a:t>
            </a:r>
            <a:endParaRPr lang="fr-FR" sz="1600" dirty="0"/>
          </a:p>
        </p:txBody>
      </p:sp>
      <p:sp>
        <p:nvSpPr>
          <p:cNvPr id="21" name="Nuage 20"/>
          <p:cNvSpPr/>
          <p:nvPr/>
        </p:nvSpPr>
        <p:spPr>
          <a:xfrm>
            <a:off x="-4812772" y="-9274552"/>
            <a:ext cx="2121763" cy="178441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4. 9 Millions de M² de stands vendus</a:t>
            </a:r>
            <a:endParaRPr lang="fr-FR" sz="1600" dirty="0"/>
          </a:p>
        </p:txBody>
      </p:sp>
      <p:sp>
        <p:nvSpPr>
          <p:cNvPr id="33" name="ZoneTexte 32"/>
          <p:cNvSpPr txBox="1"/>
          <p:nvPr/>
        </p:nvSpPr>
        <p:spPr>
          <a:xfrm>
            <a:off x="698846" y="5385163"/>
            <a:ext cx="112591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En 2015 76% des agences étaient à 1.52 ou au dessus comme en </a:t>
            </a:r>
            <a:r>
              <a:rPr lang="fr-FR" dirty="0" smtClean="0"/>
              <a:t>2016, </a:t>
            </a:r>
            <a:r>
              <a:rPr lang="fr-FR" dirty="0" smtClean="0"/>
              <a:t>mais </a:t>
            </a:r>
            <a:r>
              <a:rPr lang="fr-FR" dirty="0" smtClean="0"/>
              <a:t>là </a:t>
            </a:r>
            <a:r>
              <a:rPr lang="fr-FR" dirty="0" smtClean="0"/>
              <a:t>le curseur s’est déplacé vers un meilleur coefficient (41% au dessus contre 33% en 2015) </a:t>
            </a:r>
          </a:p>
          <a:p>
            <a:pPr algn="ctr"/>
            <a:r>
              <a:rPr lang="fr-FR" dirty="0" smtClean="0"/>
              <a:t>12% comptent l’atteindre en 2017 contre 10% en 2015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6603" y="867854"/>
            <a:ext cx="7358793" cy="453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7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3962" y="219979"/>
            <a:ext cx="982495" cy="584562"/>
          </a:xfrm>
          <a:prstGeom prst="rect">
            <a:avLst/>
          </a:prstGeom>
        </p:spPr>
      </p:pic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1891896" y="275397"/>
            <a:ext cx="8408208" cy="655770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200" b="1" dirty="0" smtClean="0"/>
              <a:t>Les appels d’offres trop nombreux </a:t>
            </a:r>
            <a:r>
              <a:rPr lang="fr-FR" sz="2400" b="1" dirty="0" smtClean="0"/>
              <a:t/>
            </a:r>
            <a:br>
              <a:rPr lang="fr-FR" sz="2400" b="1" dirty="0" smtClean="0"/>
            </a:br>
            <a:endParaRPr lang="fr-FR" sz="1100" b="1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17</a:t>
            </a:fld>
            <a:endParaRPr lang="fr-FR"/>
          </a:p>
        </p:txBody>
      </p:sp>
      <p:sp>
        <p:nvSpPr>
          <p:cNvPr id="11" name="Nuage 10"/>
          <p:cNvSpPr/>
          <p:nvPr/>
        </p:nvSpPr>
        <p:spPr>
          <a:xfrm>
            <a:off x="820782" y="1335439"/>
            <a:ext cx="4222272" cy="2900744"/>
          </a:xfrm>
          <a:prstGeom prst="cloud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dirty="0" smtClean="0"/>
              <a:t>100% </a:t>
            </a:r>
          </a:p>
          <a:p>
            <a:pPr algn="ctr"/>
            <a:r>
              <a:rPr lang="fr-FR" dirty="0" smtClean="0"/>
              <a:t>Déclarent ne pas répondre aux appels d’offres supérieurs </a:t>
            </a:r>
            <a:r>
              <a:rPr lang="fr-FR" dirty="0" smtClean="0"/>
              <a:t>à </a:t>
            </a:r>
            <a:r>
              <a:rPr lang="fr-FR" dirty="0" smtClean="0"/>
              <a:t>5 agences </a:t>
            </a:r>
            <a:endParaRPr lang="fr-FR" dirty="0"/>
          </a:p>
        </p:txBody>
      </p:sp>
      <p:sp>
        <p:nvSpPr>
          <p:cNvPr id="20" name="Nuage 19"/>
          <p:cNvSpPr/>
          <p:nvPr/>
        </p:nvSpPr>
        <p:spPr>
          <a:xfrm>
            <a:off x="-2569569" y="-4565786"/>
            <a:ext cx="2121763" cy="178441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4. 9 Millions de M² de stands vendus</a:t>
            </a:r>
            <a:endParaRPr lang="fr-FR" sz="1600" dirty="0"/>
          </a:p>
        </p:txBody>
      </p:sp>
      <p:sp>
        <p:nvSpPr>
          <p:cNvPr id="21" name="Nuage 20"/>
          <p:cNvSpPr/>
          <p:nvPr/>
        </p:nvSpPr>
        <p:spPr>
          <a:xfrm>
            <a:off x="-4812772" y="-9274552"/>
            <a:ext cx="2121763" cy="178441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4. 9 Millions de M² de stands vendus</a:t>
            </a:r>
            <a:endParaRPr lang="fr-FR" sz="1600" dirty="0"/>
          </a:p>
        </p:txBody>
      </p:sp>
      <p:sp>
        <p:nvSpPr>
          <p:cNvPr id="33" name="ZoneTexte 32"/>
          <p:cNvSpPr txBox="1"/>
          <p:nvPr/>
        </p:nvSpPr>
        <p:spPr>
          <a:xfrm>
            <a:off x="94672" y="4649935"/>
            <a:ext cx="112591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Nous sommes prêts pour communiquer sur des appels d’offres avec un maximum de 3 agences.</a:t>
            </a:r>
          </a:p>
          <a:p>
            <a:pPr algn="ctr"/>
            <a:r>
              <a:rPr lang="fr-FR" dirty="0" smtClean="0"/>
              <a:t>C’est notre ligne 2016/2017  </a:t>
            </a:r>
          </a:p>
          <a:p>
            <a:pPr algn="ctr"/>
            <a:r>
              <a:rPr lang="fr-FR" dirty="0" smtClean="0"/>
              <a:t>110 millions d’euros sont en jeux donc la moitié qui part en </a:t>
            </a:r>
            <a:r>
              <a:rPr lang="fr-FR" dirty="0" smtClean="0"/>
              <a:t>fumée </a:t>
            </a:r>
            <a:endParaRPr lang="fr-FR" dirty="0"/>
          </a:p>
        </p:txBody>
      </p:sp>
      <p:sp>
        <p:nvSpPr>
          <p:cNvPr id="10" name="Nuage 9"/>
          <p:cNvSpPr/>
          <p:nvPr/>
        </p:nvSpPr>
        <p:spPr>
          <a:xfrm>
            <a:off x="6594763" y="1335439"/>
            <a:ext cx="4222272" cy="2900744"/>
          </a:xfrm>
          <a:prstGeom prst="cloud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dirty="0" smtClean="0"/>
              <a:t>67% </a:t>
            </a:r>
          </a:p>
          <a:p>
            <a:pPr algn="ctr"/>
            <a:r>
              <a:rPr lang="fr-FR" dirty="0" smtClean="0"/>
              <a:t>Déclarent ne pas répondre aux appels d’offres supérieurs </a:t>
            </a:r>
            <a:r>
              <a:rPr lang="fr-FR" dirty="0" smtClean="0"/>
              <a:t>à </a:t>
            </a:r>
            <a:r>
              <a:rPr lang="fr-FR" dirty="0" smtClean="0"/>
              <a:t>3 agences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31275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435" y="699967"/>
            <a:ext cx="3847129" cy="2288954"/>
          </a:xfrm>
          <a:prstGeom prst="rect">
            <a:avLst/>
          </a:prstGeom>
        </p:spPr>
      </p:pic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838200" y="3816985"/>
            <a:ext cx="10515600" cy="1325563"/>
          </a:xfrm>
        </p:spPr>
        <p:txBody>
          <a:bodyPr/>
          <a:lstStyle/>
          <a:p>
            <a:pPr algn="ctr"/>
            <a:r>
              <a:rPr lang="fr-FR" dirty="0" smtClean="0"/>
              <a:t>Etat d’esprit et sondage 2016 &amp; 2017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9244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435" y="699967"/>
            <a:ext cx="3847129" cy="2288954"/>
          </a:xfrm>
          <a:prstGeom prst="rect">
            <a:avLst/>
          </a:prstGeom>
        </p:spPr>
      </p:pic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838200" y="3816985"/>
            <a:ext cx="10515600" cy="1325563"/>
          </a:xfrm>
        </p:spPr>
        <p:txBody>
          <a:bodyPr/>
          <a:lstStyle/>
          <a:p>
            <a:pPr algn="ctr"/>
            <a:r>
              <a:rPr lang="fr-FR" dirty="0" smtClean="0"/>
              <a:t>Année 2016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9899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566" y="309350"/>
            <a:ext cx="825692" cy="491268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4</a:t>
            </a:fld>
            <a:endParaRPr lang="fr-FR"/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803466" y="141996"/>
            <a:ext cx="9815004" cy="1325563"/>
          </a:xfrm>
        </p:spPr>
        <p:txBody>
          <a:bodyPr/>
          <a:lstStyle/>
          <a:p>
            <a:pPr algn="ctr"/>
            <a:r>
              <a:rPr lang="fr-FR" dirty="0" smtClean="0"/>
              <a:t>Ambiance générale de l’année 2016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3521" y="1362328"/>
            <a:ext cx="7183100" cy="415178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692727" y="5200073"/>
            <a:ext cx="11259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Pour 89 % d’entre nous l’année en cours sera stable ou bonne et meilleure qu’en 2015 (55 % en 2015)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727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566" y="309350"/>
            <a:ext cx="825692" cy="491268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5</a:t>
            </a:fld>
            <a:endParaRPr lang="fr-FR"/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1496241" y="141996"/>
            <a:ext cx="9199516" cy="921602"/>
          </a:xfrm>
        </p:spPr>
        <p:txBody>
          <a:bodyPr/>
          <a:lstStyle/>
          <a:p>
            <a:pPr algn="ctr"/>
            <a:r>
              <a:rPr lang="fr-FR" dirty="0" smtClean="0"/>
              <a:t>Variation du CA en 2016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692727" y="5200073"/>
            <a:ext cx="11259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Pour 55 % d’entre </a:t>
            </a:r>
            <a:r>
              <a:rPr lang="fr-FR" dirty="0" smtClean="0"/>
              <a:t>nous le </a:t>
            </a:r>
            <a:r>
              <a:rPr lang="fr-FR" dirty="0" smtClean="0"/>
              <a:t>chiffre d’affaire sera en progression, et pour 33% supérieur </a:t>
            </a:r>
            <a:r>
              <a:rPr lang="fr-FR" dirty="0" smtClean="0"/>
              <a:t>à </a:t>
            </a:r>
            <a:r>
              <a:rPr lang="fr-FR" dirty="0" smtClean="0"/>
              <a:t>10% (40 % en 2015) 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057" y="1063598"/>
            <a:ext cx="6857885" cy="4213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4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566" y="309350"/>
            <a:ext cx="825692" cy="491268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6</a:t>
            </a:fld>
            <a:endParaRPr lang="fr-FR"/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1496241" y="141996"/>
            <a:ext cx="9199516" cy="921602"/>
          </a:xfrm>
        </p:spPr>
        <p:txBody>
          <a:bodyPr/>
          <a:lstStyle/>
          <a:p>
            <a:pPr algn="ctr"/>
            <a:r>
              <a:rPr lang="fr-FR" dirty="0" smtClean="0"/>
              <a:t>Variation de la marge brute  en 2016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785091" y="5751974"/>
            <a:ext cx="11259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La stabilité l’emporte largement mais ¼ d’entre nous pensent que leur marge va progresser, contre 18% en 2015</a:t>
            </a: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1171" y="683096"/>
            <a:ext cx="8569656" cy="4951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375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566" y="309350"/>
            <a:ext cx="825692" cy="491268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7</a:t>
            </a:fld>
            <a:endParaRPr lang="fr-FR"/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1496241" y="141996"/>
            <a:ext cx="9199516" cy="921602"/>
          </a:xfrm>
        </p:spPr>
        <p:txBody>
          <a:bodyPr/>
          <a:lstStyle/>
          <a:p>
            <a:pPr algn="ctr"/>
            <a:r>
              <a:rPr lang="fr-FR" dirty="0" smtClean="0"/>
              <a:t>Prévision du résultat net 2016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785090" y="5613474"/>
            <a:ext cx="11259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Presque 40% estiment que leurs résultats nets </a:t>
            </a:r>
            <a:r>
              <a:rPr lang="fr-FR" dirty="0" smtClean="0"/>
              <a:t>vont </a:t>
            </a:r>
            <a:r>
              <a:rPr lang="fr-FR" dirty="0" smtClean="0"/>
              <a:t>progresser </a:t>
            </a:r>
            <a:r>
              <a:rPr lang="fr-FR" dirty="0"/>
              <a:t>(contre 29% en 2015</a:t>
            </a:r>
            <a:r>
              <a:rPr lang="fr-FR" dirty="0" smtClean="0"/>
              <a:t>) et même 17% en forte augmentation. L’année est à l’optimisme 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8532" y="1063598"/>
            <a:ext cx="8112245" cy="445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686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566" y="309350"/>
            <a:ext cx="825692" cy="491268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8</a:t>
            </a:fld>
            <a:endParaRPr lang="fr-FR"/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1496241" y="141996"/>
            <a:ext cx="9199516" cy="921602"/>
          </a:xfrm>
        </p:spPr>
        <p:txBody>
          <a:bodyPr/>
          <a:lstStyle/>
          <a:p>
            <a:pPr algn="ctr"/>
            <a:r>
              <a:rPr lang="fr-FR" dirty="0" smtClean="0"/>
              <a:t>Les effectifs réels en 2016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785090" y="5613474"/>
            <a:ext cx="11259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Une hausse importante de 37% alors que le sondage 2015 </a:t>
            </a:r>
            <a:r>
              <a:rPr lang="fr-FR" dirty="0" smtClean="0"/>
              <a:t>donnait </a:t>
            </a:r>
            <a:r>
              <a:rPr lang="fr-FR" dirty="0" smtClean="0"/>
              <a:t>une stabilité ou une baisse à 83%</a:t>
            </a:r>
          </a:p>
          <a:p>
            <a:pPr algn="ctr"/>
            <a:r>
              <a:rPr lang="fr-FR" dirty="0" smtClean="0"/>
              <a:t>Environ 130 emplois créés sur 2 100 existants  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9219" y="800618"/>
            <a:ext cx="7443072" cy="4590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750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435" y="699967"/>
            <a:ext cx="3847129" cy="2288954"/>
          </a:xfrm>
          <a:prstGeom prst="rect">
            <a:avLst/>
          </a:prstGeom>
        </p:spPr>
      </p:pic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838200" y="3816985"/>
            <a:ext cx="10515600" cy="1325563"/>
          </a:xfrm>
        </p:spPr>
        <p:txBody>
          <a:bodyPr/>
          <a:lstStyle/>
          <a:p>
            <a:pPr algn="ctr"/>
            <a:r>
              <a:rPr lang="fr-FR" dirty="0" smtClean="0"/>
              <a:t>Prévisions pour 2017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808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2855</TotalTime>
  <Words>724</Words>
  <Application>Microsoft Office PowerPoint</Application>
  <PresentationFormat>Grand écran</PresentationFormat>
  <Paragraphs>103</Paragraphs>
  <Slides>17</Slides>
  <Notes>17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Thème Office</vt:lpstr>
      <vt:lpstr>Séminaire 2016 28-29-30 Juin Reims </vt:lpstr>
      <vt:lpstr>Etat d’esprit et sondage 2016 &amp; 2017</vt:lpstr>
      <vt:lpstr>Année 2016</vt:lpstr>
      <vt:lpstr>Ambiance générale de l’année 2016</vt:lpstr>
      <vt:lpstr>Variation du CA en 2016</vt:lpstr>
      <vt:lpstr>Variation de la marge brute  en 2016</vt:lpstr>
      <vt:lpstr>Prévision du résultat net 2016</vt:lpstr>
      <vt:lpstr>Les effectifs réels en 2016</vt:lpstr>
      <vt:lpstr>Prévisions pour 2017</vt:lpstr>
      <vt:lpstr>L’ambiance générale en 2017</vt:lpstr>
      <vt:lpstr>Le CA et les effectifs en 2017</vt:lpstr>
      <vt:lpstr>Les marges en 2017</vt:lpstr>
      <vt:lpstr>Les fondamentaux du Leads </vt:lpstr>
      <vt:lpstr>L’application des Honoraires sur le devis  </vt:lpstr>
      <vt:lpstr>Détails des postes sur nos devis  </vt:lpstr>
      <vt:lpstr>Le coefficient de 1.52, le bon effet du Leads  </vt:lpstr>
      <vt:lpstr>Les appels d’offres trop nombreux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Assemblée générale du 14 avril 2015</dc:title>
  <dc:creator>Fabrice LABORDE</dc:creator>
  <cp:lastModifiedBy>accueil</cp:lastModifiedBy>
  <cp:revision>80</cp:revision>
  <dcterms:created xsi:type="dcterms:W3CDTF">2016-04-12T20:10:34Z</dcterms:created>
  <dcterms:modified xsi:type="dcterms:W3CDTF">2016-06-28T13:47:25Z</dcterms:modified>
</cp:coreProperties>
</file>