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59" r:id="rId3"/>
    <p:sldId id="285" r:id="rId4"/>
    <p:sldId id="277" r:id="rId5"/>
    <p:sldId id="273" r:id="rId6"/>
    <p:sldId id="275" r:id="rId7"/>
    <p:sldId id="282" r:id="rId8"/>
    <p:sldId id="278" r:id="rId9"/>
    <p:sldId id="279" r:id="rId10"/>
    <p:sldId id="283" r:id="rId11"/>
    <p:sldId id="280" r:id="rId12"/>
    <p:sldId id="284" r:id="rId13"/>
    <p:sldId id="281" r:id="rId14"/>
    <p:sldId id="266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4A"/>
    <a:srgbClr val="FF2117"/>
    <a:srgbClr val="FFBF3E"/>
    <a:srgbClr val="2CA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0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8ECC9-7024-4D8F-AA3A-268C5012ED93}" type="datetimeFigureOut">
              <a:rPr lang="fr-FR" smtClean="0"/>
              <a:t>07/04/2025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2A775-2AA3-440E-85E2-F7713E0CC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14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01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FAAAC-78FE-E11A-60D2-5EFDD73E7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A665689-A22C-116F-6F5C-3BCFA2D54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109AB4A-2199-FD68-BFC3-17B69E355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CF5AE7-2E94-CD45-9727-7FCA1E276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65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0FB59-BAC5-5938-8E22-60A473DFA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A4AA22-7CB5-5AD8-31EC-880E72E6D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5075C7-CCD1-E6EC-0EB6-6A60B669D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368859-18C7-A794-3739-BAC8DD2ED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201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8F66F-0807-5311-EA61-CAC486883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DA73D43-104B-4913-4043-FE9E336FA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B5E743-E481-B4EB-0A97-46F556B24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D3A321-A1ED-3B72-E88F-CA1FE48258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936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33709" y="2263806"/>
            <a:ext cx="9144000" cy="1077482"/>
          </a:xfrm>
        </p:spPr>
        <p:txBody>
          <a:bodyPr anchor="b"/>
          <a:lstStyle>
            <a:lvl1pPr algn="ctr">
              <a:defRPr sz="6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40241" y="5390922"/>
            <a:ext cx="3355759" cy="52160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334A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Intervenant :</a:t>
            </a:r>
          </a:p>
          <a:p>
            <a:r>
              <a:rPr lang="fr-FR" dirty="0"/>
              <a:t>Michel </a:t>
            </a:r>
            <a:r>
              <a:rPr lang="fr-FR" dirty="0" err="1"/>
              <a:t>Bezayrie</a:t>
            </a:r>
            <a:endParaRPr lang="fr-FR" dirty="0"/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38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re avec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4934" y="2325950"/>
            <a:ext cx="6306845" cy="763479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rgbClr val="FF2117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4933" y="3089429"/>
            <a:ext cx="6306845" cy="836797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ln>
                  <a:solidFill>
                    <a:srgbClr val="FF2117"/>
                  </a:solidFill>
                </a:ln>
                <a:noFill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Sous-titre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165BFA13-434D-7657-3F6E-419805358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54080" y="644403"/>
            <a:ext cx="6105887" cy="5859509"/>
          </a:xfrm>
        </p:spPr>
        <p:txBody>
          <a:bodyPr>
            <a:noAutofit/>
          </a:bodyPr>
          <a:lstStyle>
            <a:lvl1pPr marL="0" indent="0">
              <a:buNone/>
              <a:defRPr sz="5650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21" name="Image 20" descr="Une image contenant logo&#10;&#10;Description générée automatiquement">
            <a:extLst>
              <a:ext uri="{FF2B5EF4-FFF2-40B4-BE49-F238E27FC236}">
                <a16:creationId xmlns:a16="http://schemas.microsoft.com/office/drawing/2014/main" id="{AF1D9A1F-91FC-8AB3-F465-6222F1410E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0" y="365125"/>
            <a:ext cx="8717873" cy="1325563"/>
          </a:xfrm>
        </p:spPr>
        <p:txBody>
          <a:bodyPr/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002" y="1825625"/>
            <a:ext cx="8717872" cy="4351338"/>
          </a:xfrm>
        </p:spPr>
        <p:txBody>
          <a:bodyPr/>
          <a:lstStyle>
            <a:lvl1pPr marL="0" indent="0">
              <a:buNone/>
              <a:defRPr sz="20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intercal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028"/>
            <a:ext cx="10515600" cy="629176"/>
          </a:xfrm>
        </p:spPr>
        <p:txBody>
          <a:bodyPr>
            <a:noAutofit/>
          </a:bodyPr>
          <a:lstStyle>
            <a:lvl1pPr algn="ctr"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BC48B967-8220-E4C8-37D5-3B77D2CC27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D241DFC-97C1-E501-A070-963CAD8DF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6823"/>
            <a:ext cx="10515600" cy="86238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32921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47441"/>
            <a:ext cx="10515600" cy="889987"/>
          </a:xfr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57304"/>
            <a:ext cx="10515600" cy="621728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FF2117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SOUS-TITRE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3AE87EA0-EDC9-F1C6-5524-0E9F2305E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5" y="698318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06_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0957F015-3FBA-0337-FC6A-8ABE8CAE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 descr="Une image contenant logo&#10;&#10;Description générée automatiquement">
            <a:extLst>
              <a:ext uri="{FF2B5EF4-FFF2-40B4-BE49-F238E27FC236}">
                <a16:creationId xmlns:a16="http://schemas.microsoft.com/office/drawing/2014/main" id="{08179F60-5296-0B33-39C7-DFC6BE6800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E3C6CFE-3668-35E2-0320-9FCEA90D0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58" y="347369"/>
            <a:ext cx="10693742" cy="1325563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00334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704A34-DC2E-DBCB-782F-D817C8E07D1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058" y="1701336"/>
            <a:ext cx="5101550" cy="435133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fr-FR" sz="1600" b="1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228600" indent="-228600">
              <a:buClr>
                <a:srgbClr val="FF2117"/>
              </a:buCl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AE8389-4B05-98EA-1040-87310A0A6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0901" y="1701336"/>
            <a:ext cx="5032899" cy="4351338"/>
          </a:xfrm>
        </p:spPr>
        <p:txBody>
          <a:bodyPr>
            <a:normAutofit/>
          </a:bodyPr>
          <a:lstStyle>
            <a:lvl1pP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1400" kern="1200" dirty="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Cliquez pour modifier les styles du texte du masque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722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ableau o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487131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kern="1200" dirty="0">
                <a:solidFill>
                  <a:srgbClr val="0033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Graphiques ou tableaux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857956"/>
            <a:ext cx="10515600" cy="36512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7F4AB66-A837-5AA1-CAF1-0EB5E8B294A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465263"/>
            <a:ext cx="10515600" cy="423227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fr-FR" dirty="0"/>
              <a:t>Cliquez pour ajouter un tableau ou un graphique</a:t>
            </a:r>
          </a:p>
        </p:txBody>
      </p:sp>
    </p:spTree>
    <p:extLst>
      <p:ext uri="{BB962C8B-B14F-4D97-AF65-F5344CB8AC3E}">
        <p14:creationId xmlns:p14="http://schemas.microsoft.com/office/powerpoint/2010/main" val="1444991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0134" y="523781"/>
            <a:ext cx="5231907" cy="1077482"/>
          </a:xfrm>
        </p:spPr>
        <p:txBody>
          <a:bodyPr anchor="b">
            <a:normAutofit/>
          </a:bodyPr>
          <a:lstStyle>
            <a:lvl1pPr algn="l">
              <a:defRPr sz="4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Conclusion</a:t>
            </a:r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1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_der de 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CAF300-ABC2-6BD1-4D9D-29ECC730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E3BD9A-9060-49DD-A1E4-230F0617CF4B}" type="datetimeFigureOut">
              <a:rPr lang="fr-FR" smtClean="0"/>
              <a:t>07/04/2025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A55C50-CD87-E26B-5BA5-E474E0FF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75C8C-EEF7-3739-D078-41D45125D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6D77-5690-4649-B5C1-E158FDA11256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790D9A12-C6C3-C558-3325-4BC3E487E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93" y="5534347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6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8B6965-69AD-B3C7-BFCF-875B65FF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6606E4-4DFD-78F2-2E90-E03B2D369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6299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63" r:id="rId7"/>
    <p:sldLayoutId id="2147483664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96528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Résultats - Sondage </a:t>
            </a:r>
            <a:b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</a:br>
            <a:b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</a:b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Journée Internationale des Droits des </a:t>
            </a:r>
            <a:b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</a:b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Femmes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29E2F3B-EBF2-10F0-E024-2C1D12358CF9}"/>
              </a:ext>
            </a:extLst>
          </p:cNvPr>
          <p:cNvSpPr txBox="1">
            <a:spLocks/>
          </p:cNvSpPr>
          <p:nvPr/>
        </p:nvSpPr>
        <p:spPr>
          <a:xfrm>
            <a:off x="10522562" y="6315249"/>
            <a:ext cx="1652856" cy="52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kern="1200">
                <a:solidFill>
                  <a:srgbClr val="FF2117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4400" b="1" dirty="0"/>
              <a:t>Mars 2025</a:t>
            </a:r>
            <a:endParaRPr lang="fr-FR" sz="4400" dirty="0"/>
          </a:p>
          <a:p>
            <a:pPr algn="l">
              <a:lnSpc>
                <a:spcPct val="150000"/>
              </a:lnSpc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EFA6B-9B38-2A6F-1210-5B3D2A57A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0D06A1-482C-E005-36B3-2243444C3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96528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Fierté et plaisir au travail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852D8E65-C7A2-36EF-7F29-6EBA1D57F018}"/>
              </a:ext>
            </a:extLst>
          </p:cNvPr>
          <p:cNvSpPr txBox="1">
            <a:spLocks/>
          </p:cNvSpPr>
          <p:nvPr/>
        </p:nvSpPr>
        <p:spPr>
          <a:xfrm>
            <a:off x="10522562" y="6315249"/>
            <a:ext cx="1652856" cy="52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kern="1200">
                <a:solidFill>
                  <a:srgbClr val="FF2117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4400" b="1" dirty="0"/>
              <a:t>Mars 2025</a:t>
            </a:r>
            <a:endParaRPr lang="fr-FR" sz="4400" dirty="0"/>
          </a:p>
          <a:p>
            <a:pPr algn="l">
              <a:lnSpc>
                <a:spcPct val="150000"/>
              </a:lnSpc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19760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467AC-DD6F-D642-E655-D00E49D94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8D3FE6-E57E-F95A-5E86-658BB1B4D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699" y="559828"/>
            <a:ext cx="6964275" cy="1346841"/>
          </a:xfrm>
        </p:spPr>
        <p:txBody>
          <a:bodyPr/>
          <a:lstStyle/>
          <a:p>
            <a:r>
              <a:rPr lang="fr-FR" sz="3200" dirty="0"/>
              <a:t>Qu’est ce qui vous apporte le plus de satisfaction dans votre travail aujourd’hui ?</a:t>
            </a:r>
            <a:br>
              <a:rPr lang="fr-FR" sz="3200" dirty="0"/>
            </a:br>
            <a:br>
              <a:rPr lang="fr-FR" dirty="0"/>
            </a:br>
            <a:r>
              <a:rPr lang="fr-FR" dirty="0"/>
              <a:t>		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829F7D-B038-707A-4D91-DC2C82F6D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6458" y="2027834"/>
            <a:ext cx="7172994" cy="1427016"/>
          </a:xfrm>
        </p:spPr>
        <p:txBody>
          <a:bodyPr/>
          <a:lstStyle/>
          <a:p>
            <a:r>
              <a:rPr lang="fr-FR" sz="1800" dirty="0"/>
              <a:t>Ma montée en compétence et mes réussites personnelles :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24,10%  // Femmes : 22,43%          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12,82%  // Hommes : 11,90% </a:t>
            </a:r>
            <a:endParaRPr lang="fr-FR" sz="1800" dirty="0"/>
          </a:p>
          <a:p>
            <a:r>
              <a:rPr lang="fr-FR" sz="1800" dirty="0"/>
              <a:t>L’impact de mon travail sur l’entreprise / les clients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38,55%  // Femmes : 38,32% 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48,72% // Hommes : 50%                       </a:t>
            </a:r>
            <a:endParaRPr lang="fr-FR" sz="1800" dirty="0"/>
          </a:p>
          <a:p>
            <a:r>
              <a:rPr lang="fr-FR" sz="1800" dirty="0"/>
              <a:t>Mon équilibre entre vie pro et vie perso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21,69% // Femmes : 19,63%    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20,51%  // Hommes : 21,43%                     </a:t>
            </a:r>
            <a:endParaRPr lang="fr-FR" sz="1800" dirty="0"/>
          </a:p>
          <a:p>
            <a:r>
              <a:rPr lang="fr-FR" sz="1800" dirty="0"/>
              <a:t>Mon environnement de travail et la culture d’entreprise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15,66% // Femmes : 18,69%   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17,95%  // Hommes : 16,67%           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61817E-E750-5E0E-F143-206F88AD54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81408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6316C-0C3C-3826-4A88-2A2AA416D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EFEF9-BD70-F2CC-A711-BAB9CBC1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96528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Parité homme-femme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1C5D20A-9338-6A39-886B-D3D57640E5E0}"/>
              </a:ext>
            </a:extLst>
          </p:cNvPr>
          <p:cNvSpPr txBox="1">
            <a:spLocks/>
          </p:cNvSpPr>
          <p:nvPr/>
        </p:nvSpPr>
        <p:spPr>
          <a:xfrm>
            <a:off x="10522562" y="6315249"/>
            <a:ext cx="1652856" cy="52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kern="1200">
                <a:solidFill>
                  <a:srgbClr val="FF2117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4400" b="1" dirty="0"/>
              <a:t>Mars 2025</a:t>
            </a:r>
            <a:endParaRPr lang="fr-FR" sz="4400" dirty="0"/>
          </a:p>
          <a:p>
            <a:pPr algn="l">
              <a:lnSpc>
                <a:spcPct val="150000"/>
              </a:lnSpc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6573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8F86-53B3-0B1F-1029-CD88E47B6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5EEF8-39A1-8CC3-3C48-F2762BD02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699" y="649481"/>
            <a:ext cx="7123301" cy="1545424"/>
          </a:xfrm>
        </p:spPr>
        <p:txBody>
          <a:bodyPr/>
          <a:lstStyle/>
          <a:p>
            <a:r>
              <a:rPr lang="fr-FR" sz="3200" dirty="0"/>
              <a:t>Comment percevez vous la répartition hommes-femmes dans votre entreprise ?</a:t>
            </a:r>
            <a:br>
              <a:rPr lang="fr-FR" dirty="0"/>
            </a:br>
            <a:r>
              <a:rPr lang="fr-FR" dirty="0"/>
              <a:t>		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672C25-BC33-5052-B3C9-51E145BE2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6759" y="1623701"/>
            <a:ext cx="6934457" cy="1721819"/>
          </a:xfrm>
        </p:spPr>
        <p:txBody>
          <a:bodyPr/>
          <a:lstStyle/>
          <a:p>
            <a:r>
              <a:rPr lang="fr-FR" sz="2000" dirty="0"/>
              <a:t>Equilibrée :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46,99% // Femmes : 45,79%           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61,54% // Hommes : 61,90% </a:t>
            </a:r>
          </a:p>
          <a:p>
            <a:r>
              <a:rPr lang="fr-FR" sz="2000" dirty="0"/>
              <a:t>Majoritairement masculine :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15,66% // Femmes : 14,02%         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17,95% // Hommes : 19,05% </a:t>
            </a:r>
            <a:endParaRPr lang="fr-FR" sz="2000" dirty="0"/>
          </a:p>
          <a:p>
            <a:r>
              <a:rPr lang="fr-FR" sz="2000" dirty="0"/>
              <a:t>Majoritairement féminine :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33,73% // Femmes : 36,45%            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20,51%  // Hommes : 19,05%</a:t>
            </a:r>
          </a:p>
          <a:p>
            <a:r>
              <a:rPr lang="fr-FR" sz="2000" dirty="0"/>
              <a:t>Je ne sais pas :</a:t>
            </a:r>
            <a:endParaRPr lang="fr-FR" sz="5400" dirty="0"/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3,61% // Femmes : 3,74%        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0%  // Hommes : 0% 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D5A711-873E-E684-C968-3A49D4979B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32202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F3E6F-19E8-A995-3A6E-B16D2960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7441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Merci !</a:t>
            </a:r>
          </a:p>
        </p:txBody>
      </p:sp>
    </p:spTree>
    <p:extLst>
      <p:ext uri="{BB962C8B-B14F-4D97-AF65-F5344CB8AC3E}">
        <p14:creationId xmlns:p14="http://schemas.microsoft.com/office/powerpoint/2010/main" val="234263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4123EB-5B6B-42AF-CB1A-A7C28443F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709" y="792814"/>
            <a:ext cx="9144000" cy="1077482"/>
          </a:xfrm>
        </p:spPr>
        <p:txBody>
          <a:bodyPr/>
          <a:lstStyle/>
          <a:p>
            <a:r>
              <a:rPr lang="fr-FR" dirty="0"/>
              <a:t>Introduction - Contexte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36BE6EB-D3E8-16F3-BEDC-74D5981BC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965" y="2207673"/>
            <a:ext cx="724562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fr-FR" altLang="fr-FR" sz="1800" dirty="0">
                <a:solidFill>
                  <a:srgbClr val="FFFFFF"/>
                </a:solidFill>
                <a:latin typeface="Roboto" panose="02000000000000000000" pitchFamily="2" charset="0"/>
              </a:rPr>
              <a:t>Introduction</a:t>
            </a:r>
            <a:endParaRPr lang="fr-FR" altLang="fr-FR" sz="800" dirty="0"/>
          </a:p>
          <a:p>
            <a:pPr>
              <a:lnSpc>
                <a:spcPct val="100000"/>
              </a:lnSpc>
              <a:buFontTx/>
              <a:buNone/>
            </a:pPr>
            <a:br>
              <a:rPr lang="fr-FR" altLang="fr-FR" sz="1500" dirty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</a:rPr>
            </a:br>
            <a: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  <a:t>À l’occasion de la Journée internationale des droits des femmes, 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  <a:t>Le Leads a voulu faire le point sur la place des femmes au sein de nos agences.</a:t>
            </a:r>
            <a:b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</a:br>
            <a:b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</a:br>
            <a: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  <a:t>Ce sondage, destiné aux dirigeantes et à nos collaboratrices ….mais pas que …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</a:rPr>
              <a:t>la perception des hommes sur le sujet nous intéresse également….c’est ça la parité !!!</a:t>
            </a:r>
            <a:br>
              <a:rPr lang="fr-FR" altLang="fr-FR" sz="15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</a:br>
            <a:br>
              <a:rPr lang="fr-FR" altLang="fr-FR" sz="15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</a:br>
            <a:br>
              <a:rPr lang="fr-FR" altLang="fr-FR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</a:br>
            <a:r>
              <a:rPr lang="fr-FR" altLang="fr-FR" sz="16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  <a:t>150 personnes ont répondu à ce sondage totalement anonyme</a:t>
            </a:r>
            <a:endParaRPr lang="fr-FR" altLang="fr-FR" sz="1600" dirty="0">
              <a:solidFill>
                <a:schemeClr val="accent1">
                  <a:lumMod val="90000"/>
                  <a:lumOff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2101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D5951-EBBA-2396-54F3-3A4F3BF7B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15EFC6-4CFF-604F-2AC4-0F83F2D69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94933" y="835079"/>
            <a:ext cx="6306845" cy="763479"/>
          </a:xfrm>
        </p:spPr>
        <p:txBody>
          <a:bodyPr/>
          <a:lstStyle/>
          <a:p>
            <a:r>
              <a:rPr lang="fr-FR" dirty="0"/>
              <a:t>Les Répondants :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85806A-ED1C-9537-6CA6-873942C15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4933" y="1345846"/>
            <a:ext cx="6306845" cy="836797"/>
          </a:xfrm>
        </p:spPr>
        <p:txBody>
          <a:bodyPr/>
          <a:lstStyle/>
          <a:p>
            <a:endParaRPr lang="fr-FR" sz="4800" dirty="0"/>
          </a:p>
          <a:p>
            <a:r>
              <a:rPr lang="fr-FR" sz="4800" dirty="0"/>
              <a:t>Femme : 71,81% 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</a:t>
            </a:r>
            <a:r>
              <a:rPr lang="fr-FR" sz="32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- Femme du Leads : 55,70%</a:t>
            </a:r>
          </a:p>
          <a:p>
            <a:endParaRPr lang="fr-FR" sz="2000" dirty="0"/>
          </a:p>
          <a:p>
            <a:r>
              <a:rPr lang="fr-FR" sz="4800" dirty="0"/>
              <a:t>Homme : 28,19%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</a:t>
            </a:r>
            <a:r>
              <a:rPr lang="fr-FR" sz="32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- Homme du Leads : 26,17%</a:t>
            </a:r>
            <a:endParaRPr lang="fr-FR" sz="32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6D7EC3-CFE3-9D4E-12EF-F65147D607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64231" y="438663"/>
            <a:ext cx="6105887" cy="5859509"/>
          </a:xfrm>
        </p:spPr>
        <p:txBody>
          <a:bodyPr/>
          <a:lstStyle/>
          <a:p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6784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85E78-3A6B-A6CD-D952-C8E3C3774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AFABFC-1321-0AC7-A57A-C17D3C0A0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699" y="1660022"/>
            <a:ext cx="7597067" cy="763479"/>
          </a:xfrm>
        </p:spPr>
        <p:txBody>
          <a:bodyPr/>
          <a:lstStyle/>
          <a:p>
            <a:r>
              <a:rPr lang="fr-FR" dirty="0"/>
              <a:t>Répondants membres du Leads :</a:t>
            </a:r>
            <a:br>
              <a:rPr lang="fr-FR" dirty="0"/>
            </a:br>
            <a:r>
              <a:rPr lang="fr-FR" dirty="0"/>
              <a:t>		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E02277F-05E4-C9A8-086B-9222F83DD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6214" y="3353546"/>
            <a:ext cx="6306845" cy="836797"/>
          </a:xfrm>
        </p:spPr>
        <p:txBody>
          <a:bodyPr/>
          <a:lstStyle/>
          <a:p>
            <a:endParaRPr lang="fr-FR" sz="2000" dirty="0"/>
          </a:p>
          <a:p>
            <a:r>
              <a:rPr lang="fr-FR" sz="5400" dirty="0"/>
              <a:t>81,88%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Femmes du Leads : 77,57%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Hommes du Leads : 92,86%</a:t>
            </a:r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12ABA8-2A9D-6855-5720-802F7B8962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1725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2A33-9F73-B625-3DAD-C9A73692E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6542EB-C149-F2AB-CBB1-F9325DCDB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94933" y="835079"/>
            <a:ext cx="6306845" cy="763479"/>
          </a:xfrm>
        </p:spPr>
        <p:txBody>
          <a:bodyPr/>
          <a:lstStyle/>
          <a:p>
            <a:r>
              <a:rPr lang="fr-FR" dirty="0"/>
              <a:t>Profil Répondants :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B1E6112-0059-5D5B-462C-BEB4E90A69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4933" y="1703655"/>
            <a:ext cx="6306845" cy="836797"/>
          </a:xfrm>
        </p:spPr>
        <p:txBody>
          <a:bodyPr/>
          <a:lstStyle/>
          <a:p>
            <a:r>
              <a:rPr lang="fr-FR" sz="2000" dirty="0"/>
              <a:t>Chef(</a:t>
            </a:r>
            <a:r>
              <a:rPr lang="fr-FR" sz="2000" dirty="0" err="1"/>
              <a:t>fe</a:t>
            </a:r>
            <a:r>
              <a:rPr lang="fr-FR" sz="2000" dirty="0"/>
              <a:t>) d’entreprise : 20,13%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 du Leads : 9,64%  //  Femme  : 8,41%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 du Leads : 53,85% // Homme : 50%</a:t>
            </a:r>
            <a:endParaRPr lang="fr-FR" sz="2000" dirty="0"/>
          </a:p>
          <a:p>
            <a:r>
              <a:rPr lang="fr-FR" sz="2000" dirty="0"/>
              <a:t>Cadre dirigeant : 9,40%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 du Leads : 13,25% //  Femme  : 10,28%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 du Leads : 7,69% // Homme : 7,14%</a:t>
            </a:r>
            <a:endParaRPr lang="fr-FR" sz="2000" dirty="0"/>
          </a:p>
          <a:p>
            <a:r>
              <a:rPr lang="fr-FR" sz="2000" dirty="0"/>
              <a:t>Responsable d’un service : 11,41%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 du Leads : 15,66% //  Femme  : 14,95%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 du Leads : 2,56% // Homme : 2,38%</a:t>
            </a:r>
            <a:endParaRPr lang="fr-FR" sz="2000" dirty="0"/>
          </a:p>
          <a:p>
            <a:r>
              <a:rPr lang="fr-FR" sz="2000" dirty="0"/>
              <a:t>Conceptrice / Concepteur : 12,08%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 du Leads : 8,43% //  Femme  : 9,35%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 du Leads : 17,95% // Homme : 19,05%</a:t>
            </a:r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225453-EEBC-6398-7A1E-76BF97AB2F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65934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83FCF-9CDC-CE04-3992-52971B4E2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366F64A-80FF-9E77-2064-AFCDDE582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4933" y="1514807"/>
            <a:ext cx="6306845" cy="836797"/>
          </a:xfrm>
        </p:spPr>
        <p:txBody>
          <a:bodyPr/>
          <a:lstStyle/>
          <a:p>
            <a:r>
              <a:rPr lang="fr-FR" sz="2000" dirty="0"/>
              <a:t>Chargé(e) d’affaire : 28,86%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Femmes du Leads : 36,14% //  Femme  : 35,51%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Hommes du Leads : 10,26%  // Homme : 11,90%</a:t>
            </a:r>
            <a:endParaRPr lang="fr-FR" sz="2000" dirty="0"/>
          </a:p>
          <a:p>
            <a:r>
              <a:rPr lang="fr-FR" sz="2000" dirty="0"/>
              <a:t>Technicien(ne) : 1,34%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Femmes du Leads : 1,20%  //  Femme  : 0,93%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Hommes du Leads : 2,56 % // Homme : 2,38%</a:t>
            </a:r>
            <a:endParaRPr lang="fr-FR" sz="2000" dirty="0"/>
          </a:p>
          <a:p>
            <a:r>
              <a:rPr lang="fr-FR" sz="2000" dirty="0"/>
              <a:t>Autres* : 16,78%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Femmes du Leads : 15,66% //  Femme  : 20,56%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- Hommes du Leads : 5,13%  // Homme : 7,14%</a:t>
            </a:r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B1448F-E3A3-9AF4-55B2-D41C5BB8EE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D1215D-30E5-0543-66DB-1CBE3F23FC16}"/>
              </a:ext>
            </a:extLst>
          </p:cNvPr>
          <p:cNvSpPr txBox="1"/>
          <p:nvPr/>
        </p:nvSpPr>
        <p:spPr>
          <a:xfrm>
            <a:off x="4594932" y="5144402"/>
            <a:ext cx="78091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* Chef(</a:t>
            </a:r>
            <a:r>
              <a:rPr lang="fr-FR" sz="1400" dirty="0" err="1">
                <a:solidFill>
                  <a:srgbClr val="FF0000"/>
                </a:solidFill>
              </a:rPr>
              <a:t>fe</a:t>
            </a:r>
            <a:r>
              <a:rPr lang="fr-FR" sz="1400" dirty="0">
                <a:solidFill>
                  <a:srgbClr val="FF0000"/>
                </a:solidFill>
              </a:rPr>
              <a:t>) de projet, Comptable, Responsable commercial,</a:t>
            </a:r>
          </a:p>
          <a:p>
            <a:r>
              <a:rPr lang="fr-FR" sz="1400" dirty="0">
                <a:solidFill>
                  <a:srgbClr val="FF0000"/>
                </a:solidFill>
              </a:rPr>
              <a:t>Chargée de communication, Assistante adv, Chargée de production</a:t>
            </a:r>
          </a:p>
          <a:p>
            <a:r>
              <a:rPr lang="fr-FR" sz="1400" dirty="0">
                <a:solidFill>
                  <a:srgbClr val="FF0000"/>
                </a:solidFill>
              </a:rPr>
              <a:t>Cadre non dirigeante, Directrice de clientèle, Alternante, Communication</a:t>
            </a:r>
          </a:p>
          <a:p>
            <a:r>
              <a:rPr lang="fr-FR" sz="1400" dirty="0">
                <a:solidFill>
                  <a:srgbClr val="FF0000"/>
                </a:solidFill>
              </a:rPr>
              <a:t>Chargée de mission RSE, Commerciale, Préparateur de commandes</a:t>
            </a:r>
          </a:p>
          <a:p>
            <a:r>
              <a:rPr lang="fr-FR" sz="1400" dirty="0">
                <a:solidFill>
                  <a:srgbClr val="FF0000"/>
                </a:solidFill>
              </a:rPr>
              <a:t>Assistante commerciale, Stagiaire, Salarié</a:t>
            </a:r>
          </a:p>
        </p:txBody>
      </p:sp>
    </p:spTree>
    <p:extLst>
      <p:ext uri="{BB962C8B-B14F-4D97-AF65-F5344CB8AC3E}">
        <p14:creationId xmlns:p14="http://schemas.microsoft.com/office/powerpoint/2010/main" val="263569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98891-3213-A1EC-D408-B00B21AA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3118FD-4902-C92D-411C-FCE24575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96528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Développement professionnel &amp; </a:t>
            </a:r>
            <a:b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</a:b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reconnaissance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68CE23F-5567-9CA1-B185-5C99C6947060}"/>
              </a:ext>
            </a:extLst>
          </p:cNvPr>
          <p:cNvSpPr txBox="1">
            <a:spLocks/>
          </p:cNvSpPr>
          <p:nvPr/>
        </p:nvSpPr>
        <p:spPr>
          <a:xfrm>
            <a:off x="10522562" y="6315249"/>
            <a:ext cx="1652856" cy="52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kern="1200">
                <a:solidFill>
                  <a:srgbClr val="FF2117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4400" b="1" dirty="0"/>
              <a:t>Mars 2025</a:t>
            </a:r>
            <a:endParaRPr lang="fr-FR" sz="4400" dirty="0"/>
          </a:p>
          <a:p>
            <a:pPr algn="l">
              <a:lnSpc>
                <a:spcPct val="150000"/>
              </a:lnSpc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72827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70C9E-AB34-A25B-A825-26CD44E30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861870-4163-0697-1E29-3488F34F6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700" y="559829"/>
            <a:ext cx="7113362" cy="1048662"/>
          </a:xfrm>
        </p:spPr>
        <p:txBody>
          <a:bodyPr/>
          <a:lstStyle/>
          <a:p>
            <a:r>
              <a:rPr lang="fr-FR" sz="2800" dirty="0"/>
              <a:t>Pensez vous que les opportunités de développement et de reconnaissance sont équitables au sein de votre </a:t>
            </a:r>
            <a:r>
              <a:rPr lang="fr-FR" sz="3200" dirty="0"/>
              <a:t>entreprise ?</a:t>
            </a:r>
            <a:br>
              <a:rPr lang="fr-FR" dirty="0"/>
            </a:br>
            <a:r>
              <a:rPr lang="fr-FR" dirty="0"/>
              <a:t>		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9D1773E-EC2F-96F6-7D05-BFC783CF3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6397" y="1478422"/>
            <a:ext cx="7113362" cy="675119"/>
          </a:xfrm>
        </p:spPr>
        <p:txBody>
          <a:bodyPr/>
          <a:lstStyle/>
          <a:p>
            <a:endParaRPr lang="fr-FR" sz="2000" b="1" dirty="0"/>
          </a:p>
          <a:p>
            <a:r>
              <a:rPr lang="fr-FR" sz="1800" dirty="0"/>
              <a:t>Oui tout à fait :</a:t>
            </a: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56,63%  // Femmes : 56,07% 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76,92% // Hommes : 76,19% </a:t>
            </a:r>
            <a:endParaRPr lang="fr-FR" sz="1800" dirty="0"/>
          </a:p>
          <a:p>
            <a:r>
              <a:rPr lang="fr-FR" sz="1800" dirty="0"/>
              <a:t>Plutôt oui :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33,73%  //Femmes : 35,51% 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23,08% // Hommes : 23,81% </a:t>
            </a:r>
            <a:endParaRPr lang="fr-FR" sz="1800" dirty="0"/>
          </a:p>
          <a:p>
            <a:r>
              <a:rPr lang="fr-FR" sz="1800" dirty="0"/>
              <a:t>Plutôt non :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06,02%  // Femmes : 5,61% </a:t>
            </a:r>
          </a:p>
          <a:p>
            <a:pPr marL="342900" indent="-34290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0% // Hommes : 0%</a:t>
            </a:r>
            <a:endParaRPr lang="fr-FR" sz="1800" dirty="0"/>
          </a:p>
          <a:p>
            <a:r>
              <a:rPr lang="fr-FR" sz="1800" dirty="0"/>
              <a:t>Non pas du tout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 du Leads : 3,61%  // Femmes : 2,81%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0% // Hommes : 0%</a:t>
            </a:r>
          </a:p>
          <a:p>
            <a:r>
              <a:rPr lang="fr-FR" sz="20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	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707512-BF1A-2CCC-AB33-F90C584974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6526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5377F-6A05-BB42-99AA-39A04EFC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D5AD84-9A01-D175-32C9-433F3C3E8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699" y="559829"/>
            <a:ext cx="6964275" cy="1307078"/>
          </a:xfrm>
        </p:spPr>
        <p:txBody>
          <a:bodyPr/>
          <a:lstStyle/>
          <a:p>
            <a:r>
              <a:rPr lang="fr-FR" sz="3200" dirty="0"/>
              <a:t>Quels sont les éléments essentiels à votre bien-être et votre épanouissement au travail ?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B3D132A-8511-1A68-7FAD-3F17E4550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6336" y="1866907"/>
            <a:ext cx="6725734" cy="1548191"/>
          </a:xfrm>
        </p:spPr>
        <p:txBody>
          <a:bodyPr/>
          <a:lstStyle/>
          <a:p>
            <a:r>
              <a:rPr lang="fr-FR" sz="1800" dirty="0"/>
              <a:t>La flexibilité et l’autonomie dans mon organisation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31,33%  // Femmes : 32,71%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28,21% // Hommes : 26,19%</a:t>
            </a:r>
            <a:endParaRPr lang="fr-FR" sz="1800" dirty="0"/>
          </a:p>
          <a:p>
            <a:r>
              <a:rPr lang="fr-FR" sz="1800" dirty="0"/>
              <a:t>Le soutien de mon équipe / ou de mon manager :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19,28%  // Femmes : 19,63% 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30,77% // Hommes : 33,33%</a:t>
            </a:r>
            <a:endParaRPr lang="fr-FR" sz="1800" dirty="0"/>
          </a:p>
          <a:p>
            <a:r>
              <a:rPr lang="fr-FR" sz="1800" dirty="0"/>
              <a:t>La reconnaissance de mon travail et de mes efforts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25,30%  // Femmes : 25,23%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12,82% // Hommes : 11,90%</a:t>
            </a:r>
            <a:endParaRPr lang="fr-FR" sz="1800" dirty="0"/>
          </a:p>
          <a:p>
            <a:r>
              <a:rPr lang="fr-FR" sz="1800" dirty="0"/>
              <a:t>L’équilibre entre ma vie pro et ma vie perso :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Femmes du Leads : 16,87%   // Femmes : 15,89%      </a:t>
            </a:r>
          </a:p>
          <a:p>
            <a:pPr marL="285750" indent="-285750">
              <a:buFontTx/>
              <a:buChar char="-"/>
            </a:pPr>
            <a:r>
              <a:rPr lang="fr-FR" sz="180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+mj-lt"/>
              </a:rPr>
              <a:t>Hommes du Leads : 15,38% // Hommes : 14,29%</a:t>
            </a:r>
          </a:p>
          <a:p>
            <a:endParaRPr lang="fr-FR" sz="2000" dirty="0"/>
          </a:p>
          <a:p>
            <a:r>
              <a:rPr lang="fr-FR" sz="2000" dirty="0"/>
              <a:t>	</a:t>
            </a:r>
            <a:endParaRPr lang="fr-FR" sz="54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BE6A23-DE13-C3A7-23E5-478D821D40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305" y="438663"/>
            <a:ext cx="6105887" cy="5859509"/>
          </a:xfrm>
        </p:spPr>
        <p:txBody>
          <a:bodyPr/>
          <a:lstStyle/>
          <a:p>
            <a:r>
              <a:rPr lang="fr-F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089651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4A"/>
      </a:accent1>
      <a:accent2>
        <a:srgbClr val="FF2117"/>
      </a:accent2>
      <a:accent3>
        <a:srgbClr val="2CA9FF"/>
      </a:accent3>
      <a:accent4>
        <a:srgbClr val="FFBF3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EADS">
      <a:majorFont>
        <a:latin typeface="Nolan Next ExtraBold"/>
        <a:ea typeface=""/>
        <a:cs typeface=""/>
      </a:majorFont>
      <a:minorFont>
        <a:latin typeface="Nolan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984</Words>
  <Application>Microsoft Office PowerPoint</Application>
  <PresentationFormat>Grand écran</PresentationFormat>
  <Paragraphs>132</Paragraphs>
  <Slides>14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Nolan Next</vt:lpstr>
      <vt:lpstr>Nolan Next ExtraBold</vt:lpstr>
      <vt:lpstr>Roboto</vt:lpstr>
      <vt:lpstr>Thème Office</vt:lpstr>
      <vt:lpstr>Résultats - Sondage   Journée Internationale des Droits des  Femmes</vt:lpstr>
      <vt:lpstr>Introduction - Contexte</vt:lpstr>
      <vt:lpstr>Les Répondants :</vt:lpstr>
      <vt:lpstr>Répondants membres du Leads :   </vt:lpstr>
      <vt:lpstr>Profil Répondants :</vt:lpstr>
      <vt:lpstr>Présentation PowerPoint</vt:lpstr>
      <vt:lpstr>Développement professionnel &amp;  reconnaissance</vt:lpstr>
      <vt:lpstr>Pensez vous que les opportunités de développement et de reconnaissance sont équitables au sein de votre entreprise ?   </vt:lpstr>
      <vt:lpstr>Quels sont les éléments essentiels à votre bien-être et votre épanouissement au travail ?</vt:lpstr>
      <vt:lpstr>Fierté et plaisir au travail</vt:lpstr>
      <vt:lpstr>Qu’est ce qui vous apporte le plus de satisfaction dans votre travail aujourd’hui ?    </vt:lpstr>
      <vt:lpstr>Parité homme-femme</vt:lpstr>
      <vt:lpstr>Comment percevez vous la répartition hommes-femmes dans votre entreprise ?   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 Vouilloux</dc:creator>
  <cp:lastModifiedBy>Stéphane BOUHIER</cp:lastModifiedBy>
  <cp:revision>95</cp:revision>
  <dcterms:created xsi:type="dcterms:W3CDTF">2023-05-04T12:08:59Z</dcterms:created>
  <dcterms:modified xsi:type="dcterms:W3CDTF">2025-04-07T11:39:14Z</dcterms:modified>
</cp:coreProperties>
</file>