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57" r:id="rId6"/>
    <p:sldId id="258" r:id="rId7"/>
    <p:sldId id="259" r:id="rId8"/>
    <p:sldId id="267" r:id="rId9"/>
    <p:sldId id="268"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6" autoAdjust="0"/>
    <p:restoredTop sz="94660"/>
  </p:normalViewPr>
  <p:slideViewPr>
    <p:cSldViewPr snapToGrid="0">
      <p:cViewPr varScale="1">
        <p:scale>
          <a:sx n="89" d="100"/>
          <a:sy n="89" d="100"/>
        </p:scale>
        <p:origin x="461" y="7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185360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388688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3163404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bwMode="gray"/>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bwMode="gray"/>
        <p:txBody>
          <a:bodyPr/>
          <a:lstStyle/>
          <a:p>
            <a:fld id="{98C36929-4350-4620-B171-984EF2467D4E}" type="datetimeFigureOut">
              <a:rPr lang="fr-FR" smtClean="0"/>
              <a:t>20/06/2019</a:t>
            </a:fld>
            <a:endParaRPr lang="fr-FR"/>
          </a:p>
        </p:txBody>
      </p:sp>
      <p:sp>
        <p:nvSpPr>
          <p:cNvPr id="5" name="Espace réservé du pied de page 4"/>
          <p:cNvSpPr>
            <a:spLocks noGrp="1"/>
          </p:cNvSpPr>
          <p:nvPr>
            <p:ph type="ftr" sz="quarter" idx="11"/>
          </p:nvPr>
        </p:nvSpPr>
        <p:spPr bwMode="gray"/>
        <p:txBody>
          <a:bodyPr/>
          <a:lstStyle/>
          <a:p>
            <a:endParaRPr lang="fr-FR"/>
          </a:p>
        </p:txBody>
      </p:sp>
      <p:sp>
        <p:nvSpPr>
          <p:cNvPr id="6" name="Espace réservé du numéro de diapositive 5"/>
          <p:cNvSpPr>
            <a:spLocks noGrp="1"/>
          </p:cNvSpPr>
          <p:nvPr>
            <p:ph type="sldNum" sz="quarter" idx="12"/>
          </p:nvPr>
        </p:nvSpPr>
        <p:spPr bwMode="gray"/>
        <p:txBody>
          <a:bodyPr/>
          <a:lstStyle/>
          <a:p>
            <a:fld id="{17B2391C-8D0D-494C-AA89-E47C5D710ADD}" type="slidenum">
              <a:rPr lang="fr-FR" smtClean="0"/>
              <a:t>‹N°›</a:t>
            </a:fld>
            <a:endParaRPr lang="fr-FR"/>
          </a:p>
        </p:txBody>
      </p:sp>
      <p:sp>
        <p:nvSpPr>
          <p:cNvPr id="8" name="Espace réservé du texte 7"/>
          <p:cNvSpPr>
            <a:spLocks noGrp="1"/>
          </p:cNvSpPr>
          <p:nvPr>
            <p:ph type="body" sz="quarter" idx="13"/>
          </p:nvPr>
        </p:nvSpPr>
        <p:spPr bwMode="gray">
          <a:xfrm>
            <a:off x="768351" y="476250"/>
            <a:ext cx="10847916" cy="757238"/>
          </a:xfrm>
        </p:spPr>
        <p:txBody>
          <a:bodyPr/>
          <a:lstStyle>
            <a:lvl1pPr>
              <a:lnSpc>
                <a:spcPct val="90000"/>
              </a:lnSpc>
              <a:defRPr sz="2400" b="1"/>
            </a:lvl1pPr>
            <a:lvl2pPr>
              <a:lnSpc>
                <a:spcPct val="90000"/>
              </a:lnSpc>
              <a:defRPr sz="1700">
                <a:solidFill>
                  <a:schemeClr val="accent1"/>
                </a:solidFill>
              </a:defRPr>
            </a:lvl2pPr>
          </a:lstStyle>
          <a:p>
            <a:pPr lvl="0"/>
            <a:r>
              <a:rPr lang="fr-FR" smtClean="0"/>
              <a:t>Modifiez les styles du texte du masque</a:t>
            </a:r>
          </a:p>
          <a:p>
            <a:pPr lvl="1"/>
            <a:r>
              <a:rPr lang="fr-FR" smtClean="0"/>
              <a:t>Deuxième niveau</a:t>
            </a:r>
          </a:p>
        </p:txBody>
      </p:sp>
      <p:sp>
        <p:nvSpPr>
          <p:cNvPr id="9" name="Forme libre 8"/>
          <p:cNvSpPr/>
          <p:nvPr/>
        </p:nvSpPr>
        <p:spPr bwMode="gray">
          <a:xfrm>
            <a:off x="10800523" y="-8467"/>
            <a:ext cx="809840" cy="402672"/>
          </a:xfrm>
          <a:custGeom>
            <a:avLst/>
            <a:gdLst>
              <a:gd name="connsiteX0" fmla="*/ 587229 w 587229"/>
              <a:gd name="connsiteY0" fmla="*/ 394283 h 394283"/>
              <a:gd name="connsiteX1" fmla="*/ 268448 w 587229"/>
              <a:gd name="connsiteY1" fmla="*/ 394283 h 394283"/>
              <a:gd name="connsiteX2" fmla="*/ 0 w 587229"/>
              <a:gd name="connsiteY2" fmla="*/ 0 h 394283"/>
              <a:gd name="connsiteX3" fmla="*/ 0 w 587229"/>
              <a:gd name="connsiteY3" fmla="*/ 0 h 394283"/>
              <a:gd name="connsiteX0" fmla="*/ 643384 w 643384"/>
              <a:gd name="connsiteY0" fmla="*/ 402672 h 402672"/>
              <a:gd name="connsiteX1" fmla="*/ 324603 w 643384"/>
              <a:gd name="connsiteY1" fmla="*/ 402672 h 402672"/>
              <a:gd name="connsiteX2" fmla="*/ 56155 w 643384"/>
              <a:gd name="connsiteY2" fmla="*/ 8389 h 402672"/>
              <a:gd name="connsiteX3" fmla="*/ 0 w 643384"/>
              <a:gd name="connsiteY3" fmla="*/ 0 h 402672"/>
              <a:gd name="connsiteX0" fmla="*/ 823404 w 823404"/>
              <a:gd name="connsiteY0" fmla="*/ 538068 h 538068"/>
              <a:gd name="connsiteX1" fmla="*/ 504623 w 823404"/>
              <a:gd name="connsiteY1" fmla="*/ 538068 h 538068"/>
              <a:gd name="connsiteX2" fmla="*/ 236175 w 823404"/>
              <a:gd name="connsiteY2" fmla="*/ 143785 h 538068"/>
              <a:gd name="connsiteX3" fmla="*/ 0 w 823404"/>
              <a:gd name="connsiteY3" fmla="*/ 0 h 538068"/>
              <a:gd name="connsiteX0" fmla="*/ 587229 w 587229"/>
              <a:gd name="connsiteY0" fmla="*/ 394283 h 394283"/>
              <a:gd name="connsiteX1" fmla="*/ 268448 w 587229"/>
              <a:gd name="connsiteY1" fmla="*/ 394283 h 394283"/>
              <a:gd name="connsiteX2" fmla="*/ 0 w 587229"/>
              <a:gd name="connsiteY2" fmla="*/ 0 h 394283"/>
              <a:gd name="connsiteX0" fmla="*/ 607380 w 607380"/>
              <a:gd name="connsiteY0" fmla="*/ 402672 h 402672"/>
              <a:gd name="connsiteX1" fmla="*/ 288599 w 607380"/>
              <a:gd name="connsiteY1" fmla="*/ 402672 h 402672"/>
              <a:gd name="connsiteX2" fmla="*/ 0 w 607380"/>
              <a:gd name="connsiteY2" fmla="*/ 0 h 402672"/>
            </a:gdLst>
            <a:ahLst/>
            <a:cxnLst>
              <a:cxn ang="0">
                <a:pos x="connsiteX0" y="connsiteY0"/>
              </a:cxn>
              <a:cxn ang="0">
                <a:pos x="connsiteX1" y="connsiteY1"/>
              </a:cxn>
              <a:cxn ang="0">
                <a:pos x="connsiteX2" y="connsiteY2"/>
              </a:cxn>
            </a:cxnLst>
            <a:rect l="l" t="t" r="r" b="b"/>
            <a:pathLst>
              <a:path w="607380" h="402672">
                <a:moveTo>
                  <a:pt x="607380" y="402672"/>
                </a:moveTo>
                <a:lnTo>
                  <a:pt x="288599" y="402672"/>
                </a:lnTo>
                <a:lnTo>
                  <a:pt x="0" y="0"/>
                </a:lnTo>
              </a:path>
            </a:pathLst>
          </a:custGeom>
          <a:ln>
            <a:solidFill>
              <a:schemeClr val="accent1"/>
            </a:solidFill>
            <a:headEnd type="arrow" w="sm" len="sm"/>
            <a:tail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800"/>
          </a:p>
        </p:txBody>
      </p:sp>
      <p:cxnSp>
        <p:nvCxnSpPr>
          <p:cNvPr id="10" name="Connecteur droit 9"/>
          <p:cNvCxnSpPr/>
          <p:nvPr/>
        </p:nvCxnSpPr>
        <p:spPr bwMode="gray">
          <a:xfrm>
            <a:off x="801804" y="1321542"/>
            <a:ext cx="10803175" cy="0"/>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469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bwMode="gray"/>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bwMode="gray"/>
        <p:txBody>
          <a:bodyPr/>
          <a:lstStyle/>
          <a:p>
            <a:fld id="{98C36929-4350-4620-B171-984EF2467D4E}" type="datetimeFigureOut">
              <a:rPr lang="fr-FR" smtClean="0"/>
              <a:t>20/06/2019</a:t>
            </a:fld>
            <a:endParaRPr lang="fr-FR"/>
          </a:p>
        </p:txBody>
      </p:sp>
      <p:sp>
        <p:nvSpPr>
          <p:cNvPr id="5" name="Espace réservé du pied de page 4"/>
          <p:cNvSpPr>
            <a:spLocks noGrp="1"/>
          </p:cNvSpPr>
          <p:nvPr>
            <p:ph type="ftr" sz="quarter" idx="11"/>
          </p:nvPr>
        </p:nvSpPr>
        <p:spPr bwMode="gray"/>
        <p:txBody>
          <a:bodyPr/>
          <a:lstStyle/>
          <a:p>
            <a:endParaRPr lang="fr-FR"/>
          </a:p>
        </p:txBody>
      </p:sp>
      <p:sp>
        <p:nvSpPr>
          <p:cNvPr id="6" name="Espace réservé du numéro de diapositive 5"/>
          <p:cNvSpPr>
            <a:spLocks noGrp="1"/>
          </p:cNvSpPr>
          <p:nvPr>
            <p:ph type="sldNum" sz="quarter" idx="12"/>
          </p:nvPr>
        </p:nvSpPr>
        <p:spPr bwMode="gray"/>
        <p:txBody>
          <a:bodyPr/>
          <a:lstStyle/>
          <a:p>
            <a:fld id="{17B2391C-8D0D-494C-AA89-E47C5D710ADD}" type="slidenum">
              <a:rPr lang="fr-FR" smtClean="0"/>
              <a:t>‹N°›</a:t>
            </a:fld>
            <a:endParaRPr lang="fr-FR"/>
          </a:p>
        </p:txBody>
      </p:sp>
      <p:sp>
        <p:nvSpPr>
          <p:cNvPr id="8" name="Espace réservé du texte 7"/>
          <p:cNvSpPr>
            <a:spLocks noGrp="1"/>
          </p:cNvSpPr>
          <p:nvPr>
            <p:ph type="body" sz="quarter" idx="13"/>
          </p:nvPr>
        </p:nvSpPr>
        <p:spPr bwMode="gray">
          <a:xfrm>
            <a:off x="768351" y="476250"/>
            <a:ext cx="10847916" cy="757238"/>
          </a:xfrm>
        </p:spPr>
        <p:txBody>
          <a:bodyPr/>
          <a:lstStyle>
            <a:lvl1pPr>
              <a:lnSpc>
                <a:spcPct val="90000"/>
              </a:lnSpc>
              <a:defRPr sz="2400" b="1"/>
            </a:lvl1pPr>
            <a:lvl2pPr>
              <a:lnSpc>
                <a:spcPct val="90000"/>
              </a:lnSpc>
              <a:defRPr sz="1700">
                <a:solidFill>
                  <a:schemeClr val="accent1"/>
                </a:solidFill>
              </a:defRPr>
            </a:lvl2pPr>
          </a:lstStyle>
          <a:p>
            <a:pPr lvl="0"/>
            <a:r>
              <a:rPr lang="fr-FR" smtClean="0"/>
              <a:t>Modifiez les styles du texte du masque</a:t>
            </a:r>
          </a:p>
          <a:p>
            <a:pPr lvl="1"/>
            <a:r>
              <a:rPr lang="fr-FR" smtClean="0"/>
              <a:t>Deuxième niveau</a:t>
            </a:r>
          </a:p>
        </p:txBody>
      </p:sp>
      <p:sp>
        <p:nvSpPr>
          <p:cNvPr id="9" name="Forme libre 8"/>
          <p:cNvSpPr/>
          <p:nvPr/>
        </p:nvSpPr>
        <p:spPr bwMode="gray">
          <a:xfrm>
            <a:off x="10800523" y="-8467"/>
            <a:ext cx="809840" cy="402672"/>
          </a:xfrm>
          <a:custGeom>
            <a:avLst/>
            <a:gdLst>
              <a:gd name="connsiteX0" fmla="*/ 587229 w 587229"/>
              <a:gd name="connsiteY0" fmla="*/ 394283 h 394283"/>
              <a:gd name="connsiteX1" fmla="*/ 268448 w 587229"/>
              <a:gd name="connsiteY1" fmla="*/ 394283 h 394283"/>
              <a:gd name="connsiteX2" fmla="*/ 0 w 587229"/>
              <a:gd name="connsiteY2" fmla="*/ 0 h 394283"/>
              <a:gd name="connsiteX3" fmla="*/ 0 w 587229"/>
              <a:gd name="connsiteY3" fmla="*/ 0 h 394283"/>
              <a:gd name="connsiteX0" fmla="*/ 643384 w 643384"/>
              <a:gd name="connsiteY0" fmla="*/ 402672 h 402672"/>
              <a:gd name="connsiteX1" fmla="*/ 324603 w 643384"/>
              <a:gd name="connsiteY1" fmla="*/ 402672 h 402672"/>
              <a:gd name="connsiteX2" fmla="*/ 56155 w 643384"/>
              <a:gd name="connsiteY2" fmla="*/ 8389 h 402672"/>
              <a:gd name="connsiteX3" fmla="*/ 0 w 643384"/>
              <a:gd name="connsiteY3" fmla="*/ 0 h 402672"/>
              <a:gd name="connsiteX0" fmla="*/ 823404 w 823404"/>
              <a:gd name="connsiteY0" fmla="*/ 538068 h 538068"/>
              <a:gd name="connsiteX1" fmla="*/ 504623 w 823404"/>
              <a:gd name="connsiteY1" fmla="*/ 538068 h 538068"/>
              <a:gd name="connsiteX2" fmla="*/ 236175 w 823404"/>
              <a:gd name="connsiteY2" fmla="*/ 143785 h 538068"/>
              <a:gd name="connsiteX3" fmla="*/ 0 w 823404"/>
              <a:gd name="connsiteY3" fmla="*/ 0 h 538068"/>
              <a:gd name="connsiteX0" fmla="*/ 587229 w 587229"/>
              <a:gd name="connsiteY0" fmla="*/ 394283 h 394283"/>
              <a:gd name="connsiteX1" fmla="*/ 268448 w 587229"/>
              <a:gd name="connsiteY1" fmla="*/ 394283 h 394283"/>
              <a:gd name="connsiteX2" fmla="*/ 0 w 587229"/>
              <a:gd name="connsiteY2" fmla="*/ 0 h 394283"/>
              <a:gd name="connsiteX0" fmla="*/ 607380 w 607380"/>
              <a:gd name="connsiteY0" fmla="*/ 402672 h 402672"/>
              <a:gd name="connsiteX1" fmla="*/ 288599 w 607380"/>
              <a:gd name="connsiteY1" fmla="*/ 402672 h 402672"/>
              <a:gd name="connsiteX2" fmla="*/ 0 w 607380"/>
              <a:gd name="connsiteY2" fmla="*/ 0 h 402672"/>
            </a:gdLst>
            <a:ahLst/>
            <a:cxnLst>
              <a:cxn ang="0">
                <a:pos x="connsiteX0" y="connsiteY0"/>
              </a:cxn>
              <a:cxn ang="0">
                <a:pos x="connsiteX1" y="connsiteY1"/>
              </a:cxn>
              <a:cxn ang="0">
                <a:pos x="connsiteX2" y="connsiteY2"/>
              </a:cxn>
            </a:cxnLst>
            <a:rect l="l" t="t" r="r" b="b"/>
            <a:pathLst>
              <a:path w="607380" h="402672">
                <a:moveTo>
                  <a:pt x="607380" y="402672"/>
                </a:moveTo>
                <a:lnTo>
                  <a:pt x="288599" y="402672"/>
                </a:lnTo>
                <a:lnTo>
                  <a:pt x="0" y="0"/>
                </a:lnTo>
              </a:path>
            </a:pathLst>
          </a:custGeom>
          <a:ln>
            <a:solidFill>
              <a:schemeClr val="accent1"/>
            </a:solidFill>
            <a:headEnd type="arrow" w="sm" len="sm"/>
            <a:tail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800"/>
          </a:p>
        </p:txBody>
      </p:sp>
      <p:cxnSp>
        <p:nvCxnSpPr>
          <p:cNvPr id="10" name="Connecteur droit 9"/>
          <p:cNvCxnSpPr/>
          <p:nvPr/>
        </p:nvCxnSpPr>
        <p:spPr bwMode="gray">
          <a:xfrm>
            <a:off x="801804" y="1321542"/>
            <a:ext cx="10803175" cy="0"/>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428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bwMode="gray"/>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bwMode="gray"/>
        <p:txBody>
          <a:bodyPr/>
          <a:lstStyle/>
          <a:p>
            <a:fld id="{98C36929-4350-4620-B171-984EF2467D4E}" type="datetimeFigureOut">
              <a:rPr lang="fr-FR" smtClean="0"/>
              <a:t>20/06/2019</a:t>
            </a:fld>
            <a:endParaRPr lang="fr-FR"/>
          </a:p>
        </p:txBody>
      </p:sp>
      <p:sp>
        <p:nvSpPr>
          <p:cNvPr id="5" name="Espace réservé du pied de page 4"/>
          <p:cNvSpPr>
            <a:spLocks noGrp="1"/>
          </p:cNvSpPr>
          <p:nvPr>
            <p:ph type="ftr" sz="quarter" idx="11"/>
          </p:nvPr>
        </p:nvSpPr>
        <p:spPr bwMode="gray"/>
        <p:txBody>
          <a:bodyPr/>
          <a:lstStyle/>
          <a:p>
            <a:endParaRPr lang="fr-FR"/>
          </a:p>
        </p:txBody>
      </p:sp>
      <p:sp>
        <p:nvSpPr>
          <p:cNvPr id="6" name="Espace réservé du numéro de diapositive 5"/>
          <p:cNvSpPr>
            <a:spLocks noGrp="1"/>
          </p:cNvSpPr>
          <p:nvPr>
            <p:ph type="sldNum" sz="quarter" idx="12"/>
          </p:nvPr>
        </p:nvSpPr>
        <p:spPr bwMode="gray"/>
        <p:txBody>
          <a:bodyPr/>
          <a:lstStyle/>
          <a:p>
            <a:fld id="{17B2391C-8D0D-494C-AA89-E47C5D710ADD}" type="slidenum">
              <a:rPr lang="fr-FR" smtClean="0"/>
              <a:t>‹N°›</a:t>
            </a:fld>
            <a:endParaRPr lang="fr-FR"/>
          </a:p>
        </p:txBody>
      </p:sp>
      <p:sp>
        <p:nvSpPr>
          <p:cNvPr id="8" name="Espace réservé du texte 7"/>
          <p:cNvSpPr>
            <a:spLocks noGrp="1"/>
          </p:cNvSpPr>
          <p:nvPr>
            <p:ph type="body" sz="quarter" idx="13"/>
          </p:nvPr>
        </p:nvSpPr>
        <p:spPr bwMode="gray">
          <a:xfrm>
            <a:off x="768351" y="476250"/>
            <a:ext cx="10847916" cy="757238"/>
          </a:xfrm>
        </p:spPr>
        <p:txBody>
          <a:bodyPr/>
          <a:lstStyle>
            <a:lvl1pPr>
              <a:lnSpc>
                <a:spcPct val="90000"/>
              </a:lnSpc>
              <a:defRPr sz="2400" b="1"/>
            </a:lvl1pPr>
            <a:lvl2pPr>
              <a:lnSpc>
                <a:spcPct val="90000"/>
              </a:lnSpc>
              <a:defRPr sz="1700">
                <a:solidFill>
                  <a:schemeClr val="accent1"/>
                </a:solidFill>
              </a:defRPr>
            </a:lvl2pPr>
          </a:lstStyle>
          <a:p>
            <a:pPr lvl="0"/>
            <a:r>
              <a:rPr lang="fr-FR" smtClean="0"/>
              <a:t>Modifiez les styles du texte du masque</a:t>
            </a:r>
          </a:p>
          <a:p>
            <a:pPr lvl="1"/>
            <a:r>
              <a:rPr lang="fr-FR" smtClean="0"/>
              <a:t>Deuxième niveau</a:t>
            </a:r>
          </a:p>
        </p:txBody>
      </p:sp>
      <p:sp>
        <p:nvSpPr>
          <p:cNvPr id="9" name="Forme libre 8"/>
          <p:cNvSpPr/>
          <p:nvPr/>
        </p:nvSpPr>
        <p:spPr bwMode="gray">
          <a:xfrm>
            <a:off x="10800523" y="-8467"/>
            <a:ext cx="809840" cy="402672"/>
          </a:xfrm>
          <a:custGeom>
            <a:avLst/>
            <a:gdLst>
              <a:gd name="connsiteX0" fmla="*/ 587229 w 587229"/>
              <a:gd name="connsiteY0" fmla="*/ 394283 h 394283"/>
              <a:gd name="connsiteX1" fmla="*/ 268448 w 587229"/>
              <a:gd name="connsiteY1" fmla="*/ 394283 h 394283"/>
              <a:gd name="connsiteX2" fmla="*/ 0 w 587229"/>
              <a:gd name="connsiteY2" fmla="*/ 0 h 394283"/>
              <a:gd name="connsiteX3" fmla="*/ 0 w 587229"/>
              <a:gd name="connsiteY3" fmla="*/ 0 h 394283"/>
              <a:gd name="connsiteX0" fmla="*/ 643384 w 643384"/>
              <a:gd name="connsiteY0" fmla="*/ 402672 h 402672"/>
              <a:gd name="connsiteX1" fmla="*/ 324603 w 643384"/>
              <a:gd name="connsiteY1" fmla="*/ 402672 h 402672"/>
              <a:gd name="connsiteX2" fmla="*/ 56155 w 643384"/>
              <a:gd name="connsiteY2" fmla="*/ 8389 h 402672"/>
              <a:gd name="connsiteX3" fmla="*/ 0 w 643384"/>
              <a:gd name="connsiteY3" fmla="*/ 0 h 402672"/>
              <a:gd name="connsiteX0" fmla="*/ 823404 w 823404"/>
              <a:gd name="connsiteY0" fmla="*/ 538068 h 538068"/>
              <a:gd name="connsiteX1" fmla="*/ 504623 w 823404"/>
              <a:gd name="connsiteY1" fmla="*/ 538068 h 538068"/>
              <a:gd name="connsiteX2" fmla="*/ 236175 w 823404"/>
              <a:gd name="connsiteY2" fmla="*/ 143785 h 538068"/>
              <a:gd name="connsiteX3" fmla="*/ 0 w 823404"/>
              <a:gd name="connsiteY3" fmla="*/ 0 h 538068"/>
              <a:gd name="connsiteX0" fmla="*/ 587229 w 587229"/>
              <a:gd name="connsiteY0" fmla="*/ 394283 h 394283"/>
              <a:gd name="connsiteX1" fmla="*/ 268448 w 587229"/>
              <a:gd name="connsiteY1" fmla="*/ 394283 h 394283"/>
              <a:gd name="connsiteX2" fmla="*/ 0 w 587229"/>
              <a:gd name="connsiteY2" fmla="*/ 0 h 394283"/>
              <a:gd name="connsiteX0" fmla="*/ 607380 w 607380"/>
              <a:gd name="connsiteY0" fmla="*/ 402672 h 402672"/>
              <a:gd name="connsiteX1" fmla="*/ 288599 w 607380"/>
              <a:gd name="connsiteY1" fmla="*/ 402672 h 402672"/>
              <a:gd name="connsiteX2" fmla="*/ 0 w 607380"/>
              <a:gd name="connsiteY2" fmla="*/ 0 h 402672"/>
            </a:gdLst>
            <a:ahLst/>
            <a:cxnLst>
              <a:cxn ang="0">
                <a:pos x="connsiteX0" y="connsiteY0"/>
              </a:cxn>
              <a:cxn ang="0">
                <a:pos x="connsiteX1" y="connsiteY1"/>
              </a:cxn>
              <a:cxn ang="0">
                <a:pos x="connsiteX2" y="connsiteY2"/>
              </a:cxn>
            </a:cxnLst>
            <a:rect l="l" t="t" r="r" b="b"/>
            <a:pathLst>
              <a:path w="607380" h="402672">
                <a:moveTo>
                  <a:pt x="607380" y="402672"/>
                </a:moveTo>
                <a:lnTo>
                  <a:pt x="288599" y="402672"/>
                </a:lnTo>
                <a:lnTo>
                  <a:pt x="0" y="0"/>
                </a:lnTo>
              </a:path>
            </a:pathLst>
          </a:custGeom>
          <a:ln>
            <a:solidFill>
              <a:schemeClr val="accent1"/>
            </a:solidFill>
            <a:headEnd type="arrow" w="sm" len="sm"/>
            <a:tail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800"/>
          </a:p>
        </p:txBody>
      </p:sp>
      <p:cxnSp>
        <p:nvCxnSpPr>
          <p:cNvPr id="10" name="Connecteur droit 9"/>
          <p:cNvCxnSpPr/>
          <p:nvPr/>
        </p:nvCxnSpPr>
        <p:spPr bwMode="gray">
          <a:xfrm>
            <a:off x="801804" y="1321542"/>
            <a:ext cx="10803175" cy="0"/>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86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365995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1338919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930F9A9-8A1D-4583-BBFD-E3852F7D560D}" type="datetimeFigureOut">
              <a:rPr lang="fr-FR" smtClean="0"/>
              <a:t>20/06/2019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44709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930F9A9-8A1D-4583-BBFD-E3852F7D560D}" type="datetimeFigureOut">
              <a:rPr lang="fr-FR" smtClean="0"/>
              <a:t>20/06/2019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3615296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930F9A9-8A1D-4583-BBFD-E3852F7D560D}" type="datetimeFigureOut">
              <a:rPr lang="fr-FR" smtClean="0"/>
              <a:t>20/06/2019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185726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930F9A9-8A1D-4583-BBFD-E3852F7D560D}" type="datetimeFigureOut">
              <a:rPr lang="fr-FR" smtClean="0"/>
              <a:t>20/06/2019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3865984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930F9A9-8A1D-4583-BBFD-E3852F7D560D}" type="datetimeFigureOut">
              <a:rPr lang="fr-FR" smtClean="0"/>
              <a:t>20/06/2019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179808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930F9A9-8A1D-4583-BBFD-E3852F7D560D}" type="datetimeFigureOut">
              <a:rPr lang="fr-FR" smtClean="0"/>
              <a:t>20/06/2019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FF5C09-AC88-4833-BF7A-62C11C9FB121}" type="slidenum">
              <a:rPr lang="fr-FR" smtClean="0"/>
              <a:t>‹N°›</a:t>
            </a:fld>
            <a:endParaRPr lang="fr-FR"/>
          </a:p>
        </p:txBody>
      </p:sp>
    </p:spTree>
    <p:extLst>
      <p:ext uri="{BB962C8B-B14F-4D97-AF65-F5344CB8AC3E}">
        <p14:creationId xmlns:p14="http://schemas.microsoft.com/office/powerpoint/2010/main" val="265263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0F9A9-8A1D-4583-BBFD-E3852F7D560D}" type="datetimeFigureOut">
              <a:rPr lang="fr-FR" smtClean="0"/>
              <a:t>20/06/2019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FF5C09-AC88-4833-BF7A-62C11C9FB121}" type="slidenum">
              <a:rPr lang="fr-FR" smtClean="0"/>
              <a:t>‹N°›</a:t>
            </a:fld>
            <a:endParaRPr lang="fr-FR"/>
          </a:p>
        </p:txBody>
      </p:sp>
    </p:spTree>
    <p:extLst>
      <p:ext uri="{BB962C8B-B14F-4D97-AF65-F5344CB8AC3E}">
        <p14:creationId xmlns:p14="http://schemas.microsoft.com/office/powerpoint/2010/main" val="363048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feed/hashtag/?keywords=#exp%C3%A9rience" TargetMode="External"/><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reen-evenements.com/" TargetMode="External"/><Relationship Id="rId2" Type="http://schemas.openxmlformats.org/officeDocument/2006/relationships/hyperlink" Target="https://france-congres-evenements.org/index.php/fr/"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2544793"/>
            <a:ext cx="9144000" cy="1535502"/>
          </a:xfrm>
        </p:spPr>
        <p:txBody>
          <a:bodyPr>
            <a:normAutofit/>
          </a:bodyPr>
          <a:lstStyle/>
          <a:p>
            <a:r>
              <a:rPr lang="fr-FR" dirty="0" smtClean="0"/>
              <a:t>RSE : ISO 20121</a:t>
            </a:r>
            <a:endParaRPr lang="fr-FR" dirty="0"/>
          </a:p>
        </p:txBody>
      </p:sp>
      <p:pic>
        <p:nvPicPr>
          <p:cNvPr id="3" name="Image 2"/>
          <p:cNvPicPr/>
          <p:nvPr/>
        </p:nvPicPr>
        <p:blipFill>
          <a:blip r:embed="rId2">
            <a:extLst>
              <a:ext uri="{28A0092B-C50C-407E-A947-70E740481C1C}">
                <a14:useLocalDpi xmlns:a14="http://schemas.microsoft.com/office/drawing/2010/main" val="0"/>
              </a:ext>
            </a:extLst>
          </a:blip>
          <a:srcRect/>
          <a:stretch>
            <a:fillRect/>
          </a:stretch>
        </p:blipFill>
        <p:spPr bwMode="auto">
          <a:xfrm>
            <a:off x="4494362" y="526211"/>
            <a:ext cx="2631057" cy="1699403"/>
          </a:xfrm>
          <a:prstGeom prst="rect">
            <a:avLst/>
          </a:prstGeom>
          <a:noFill/>
          <a:ln>
            <a:noFill/>
          </a:ln>
        </p:spPr>
      </p:pic>
    </p:spTree>
    <p:extLst>
      <p:ext uri="{BB962C8B-B14F-4D97-AF65-F5344CB8AC3E}">
        <p14:creationId xmlns:p14="http://schemas.microsoft.com/office/powerpoint/2010/main" val="2923688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A6F37CF-ED6B-4D3A-8261-710F73C9E641}" type="slidenum">
              <a:rPr lang="fr-FR" smtClean="0"/>
              <a:pPr/>
              <a:t>2</a:t>
            </a:fld>
            <a:endParaRPr lang="fr-FR" dirty="0"/>
          </a:p>
        </p:txBody>
      </p:sp>
      <p:sp>
        <p:nvSpPr>
          <p:cNvPr id="13" name="Espace réservé du texte 2"/>
          <p:cNvSpPr>
            <a:spLocks noGrp="1"/>
          </p:cNvSpPr>
          <p:nvPr>
            <p:ph type="body" sz="quarter" idx="13"/>
          </p:nvPr>
        </p:nvSpPr>
        <p:spPr>
          <a:xfrm>
            <a:off x="2100264" y="476250"/>
            <a:ext cx="8135937" cy="757238"/>
          </a:xfrm>
        </p:spPr>
        <p:txBody>
          <a:bodyPr>
            <a:normAutofit lnSpcReduction="10000"/>
          </a:bodyPr>
          <a:lstStyle/>
          <a:p>
            <a:r>
              <a:rPr lang="fr-FR" dirty="0" smtClean="0"/>
              <a:t>RSE</a:t>
            </a:r>
          </a:p>
          <a:p>
            <a:r>
              <a:rPr lang="fr-FR" sz="2000" i="1" dirty="0"/>
              <a:t>une lame de fond</a:t>
            </a:r>
          </a:p>
        </p:txBody>
      </p:sp>
      <p:pic>
        <p:nvPicPr>
          <p:cNvPr id="16" name="Picture 2" descr="RÃ©sultat de recherche d'images pour &quot;ODD ONU&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5706" y="4482875"/>
            <a:ext cx="2476500" cy="1651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omposition du nouveau Parlement europÃ©en 20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5061" y="2362490"/>
            <a:ext cx="2186426" cy="206379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mage associÃ©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4341" y="4783358"/>
            <a:ext cx="2476499" cy="1050035"/>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 18"/>
          <p:cNvPicPr>
            <a:picLocks noChangeAspect="1"/>
          </p:cNvPicPr>
          <p:nvPr/>
        </p:nvPicPr>
        <p:blipFill>
          <a:blip r:embed="rId5"/>
          <a:stretch>
            <a:fillRect/>
          </a:stretch>
        </p:blipFill>
        <p:spPr>
          <a:xfrm>
            <a:off x="4910024" y="4534470"/>
            <a:ext cx="2476500" cy="1547813"/>
          </a:xfrm>
          <a:prstGeom prst="rect">
            <a:avLst/>
          </a:prstGeom>
        </p:spPr>
      </p:pic>
      <p:sp>
        <p:nvSpPr>
          <p:cNvPr id="20" name="Rectangle 19"/>
          <p:cNvSpPr/>
          <p:nvPr/>
        </p:nvSpPr>
        <p:spPr>
          <a:xfrm>
            <a:off x="4910024" y="1419973"/>
            <a:ext cx="2476500" cy="64633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Grand public</a:t>
            </a:r>
          </a:p>
        </p:txBody>
      </p:sp>
      <p:sp>
        <p:nvSpPr>
          <p:cNvPr id="21" name="Rectangle 20"/>
          <p:cNvSpPr/>
          <p:nvPr/>
        </p:nvSpPr>
        <p:spPr>
          <a:xfrm>
            <a:off x="2065706" y="1419972"/>
            <a:ext cx="2476500" cy="6463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Communauté internationale</a:t>
            </a:r>
          </a:p>
        </p:txBody>
      </p:sp>
      <p:sp>
        <p:nvSpPr>
          <p:cNvPr id="22" name="Rectangle 21"/>
          <p:cNvSpPr/>
          <p:nvPr/>
        </p:nvSpPr>
        <p:spPr>
          <a:xfrm>
            <a:off x="7754342" y="1419972"/>
            <a:ext cx="2476500" cy="64633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Pouvoirs publics</a:t>
            </a:r>
          </a:p>
        </p:txBody>
      </p:sp>
      <p:pic>
        <p:nvPicPr>
          <p:cNvPr id="23" name="Picture 6" descr="RÃ©sultat de recherche d'images pour &quot;grenelle environnement&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4849" y="2486025"/>
            <a:ext cx="1932611" cy="18731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RÃ©sultat de recherche d'images pour &quot;cop 21 paris&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23160" y="2381682"/>
            <a:ext cx="961593" cy="178581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9952377" y="6326098"/>
            <a:ext cx="535443" cy="276999"/>
          </a:xfrm>
          <a:prstGeom prst="rect">
            <a:avLst/>
          </a:prstGeom>
          <a:noFill/>
        </p:spPr>
        <p:txBody>
          <a:bodyPr wrap="square" rtlCol="0">
            <a:spAutoFit/>
          </a:bodyPr>
          <a:lstStyle/>
          <a:p>
            <a:pPr algn="ctr"/>
            <a:r>
              <a:rPr lang="fr-FR" sz="1200" dirty="0">
                <a:solidFill>
                  <a:schemeClr val="bg2"/>
                </a:solidFill>
              </a:rPr>
              <a:t>VL</a:t>
            </a:r>
          </a:p>
        </p:txBody>
      </p:sp>
    </p:spTree>
    <p:extLst>
      <p:ext uri="{BB962C8B-B14F-4D97-AF65-F5344CB8AC3E}">
        <p14:creationId xmlns:p14="http://schemas.microsoft.com/office/powerpoint/2010/main" val="646676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A6F37CF-ED6B-4D3A-8261-710F73C9E641}" type="slidenum">
              <a:rPr lang="fr-FR" smtClean="0"/>
              <a:pPr/>
              <a:t>3</a:t>
            </a:fld>
            <a:endParaRPr lang="fr-FR" dirty="0"/>
          </a:p>
        </p:txBody>
      </p:sp>
      <p:sp>
        <p:nvSpPr>
          <p:cNvPr id="14" name="Espace réservé du texte 4"/>
          <p:cNvSpPr txBox="1">
            <a:spLocks/>
          </p:cNvSpPr>
          <p:nvPr/>
        </p:nvSpPr>
        <p:spPr bwMode="gray">
          <a:xfrm>
            <a:off x="2100264" y="476250"/>
            <a:ext cx="8135937" cy="75723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buFont typeface="Arial" pitchFamily="34" charset="0"/>
              <a:buNone/>
              <a:defRPr sz="2400" b="1" kern="1200" cap="all" baseline="0">
                <a:solidFill>
                  <a:schemeClr val="accent2"/>
                </a:solidFill>
                <a:latin typeface="+mn-lt"/>
                <a:ea typeface="+mn-ea"/>
                <a:cs typeface="+mn-cs"/>
              </a:defRPr>
            </a:lvl1pPr>
            <a:lvl2pPr marL="0" indent="0" algn="l" defTabSz="914400" rtl="0" eaLnBrk="1" latinLnBrk="0" hangingPunct="1">
              <a:lnSpc>
                <a:spcPct val="90000"/>
              </a:lnSpc>
              <a:spcBef>
                <a:spcPts val="0"/>
              </a:spcBef>
              <a:buFont typeface="Arial" pitchFamily="34" charset="0"/>
              <a:buNone/>
              <a:defRPr sz="1700" kern="1200">
                <a:solidFill>
                  <a:schemeClr val="accent1"/>
                </a:solidFill>
                <a:latin typeface="+mn-lt"/>
                <a:ea typeface="+mn-ea"/>
                <a:cs typeface="+mn-cs"/>
              </a:defRPr>
            </a:lvl2pPr>
            <a:lvl3pPr marL="107950" indent="-107950" algn="l" defTabSz="914400" rtl="0" eaLnBrk="1" latinLnBrk="0" hangingPunct="1">
              <a:spcBef>
                <a:spcPts val="0"/>
              </a:spcBef>
              <a:buClr>
                <a:schemeClr val="accent1"/>
              </a:buClr>
              <a:buFont typeface="Calibri" pitchFamily="34" charset="0"/>
              <a:buChar char="-"/>
              <a:defRPr sz="1400" kern="1200">
                <a:solidFill>
                  <a:schemeClr val="tx2"/>
                </a:solidFill>
                <a:latin typeface="+mn-lt"/>
                <a:ea typeface="+mn-ea"/>
                <a:cs typeface="+mn-cs"/>
              </a:defRPr>
            </a:lvl3pPr>
            <a:lvl4pPr marL="252000" indent="-108000" algn="l" defTabSz="914400" rtl="0" eaLnBrk="1" latinLnBrk="0" hangingPunct="1">
              <a:spcBef>
                <a:spcPts val="0"/>
              </a:spcBef>
              <a:buClr>
                <a:schemeClr val="accent2"/>
              </a:buClr>
              <a:buFont typeface="Calibri" pitchFamily="34" charset="0"/>
              <a:buChar char="-"/>
              <a:defRPr sz="1200" kern="1200">
                <a:solidFill>
                  <a:schemeClr val="tx2"/>
                </a:solidFill>
                <a:latin typeface="+mn-lt"/>
                <a:ea typeface="+mn-ea"/>
                <a:cs typeface="+mn-cs"/>
              </a:defRPr>
            </a:lvl4pPr>
            <a:lvl5pPr marL="396000" indent="-108000" algn="l" defTabSz="914400" rtl="0" eaLnBrk="1" latinLnBrk="0" hangingPunct="1">
              <a:spcBef>
                <a:spcPts val="0"/>
              </a:spcBef>
              <a:buClr>
                <a:schemeClr val="accent2"/>
              </a:buClr>
              <a:buFont typeface="Calibri"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dirty="0"/>
              <a:t>RSE </a:t>
            </a:r>
          </a:p>
          <a:p>
            <a:r>
              <a:rPr lang="fr-FR" sz="2000" i="1" dirty="0"/>
              <a:t>une attente des participants aux événements</a:t>
            </a:r>
          </a:p>
        </p:txBody>
      </p:sp>
      <p:pic>
        <p:nvPicPr>
          <p:cNvPr id="2056" name="Picture 8" descr="RÃ©sultat de recherche d'images pour &quot;programme faire uda&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206" y="1593431"/>
            <a:ext cx="3194050" cy="99492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e 7"/>
          <p:cNvGrpSpPr/>
          <p:nvPr/>
        </p:nvGrpSpPr>
        <p:grpSpPr>
          <a:xfrm>
            <a:off x="3282156" y="2828193"/>
            <a:ext cx="5871369" cy="3258070"/>
            <a:chOff x="1758155" y="2828193"/>
            <a:chExt cx="5871369" cy="3258070"/>
          </a:xfrm>
        </p:grpSpPr>
        <p:sp>
          <p:nvSpPr>
            <p:cNvPr id="7" name="ZoneTexte 6"/>
            <p:cNvSpPr txBox="1"/>
            <p:nvPr/>
          </p:nvSpPr>
          <p:spPr>
            <a:xfrm>
              <a:off x="2052637" y="4026341"/>
              <a:ext cx="5367337" cy="861774"/>
            </a:xfrm>
            <a:prstGeom prst="rect">
              <a:avLst/>
            </a:prstGeom>
            <a:noFill/>
          </p:spPr>
          <p:txBody>
            <a:bodyPr wrap="square" rtlCol="0">
              <a:spAutoFit/>
            </a:bodyPr>
            <a:lstStyle/>
            <a:p>
              <a:pPr algn="just"/>
              <a:r>
                <a:rPr lang="fr-FR" sz="3200" b="1" dirty="0">
                  <a:solidFill>
                    <a:schemeClr val="accent1"/>
                  </a:solidFill>
                </a:rPr>
                <a:t>78%</a:t>
              </a:r>
              <a:r>
                <a:rPr lang="fr-FR" sz="1600" dirty="0"/>
                <a:t> des participants trouvent important que l’événement montre un vrai </a:t>
              </a:r>
              <a:r>
                <a:rPr lang="fr-FR" b="1" dirty="0">
                  <a:solidFill>
                    <a:schemeClr val="accent1"/>
                  </a:solidFill>
                </a:rPr>
                <a:t>engagement</a:t>
              </a:r>
              <a:r>
                <a:rPr lang="fr-FR" dirty="0"/>
                <a:t> </a:t>
              </a:r>
              <a:r>
                <a:rPr lang="fr-FR" sz="1600" dirty="0"/>
                <a:t>sur les questions DD </a:t>
              </a:r>
              <a:endParaRPr lang="fr-FR" sz="1600" b="1" dirty="0">
                <a:hlinkClick r:id="rId3"/>
              </a:endParaRPr>
            </a:p>
          </p:txBody>
        </p:sp>
        <p:sp>
          <p:nvSpPr>
            <p:cNvPr id="6" name="ZoneTexte 5"/>
            <p:cNvSpPr txBox="1"/>
            <p:nvPr/>
          </p:nvSpPr>
          <p:spPr>
            <a:xfrm>
              <a:off x="2052636" y="5042447"/>
              <a:ext cx="5367337" cy="861774"/>
            </a:xfrm>
            <a:prstGeom prst="rect">
              <a:avLst/>
            </a:prstGeom>
            <a:noFill/>
          </p:spPr>
          <p:txBody>
            <a:bodyPr wrap="square" rtlCol="0">
              <a:spAutoFit/>
            </a:bodyPr>
            <a:lstStyle/>
            <a:p>
              <a:pPr algn="just"/>
              <a:r>
                <a:rPr lang="fr-FR" sz="3200" b="1" dirty="0">
                  <a:solidFill>
                    <a:schemeClr val="accent1"/>
                  </a:solidFill>
                </a:rPr>
                <a:t>38%</a:t>
              </a:r>
              <a:r>
                <a:rPr lang="fr-FR" sz="1600" dirty="0"/>
                <a:t> des participants déclarent qu’ils ne participeront pas à un événement n’ayant pas inclus le durable dans son </a:t>
              </a:r>
              <a:r>
                <a:rPr lang="fr-FR" b="1" dirty="0">
                  <a:solidFill>
                    <a:schemeClr val="accent1"/>
                  </a:solidFill>
                </a:rPr>
                <a:t>ADN </a:t>
              </a:r>
              <a:endParaRPr lang="fr-FR" sz="1600" b="1" dirty="0">
                <a:solidFill>
                  <a:schemeClr val="accent1"/>
                </a:solidFill>
                <a:hlinkClick r:id="rId3"/>
              </a:endParaRPr>
            </a:p>
          </p:txBody>
        </p:sp>
        <p:pic>
          <p:nvPicPr>
            <p:cNvPr id="2050" name="Picture 2" descr="RÃ©sultat de recherche d'images pour &quot;explori&quot;"/>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6036" y="3000619"/>
              <a:ext cx="1810453" cy="9059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Ã©sultat de recherche d'images pour &quot;UFI&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36304" y="3222849"/>
              <a:ext cx="1980497" cy="4648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58155" y="2828193"/>
              <a:ext cx="5871369" cy="325807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a:xfrm>
            <a:off x="3282156" y="1473324"/>
            <a:ext cx="5871369" cy="12351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9952377" y="6326098"/>
            <a:ext cx="535443" cy="276999"/>
          </a:xfrm>
          <a:prstGeom prst="rect">
            <a:avLst/>
          </a:prstGeom>
          <a:noFill/>
        </p:spPr>
        <p:txBody>
          <a:bodyPr wrap="square" rtlCol="0">
            <a:spAutoFit/>
          </a:bodyPr>
          <a:lstStyle/>
          <a:p>
            <a:pPr algn="ctr"/>
            <a:r>
              <a:rPr lang="fr-FR" sz="1200" dirty="0">
                <a:solidFill>
                  <a:schemeClr val="bg2"/>
                </a:solidFill>
              </a:rPr>
              <a:t>VL</a:t>
            </a:r>
          </a:p>
        </p:txBody>
      </p:sp>
    </p:spTree>
    <p:extLst>
      <p:ext uri="{BB962C8B-B14F-4D97-AF65-F5344CB8AC3E}">
        <p14:creationId xmlns:p14="http://schemas.microsoft.com/office/powerpoint/2010/main" val="1726678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A6F37CF-ED6B-4D3A-8261-710F73C9E641}" type="slidenum">
              <a:rPr lang="fr-FR" smtClean="0"/>
              <a:pPr/>
              <a:t>4</a:t>
            </a:fld>
            <a:endParaRPr lang="fr-FR" dirty="0"/>
          </a:p>
        </p:txBody>
      </p:sp>
      <p:sp>
        <p:nvSpPr>
          <p:cNvPr id="14" name="Espace réservé du texte 4"/>
          <p:cNvSpPr txBox="1">
            <a:spLocks/>
          </p:cNvSpPr>
          <p:nvPr/>
        </p:nvSpPr>
        <p:spPr bwMode="gray">
          <a:xfrm>
            <a:off x="2100264" y="476250"/>
            <a:ext cx="8135937" cy="75723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buFont typeface="Arial" pitchFamily="34" charset="0"/>
              <a:buNone/>
              <a:defRPr sz="2400" b="1" kern="1200" cap="all" baseline="0">
                <a:solidFill>
                  <a:schemeClr val="accent2"/>
                </a:solidFill>
                <a:latin typeface="+mn-lt"/>
                <a:ea typeface="+mn-ea"/>
                <a:cs typeface="+mn-cs"/>
              </a:defRPr>
            </a:lvl1pPr>
            <a:lvl2pPr marL="0" indent="0" algn="l" defTabSz="914400" rtl="0" eaLnBrk="1" latinLnBrk="0" hangingPunct="1">
              <a:lnSpc>
                <a:spcPct val="90000"/>
              </a:lnSpc>
              <a:spcBef>
                <a:spcPts val="0"/>
              </a:spcBef>
              <a:buFont typeface="Arial" pitchFamily="34" charset="0"/>
              <a:buNone/>
              <a:defRPr sz="1700" kern="1200">
                <a:solidFill>
                  <a:schemeClr val="accent1"/>
                </a:solidFill>
                <a:latin typeface="+mn-lt"/>
                <a:ea typeface="+mn-ea"/>
                <a:cs typeface="+mn-cs"/>
              </a:defRPr>
            </a:lvl2pPr>
            <a:lvl3pPr marL="107950" indent="-107950" algn="l" defTabSz="914400" rtl="0" eaLnBrk="1" latinLnBrk="0" hangingPunct="1">
              <a:spcBef>
                <a:spcPts val="0"/>
              </a:spcBef>
              <a:buClr>
                <a:schemeClr val="accent1"/>
              </a:buClr>
              <a:buFont typeface="Calibri" pitchFamily="34" charset="0"/>
              <a:buChar char="-"/>
              <a:defRPr sz="1400" kern="1200">
                <a:solidFill>
                  <a:schemeClr val="tx2"/>
                </a:solidFill>
                <a:latin typeface="+mn-lt"/>
                <a:ea typeface="+mn-ea"/>
                <a:cs typeface="+mn-cs"/>
              </a:defRPr>
            </a:lvl3pPr>
            <a:lvl4pPr marL="252000" indent="-108000" algn="l" defTabSz="914400" rtl="0" eaLnBrk="1" latinLnBrk="0" hangingPunct="1">
              <a:spcBef>
                <a:spcPts val="0"/>
              </a:spcBef>
              <a:buClr>
                <a:schemeClr val="accent2"/>
              </a:buClr>
              <a:buFont typeface="Calibri" pitchFamily="34" charset="0"/>
              <a:buChar char="-"/>
              <a:defRPr sz="1200" kern="1200">
                <a:solidFill>
                  <a:schemeClr val="tx2"/>
                </a:solidFill>
                <a:latin typeface="+mn-lt"/>
                <a:ea typeface="+mn-ea"/>
                <a:cs typeface="+mn-cs"/>
              </a:defRPr>
            </a:lvl4pPr>
            <a:lvl5pPr marL="396000" indent="-108000" algn="l" defTabSz="914400" rtl="0" eaLnBrk="1" latinLnBrk="0" hangingPunct="1">
              <a:spcBef>
                <a:spcPts val="0"/>
              </a:spcBef>
              <a:buClr>
                <a:schemeClr val="accent2"/>
              </a:buClr>
              <a:buFont typeface="Calibri"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dirty="0"/>
              <a:t>RSE </a:t>
            </a:r>
          </a:p>
          <a:p>
            <a:r>
              <a:rPr lang="fr-FR" sz="2000" i="1" dirty="0"/>
              <a:t>Les Enjeux pour les événements</a:t>
            </a:r>
          </a:p>
        </p:txBody>
      </p:sp>
      <p:sp>
        <p:nvSpPr>
          <p:cNvPr id="13" name="ZoneTexte 12"/>
          <p:cNvSpPr txBox="1"/>
          <p:nvPr/>
        </p:nvSpPr>
        <p:spPr>
          <a:xfrm>
            <a:off x="9952377" y="6326098"/>
            <a:ext cx="535443" cy="276999"/>
          </a:xfrm>
          <a:prstGeom prst="rect">
            <a:avLst/>
          </a:prstGeom>
          <a:noFill/>
        </p:spPr>
        <p:txBody>
          <a:bodyPr wrap="square" rtlCol="0">
            <a:spAutoFit/>
          </a:bodyPr>
          <a:lstStyle/>
          <a:p>
            <a:pPr algn="ctr"/>
            <a:r>
              <a:rPr lang="fr-FR" sz="1200" dirty="0">
                <a:solidFill>
                  <a:schemeClr val="bg2"/>
                </a:solidFill>
              </a:rPr>
              <a:t>VL</a:t>
            </a:r>
          </a:p>
        </p:txBody>
      </p:sp>
      <p:sp>
        <p:nvSpPr>
          <p:cNvPr id="16" name="ZoneTexte 15"/>
          <p:cNvSpPr txBox="1"/>
          <p:nvPr/>
        </p:nvSpPr>
        <p:spPr>
          <a:xfrm>
            <a:off x="1564662" y="4433819"/>
            <a:ext cx="2485422" cy="400110"/>
          </a:xfrm>
          <a:prstGeom prst="rect">
            <a:avLst/>
          </a:prstGeom>
          <a:noFill/>
        </p:spPr>
        <p:txBody>
          <a:bodyPr wrap="square" rtlCol="0">
            <a:spAutoFit/>
          </a:bodyPr>
          <a:lstStyle/>
          <a:p>
            <a:pPr algn="ctr"/>
            <a:r>
              <a:rPr lang="fr-FR" sz="2000" b="1" dirty="0">
                <a:solidFill>
                  <a:schemeClr val="accent3"/>
                </a:solidFill>
              </a:rPr>
              <a:t>business</a:t>
            </a:r>
          </a:p>
        </p:txBody>
      </p:sp>
      <p:sp>
        <p:nvSpPr>
          <p:cNvPr id="17" name="ZoneTexte 16"/>
          <p:cNvSpPr txBox="1"/>
          <p:nvPr/>
        </p:nvSpPr>
        <p:spPr>
          <a:xfrm>
            <a:off x="3714358" y="4436668"/>
            <a:ext cx="2485422" cy="400110"/>
          </a:xfrm>
          <a:prstGeom prst="rect">
            <a:avLst/>
          </a:prstGeom>
          <a:noFill/>
        </p:spPr>
        <p:txBody>
          <a:bodyPr wrap="square" rtlCol="0">
            <a:spAutoFit/>
          </a:bodyPr>
          <a:lstStyle/>
          <a:p>
            <a:pPr algn="ctr"/>
            <a:r>
              <a:rPr lang="fr-FR" sz="2000" b="1" dirty="0">
                <a:solidFill>
                  <a:schemeClr val="accent4">
                    <a:lumMod val="75000"/>
                  </a:schemeClr>
                </a:solidFill>
              </a:rPr>
              <a:t>réputation</a:t>
            </a:r>
          </a:p>
        </p:txBody>
      </p:sp>
      <p:sp>
        <p:nvSpPr>
          <p:cNvPr id="18" name="ZoneTexte 17"/>
          <p:cNvSpPr txBox="1"/>
          <p:nvPr/>
        </p:nvSpPr>
        <p:spPr>
          <a:xfrm>
            <a:off x="5807031" y="4433819"/>
            <a:ext cx="2485422" cy="400110"/>
          </a:xfrm>
          <a:prstGeom prst="rect">
            <a:avLst/>
          </a:prstGeom>
          <a:noFill/>
        </p:spPr>
        <p:txBody>
          <a:bodyPr wrap="square" rtlCol="0">
            <a:spAutoFit/>
          </a:bodyPr>
          <a:lstStyle/>
          <a:p>
            <a:pPr algn="ctr"/>
            <a:r>
              <a:rPr lang="fr-FR" sz="2000" b="1" dirty="0">
                <a:solidFill>
                  <a:schemeClr val="accent5">
                    <a:lumMod val="75000"/>
                  </a:schemeClr>
                </a:solidFill>
              </a:rPr>
              <a:t>anticipation</a:t>
            </a:r>
          </a:p>
        </p:txBody>
      </p:sp>
      <p:pic>
        <p:nvPicPr>
          <p:cNvPr id="19" name="Image 18"/>
          <p:cNvPicPr>
            <a:picLocks noChangeAspect="1"/>
          </p:cNvPicPr>
          <p:nvPr/>
        </p:nvPicPr>
        <p:blipFill>
          <a:blip r:embed="rId2">
            <a:clrChange>
              <a:clrFrom>
                <a:srgbClr val="FAFAFA"/>
              </a:clrFrom>
              <a:clrTo>
                <a:srgbClr val="FAFAFA">
                  <a:alpha val="0"/>
                </a:srgbClr>
              </a:clrTo>
            </a:clrChange>
            <a:duotone>
              <a:schemeClr val="accent3">
                <a:shade val="45000"/>
                <a:satMod val="135000"/>
              </a:schemeClr>
              <a:prstClr val="white"/>
            </a:duotone>
          </a:blip>
          <a:stretch>
            <a:fillRect/>
          </a:stretch>
        </p:blipFill>
        <p:spPr>
          <a:xfrm>
            <a:off x="1838998" y="2673807"/>
            <a:ext cx="1936750" cy="1699597"/>
          </a:xfrm>
          <a:prstGeom prst="rect">
            <a:avLst/>
          </a:prstGeom>
        </p:spPr>
      </p:pic>
      <p:pic>
        <p:nvPicPr>
          <p:cNvPr id="20" name="Image 19"/>
          <p:cNvPicPr>
            <a:picLocks noChangeAspect="1"/>
          </p:cNvPicPr>
          <p:nvPr/>
        </p:nvPicPr>
        <p:blipFill>
          <a:blip r:embed="rId3">
            <a:clrChange>
              <a:clrFrom>
                <a:srgbClr val="FAFAFA"/>
              </a:clrFrom>
              <a:clrTo>
                <a:srgbClr val="FAFAFA">
                  <a:alpha val="0"/>
                </a:srgbClr>
              </a:clrTo>
            </a:clrChange>
            <a:duotone>
              <a:schemeClr val="accent4">
                <a:shade val="45000"/>
                <a:satMod val="135000"/>
              </a:schemeClr>
              <a:prstClr val="white"/>
            </a:duotone>
          </a:blip>
          <a:stretch>
            <a:fillRect/>
          </a:stretch>
        </p:blipFill>
        <p:spPr>
          <a:xfrm>
            <a:off x="4132967" y="2699501"/>
            <a:ext cx="1648207" cy="1648207"/>
          </a:xfrm>
          <a:prstGeom prst="rect">
            <a:avLst/>
          </a:prstGeom>
        </p:spPr>
      </p:pic>
      <p:pic>
        <p:nvPicPr>
          <p:cNvPr id="21" name="Image 20"/>
          <p:cNvPicPr>
            <a:picLocks noChangeAspect="1"/>
          </p:cNvPicPr>
          <p:nvPr/>
        </p:nvPicPr>
        <p:blipFill>
          <a:blip r:embed="rId4">
            <a:clrChange>
              <a:clrFrom>
                <a:srgbClr val="FAFAFA"/>
              </a:clrFrom>
              <a:clrTo>
                <a:srgbClr val="FAFAFA">
                  <a:alpha val="0"/>
                </a:srgbClr>
              </a:clrTo>
            </a:clrChange>
            <a:duotone>
              <a:schemeClr val="accent5">
                <a:shade val="45000"/>
                <a:satMod val="135000"/>
              </a:schemeClr>
              <a:prstClr val="white"/>
            </a:duotone>
          </a:blip>
          <a:stretch>
            <a:fillRect/>
          </a:stretch>
        </p:blipFill>
        <p:spPr>
          <a:xfrm>
            <a:off x="6381590" y="2801569"/>
            <a:ext cx="1336304" cy="1546138"/>
          </a:xfrm>
          <a:prstGeom prst="rect">
            <a:avLst/>
          </a:prstGeom>
        </p:spPr>
      </p:pic>
      <p:sp>
        <p:nvSpPr>
          <p:cNvPr id="24" name="ZoneTexte 23"/>
          <p:cNvSpPr txBox="1"/>
          <p:nvPr/>
        </p:nvSpPr>
        <p:spPr>
          <a:xfrm>
            <a:off x="8065706" y="4430970"/>
            <a:ext cx="2485422" cy="400110"/>
          </a:xfrm>
          <a:prstGeom prst="rect">
            <a:avLst/>
          </a:prstGeom>
          <a:noFill/>
        </p:spPr>
        <p:txBody>
          <a:bodyPr wrap="square" rtlCol="0">
            <a:spAutoFit/>
          </a:bodyPr>
          <a:lstStyle/>
          <a:p>
            <a:pPr algn="ctr"/>
            <a:r>
              <a:rPr lang="fr-FR" sz="2000" b="1" dirty="0">
                <a:solidFill>
                  <a:schemeClr val="accent6">
                    <a:lumMod val="75000"/>
                  </a:schemeClr>
                </a:solidFill>
              </a:rPr>
              <a:t>marque employeur</a:t>
            </a:r>
          </a:p>
        </p:txBody>
      </p:sp>
      <p:pic>
        <p:nvPicPr>
          <p:cNvPr id="2" name="Image 1"/>
          <p:cNvPicPr>
            <a:picLocks noChangeAspect="1"/>
          </p:cNvPicPr>
          <p:nvPr/>
        </p:nvPicPr>
        <p:blipFill>
          <a:blip r:embed="rId5">
            <a:clrChange>
              <a:clrFrom>
                <a:srgbClr val="FAFAFA"/>
              </a:clrFrom>
              <a:clrTo>
                <a:srgbClr val="FAFAFA">
                  <a:alpha val="0"/>
                </a:srgbClr>
              </a:clrTo>
            </a:clrChange>
            <a:duotone>
              <a:schemeClr val="accent6">
                <a:shade val="45000"/>
                <a:satMod val="135000"/>
              </a:schemeClr>
              <a:prstClr val="white"/>
            </a:duotone>
          </a:blip>
          <a:stretch>
            <a:fillRect/>
          </a:stretch>
        </p:blipFill>
        <p:spPr>
          <a:xfrm>
            <a:off x="8128060" y="3004011"/>
            <a:ext cx="2229834" cy="1141254"/>
          </a:xfrm>
          <a:prstGeom prst="rect">
            <a:avLst/>
          </a:prstGeom>
        </p:spPr>
      </p:pic>
    </p:spTree>
    <p:extLst>
      <p:ext uri="{BB962C8B-B14F-4D97-AF65-F5344CB8AC3E}">
        <p14:creationId xmlns:p14="http://schemas.microsoft.com/office/powerpoint/2010/main" val="2257687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362974"/>
            <a:ext cx="10515600" cy="1587260"/>
          </a:xfrm>
        </p:spPr>
        <p:txBody>
          <a:bodyPr>
            <a:normAutofit fontScale="90000"/>
          </a:bodyPr>
          <a:lstStyle/>
          <a:p>
            <a:r>
              <a:rPr lang="fr-FR" b="1" dirty="0" smtClean="0"/>
              <a:t/>
            </a:r>
            <a:br>
              <a:rPr lang="fr-FR" b="1" dirty="0" smtClean="0"/>
            </a:br>
            <a:r>
              <a:rPr lang="fr-FR" b="1" dirty="0" smtClean="0"/>
              <a:t/>
            </a:r>
            <a:br>
              <a:rPr lang="fr-FR" b="1" dirty="0" smtClean="0"/>
            </a:br>
            <a:r>
              <a:rPr lang="fr-FR" b="1" dirty="0" smtClean="0"/>
              <a:t>Un </a:t>
            </a:r>
            <a:r>
              <a:rPr lang="fr-FR" b="1" dirty="0"/>
              <a:t>G7 exemplaire et engagé vers la certification ISO 20121</a:t>
            </a:r>
            <a:br>
              <a:rPr lang="fr-FR" b="1" dirty="0"/>
            </a:br>
            <a:endParaRPr lang="fr-FR" dirty="0"/>
          </a:p>
        </p:txBody>
      </p:sp>
      <p:sp>
        <p:nvSpPr>
          <p:cNvPr id="3" name="Espace réservé du contenu 2"/>
          <p:cNvSpPr>
            <a:spLocks noGrp="1"/>
          </p:cNvSpPr>
          <p:nvPr>
            <p:ph idx="1"/>
          </p:nvPr>
        </p:nvSpPr>
        <p:spPr>
          <a:xfrm>
            <a:off x="838200" y="2734574"/>
            <a:ext cx="10515600" cy="3786995"/>
          </a:xfrm>
        </p:spPr>
        <p:txBody>
          <a:bodyPr/>
          <a:lstStyle/>
          <a:p>
            <a:endParaRPr lang="fr-FR" i="1" dirty="0" smtClean="0"/>
          </a:p>
          <a:p>
            <a:r>
              <a:rPr lang="fr-FR" i="1" dirty="0" smtClean="0"/>
              <a:t>Le </a:t>
            </a:r>
            <a:r>
              <a:rPr lang="fr-FR" i="1" dirty="0"/>
              <a:t>G7 réunit ses sept pays membres (Allemagne, Canada, États-Unis, France, Italie, Japon, et Royaume-Uni) chaque année depuis 1976. Pour l’édition 2019 qui se tiendra à Biarritz du 24 au 26 août sous présidence française, l’Elysée a souhaité que le sommet international soit organisé de manière responsable au regard de la norme ISO 20121, certification internationale de management responsable de l’activité événementielle, et prenne en compte l'égalité entre les femmes et les hommes.</a:t>
            </a:r>
            <a:endParaRPr lang="fr-FR" dirty="0"/>
          </a:p>
        </p:txBody>
      </p:sp>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4865298" y="97617"/>
            <a:ext cx="1889185" cy="1159114"/>
          </a:xfrm>
          <a:prstGeom prst="rect">
            <a:avLst/>
          </a:prstGeom>
          <a:noFill/>
          <a:ln>
            <a:noFill/>
          </a:ln>
        </p:spPr>
      </p:pic>
    </p:spTree>
    <p:extLst>
      <p:ext uri="{BB962C8B-B14F-4D97-AF65-F5344CB8AC3E}">
        <p14:creationId xmlns:p14="http://schemas.microsoft.com/office/powerpoint/2010/main" val="5218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66823"/>
            <a:ext cx="10515600" cy="1500995"/>
          </a:xfrm>
        </p:spPr>
        <p:txBody>
          <a:bodyPr>
            <a:normAutofit fontScale="90000"/>
          </a:bodyPr>
          <a:lstStyle/>
          <a:p>
            <a:r>
              <a:rPr lang="fr-FR" b="1" dirty="0"/>
              <a:t>France Congrès et Evénements et Green Evénements lancent le programme "Destinations Internationales Responsables" #ISO 20121</a:t>
            </a:r>
            <a:br>
              <a:rPr lang="fr-FR" b="1" dirty="0"/>
            </a:br>
            <a:endParaRPr lang="fr-FR" dirty="0"/>
          </a:p>
        </p:txBody>
      </p:sp>
      <p:sp>
        <p:nvSpPr>
          <p:cNvPr id="3" name="Espace réservé du contenu 2"/>
          <p:cNvSpPr>
            <a:spLocks noGrp="1"/>
          </p:cNvSpPr>
          <p:nvPr>
            <p:ph idx="1"/>
          </p:nvPr>
        </p:nvSpPr>
        <p:spPr>
          <a:xfrm>
            <a:off x="705394" y="2995749"/>
            <a:ext cx="10648406" cy="3181214"/>
          </a:xfrm>
        </p:spPr>
        <p:txBody>
          <a:bodyPr/>
          <a:lstStyle/>
          <a:p>
            <a:endParaRPr lang="fr-FR" i="1" dirty="0" smtClean="0"/>
          </a:p>
          <a:p>
            <a:r>
              <a:rPr lang="fr-FR" i="1" dirty="0" smtClean="0"/>
              <a:t>Jeudi </a:t>
            </a:r>
            <a:r>
              <a:rPr lang="fr-FR" i="1" dirty="0"/>
              <a:t>13 juin était présenté au Quai d'Orsay le programme « Destinations Internationales Responsables » #ISO 20121 lancé par </a:t>
            </a:r>
            <a:r>
              <a:rPr lang="fr-FR" i="1" u="sng" dirty="0">
                <a:hlinkClick r:id="rId2"/>
              </a:rPr>
              <a:t>France Congrès et Evénements</a:t>
            </a:r>
            <a:r>
              <a:rPr lang="fr-FR" i="1" dirty="0"/>
              <a:t>, en collaboration avec </a:t>
            </a:r>
            <a:r>
              <a:rPr lang="fr-FR" i="1" u="sng" dirty="0">
                <a:hlinkClick r:id="rId3"/>
              </a:rPr>
              <a:t>Green Evénements</a:t>
            </a:r>
            <a:r>
              <a:rPr lang="fr-FR" i="1" dirty="0"/>
              <a:t> et avec le soutien du Secrétariat Général du G7. Neuf destinations ont décidé de s'engager dans cette démarche audacieuse et novatrice en faveur du développement durable.</a:t>
            </a:r>
            <a:endParaRPr lang="fr-FR" dirty="0"/>
          </a:p>
        </p:txBody>
      </p:sp>
      <p:pic>
        <p:nvPicPr>
          <p:cNvPr id="4" name="Image 3"/>
          <p:cNvPicPr/>
          <p:nvPr/>
        </p:nvPicPr>
        <p:blipFill>
          <a:blip r:embed="rId4">
            <a:extLst>
              <a:ext uri="{28A0092B-C50C-407E-A947-70E740481C1C}">
                <a14:useLocalDpi xmlns:a14="http://schemas.microsoft.com/office/drawing/2010/main" val="0"/>
              </a:ext>
            </a:extLst>
          </a:blip>
          <a:srcRect/>
          <a:stretch>
            <a:fillRect/>
          </a:stretch>
        </p:blipFill>
        <p:spPr bwMode="auto">
          <a:xfrm>
            <a:off x="4856672" y="138023"/>
            <a:ext cx="1708029" cy="1268083"/>
          </a:xfrm>
          <a:prstGeom prst="rect">
            <a:avLst/>
          </a:prstGeom>
          <a:noFill/>
          <a:ln>
            <a:noFill/>
          </a:ln>
        </p:spPr>
      </p:pic>
    </p:spTree>
    <p:extLst>
      <p:ext uri="{BB962C8B-B14F-4D97-AF65-F5344CB8AC3E}">
        <p14:creationId xmlns:p14="http://schemas.microsoft.com/office/powerpoint/2010/main" val="394543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680" y="1656271"/>
            <a:ext cx="10866120" cy="4520691"/>
          </a:xfrm>
        </p:spPr>
        <p:txBody>
          <a:bodyPr/>
          <a:lstStyle/>
          <a:p>
            <a:endParaRPr lang="fr-FR" dirty="0" smtClean="0"/>
          </a:p>
          <a:p>
            <a:r>
              <a:rPr lang="fr-FR" dirty="0" smtClean="0"/>
              <a:t>Deauville, Cannes, Bordeaux, Rennes, Nancy, Metz, Nantes, Marseille et Biarritz </a:t>
            </a:r>
          </a:p>
          <a:p>
            <a:endParaRPr lang="fr-FR" b="1" dirty="0" smtClean="0"/>
          </a:p>
          <a:p>
            <a:r>
              <a:rPr lang="fr-FR" b="1" dirty="0" smtClean="0"/>
              <a:t>Les </a:t>
            </a:r>
            <a:r>
              <a:rPr lang="fr-FR" b="1" dirty="0"/>
              <a:t>destinations engagées dans cette démarche seront présentes sur le sommet de Biarritz et présenteront leurs engagements devant plus de 2000 journalistes de la presse française et internationale</a:t>
            </a:r>
            <a:r>
              <a:rPr lang="fr-FR" dirty="0"/>
              <a:t>. La mise en conformité en vue d’obtenir la certification « Destinations Internationales Responsables » #ISO 20121 sera lancée dès septembre.</a:t>
            </a:r>
          </a:p>
        </p:txBody>
      </p:sp>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4925683" y="319178"/>
            <a:ext cx="1708030" cy="1199072"/>
          </a:xfrm>
          <a:prstGeom prst="rect">
            <a:avLst/>
          </a:prstGeom>
          <a:noFill/>
          <a:ln>
            <a:noFill/>
          </a:ln>
        </p:spPr>
      </p:pic>
    </p:spTree>
    <p:extLst>
      <p:ext uri="{BB962C8B-B14F-4D97-AF65-F5344CB8AC3E}">
        <p14:creationId xmlns:p14="http://schemas.microsoft.com/office/powerpoint/2010/main" val="242648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p:cNvGraphicFramePr>
            <a:graphicFrameLocks noChangeAspect="1"/>
          </p:cNvGraphicFramePr>
          <p:nvPr>
            <p:extLst>
              <p:ext uri="{D42A27DB-BD31-4B8C-83A1-F6EECF244321}">
                <p14:modId xmlns:p14="http://schemas.microsoft.com/office/powerpoint/2010/main" val="2903092757"/>
              </p:ext>
            </p:extLst>
          </p:nvPr>
        </p:nvGraphicFramePr>
        <p:xfrm>
          <a:off x="0" y="0"/>
          <a:ext cx="6392174" cy="6857999"/>
        </p:xfrm>
        <a:graphic>
          <a:graphicData uri="http://schemas.openxmlformats.org/presentationml/2006/ole">
            <mc:AlternateContent xmlns:mc="http://schemas.openxmlformats.org/markup-compatibility/2006">
              <mc:Choice xmlns:v="urn:schemas-microsoft-com:vml" Requires="v">
                <p:oleObj spid="_x0000_s4098" name="Acrobat Document" r:id="rId3" imgW="4533695" imgH="6415848" progId="AcroExch.Document.DC">
                  <p:embed/>
                </p:oleObj>
              </mc:Choice>
              <mc:Fallback>
                <p:oleObj name="Acrobat Document" r:id="rId3" imgW="4533695" imgH="6415848" progId="AcroExch.Document.DC">
                  <p:embed/>
                  <p:pic>
                    <p:nvPicPr>
                      <p:cNvPr id="0" name=""/>
                      <p:cNvPicPr/>
                      <p:nvPr/>
                    </p:nvPicPr>
                    <p:blipFill>
                      <a:blip r:embed="rId4"/>
                      <a:stretch>
                        <a:fillRect/>
                      </a:stretch>
                    </p:blipFill>
                    <p:spPr>
                      <a:xfrm>
                        <a:off x="0" y="0"/>
                        <a:ext cx="6392174" cy="6857999"/>
                      </a:xfrm>
                      <a:prstGeom prst="rect">
                        <a:avLst/>
                      </a:prstGeom>
                    </p:spPr>
                  </p:pic>
                </p:oleObj>
              </mc:Fallback>
            </mc:AlternateContent>
          </a:graphicData>
        </a:graphic>
      </p:graphicFrame>
    </p:spTree>
    <p:extLst>
      <p:ext uri="{BB962C8B-B14F-4D97-AF65-F5344CB8AC3E}">
        <p14:creationId xmlns:p14="http://schemas.microsoft.com/office/powerpoint/2010/main" val="327482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p:cNvGraphicFramePr>
            <a:graphicFrameLocks noChangeAspect="1"/>
          </p:cNvGraphicFramePr>
          <p:nvPr>
            <p:extLst>
              <p:ext uri="{D42A27DB-BD31-4B8C-83A1-F6EECF244321}">
                <p14:modId xmlns:p14="http://schemas.microsoft.com/office/powerpoint/2010/main" val="235319577"/>
              </p:ext>
            </p:extLst>
          </p:nvPr>
        </p:nvGraphicFramePr>
        <p:xfrm>
          <a:off x="94891" y="0"/>
          <a:ext cx="9506309" cy="6811041"/>
        </p:xfrm>
        <a:graphic>
          <a:graphicData uri="http://schemas.openxmlformats.org/presentationml/2006/ole">
            <mc:AlternateContent xmlns:mc="http://schemas.openxmlformats.org/markup-compatibility/2006">
              <mc:Choice xmlns:v="urn:schemas-microsoft-com:vml" Requires="v">
                <p:oleObj spid="_x0000_s5122" name="Acrobat Document" r:id="rId3" imgW="6415981" imgH="4533840" progId="AcroExch.Document.DC">
                  <p:embed/>
                </p:oleObj>
              </mc:Choice>
              <mc:Fallback>
                <p:oleObj name="Acrobat Document" r:id="rId3" imgW="6415981" imgH="4533840" progId="AcroExch.Document.DC">
                  <p:embed/>
                  <p:pic>
                    <p:nvPicPr>
                      <p:cNvPr id="0" name=""/>
                      <p:cNvPicPr/>
                      <p:nvPr/>
                    </p:nvPicPr>
                    <p:blipFill>
                      <a:blip r:embed="rId4"/>
                      <a:stretch>
                        <a:fillRect/>
                      </a:stretch>
                    </p:blipFill>
                    <p:spPr>
                      <a:xfrm>
                        <a:off x="94891" y="0"/>
                        <a:ext cx="9506309" cy="6811041"/>
                      </a:xfrm>
                      <a:prstGeom prst="rect">
                        <a:avLst/>
                      </a:prstGeom>
                    </p:spPr>
                  </p:pic>
                </p:oleObj>
              </mc:Fallback>
            </mc:AlternateContent>
          </a:graphicData>
        </a:graphic>
      </p:graphicFrame>
    </p:spTree>
    <p:extLst>
      <p:ext uri="{BB962C8B-B14F-4D97-AF65-F5344CB8AC3E}">
        <p14:creationId xmlns:p14="http://schemas.microsoft.com/office/powerpoint/2010/main" val="420490976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267</Words>
  <Application>Microsoft Office PowerPoint</Application>
  <PresentationFormat>Grand écran</PresentationFormat>
  <Paragraphs>32</Paragraphs>
  <Slides>9</Slides>
  <Notes>0</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1</vt:i4>
      </vt:variant>
      <vt:variant>
        <vt:lpstr>Titres des diapositives</vt:lpstr>
      </vt:variant>
      <vt:variant>
        <vt:i4>9</vt:i4>
      </vt:variant>
    </vt:vector>
  </HeadingPairs>
  <TitlesOfParts>
    <vt:vector size="14" baseType="lpstr">
      <vt:lpstr>Arial</vt:lpstr>
      <vt:lpstr>Calibri</vt:lpstr>
      <vt:lpstr>Calibri Light</vt:lpstr>
      <vt:lpstr>Thème Office</vt:lpstr>
      <vt:lpstr>Adobe Acrobat Document</vt:lpstr>
      <vt:lpstr>RSE : ISO 20121</vt:lpstr>
      <vt:lpstr>Présentation PowerPoint</vt:lpstr>
      <vt:lpstr>Présentation PowerPoint</vt:lpstr>
      <vt:lpstr>Présentation PowerPoint</vt:lpstr>
      <vt:lpstr>  Un G7 exemplaire et engagé vers la certification ISO 20121 </vt:lpstr>
      <vt:lpstr>France Congrès et Evénements et Green Evénements lancent le programme "Destinations Internationales Responsables" #ISO 20121 </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RSE ISO 20121</dc:title>
  <dc:creator>Michel BEZAYRIE</dc:creator>
  <cp:lastModifiedBy>Michel BEZAYRIE</cp:lastModifiedBy>
  <cp:revision>9</cp:revision>
  <dcterms:created xsi:type="dcterms:W3CDTF">2019-06-19T15:51:30Z</dcterms:created>
  <dcterms:modified xsi:type="dcterms:W3CDTF">2019-06-20T11:31:52Z</dcterms:modified>
</cp:coreProperties>
</file>