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77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26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2117"/>
    <a:srgbClr val="00334A"/>
    <a:srgbClr val="FFBF3E"/>
    <a:srgbClr val="2CA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1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7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20A26-7477-43D4-9162-A3FF877A18F9}" type="datetimeFigureOut">
              <a:rPr lang="fr-FR" smtClean="0"/>
              <a:t>30/01/2024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3D35D-4EEA-4A69-941C-166C001313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964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01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201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865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254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33709" y="2263806"/>
            <a:ext cx="9144000" cy="1077482"/>
          </a:xfrm>
        </p:spPr>
        <p:txBody>
          <a:bodyPr anchor="b"/>
          <a:lstStyle>
            <a:lvl1pPr algn="ctr">
              <a:defRPr sz="6000">
                <a:ln w="19050">
                  <a:solidFill>
                    <a:srgbClr val="FF2117"/>
                  </a:solidFill>
                </a:ln>
                <a:noFill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BB01A8-5A80-14B1-32BB-C2F8EAC1E7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40241" y="5390922"/>
            <a:ext cx="3355759" cy="521608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100" b="0">
                <a:solidFill>
                  <a:srgbClr val="00334A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Intervenant :</a:t>
            </a:r>
          </a:p>
          <a:p>
            <a:r>
              <a:rPr lang="fr-FR" dirty="0"/>
              <a:t>Michel </a:t>
            </a:r>
            <a:r>
              <a:rPr lang="fr-FR" dirty="0" err="1"/>
              <a:t>Bezayrie</a:t>
            </a:r>
            <a:endParaRPr lang="fr-FR" dirty="0"/>
          </a:p>
        </p:txBody>
      </p:sp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A908C500-838E-50F3-38ED-38FE230533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38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rtlCol="0" anchor="b">
            <a:noAutofit/>
          </a:bodyPr>
          <a:lstStyle>
            <a:lvl1pPr algn="l">
              <a:defRPr sz="3600" cap="all" spc="15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rtl="0"/>
            <a:r>
              <a:rPr lang="fr-FR" noProof="0" dirty="0"/>
              <a:t>CLIQUEZ POUR MODIFIER LE STYLE DU TITRE DU MASQUE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pic>
        <p:nvPicPr>
          <p:cNvPr id="8" name="Graphisme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8B9E6D9A-461D-63E7-8949-C96A064D91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57877" y="8312"/>
            <a:ext cx="3360289" cy="185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09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lonne de contenu 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fr-FR" noProof="0"/>
              <a:t>CLIQUEZ ICI POUR MODIFIER LE STYLE DU TITRE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fr-FR" noProof="0"/>
              <a:t>CLIQUEZ POUR AJOUTER UN SOUS-TITRE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Cliquer pour ajouter du texte</a:t>
            </a:r>
          </a:p>
        </p:txBody>
      </p:sp>
      <p:sp>
        <p:nvSpPr>
          <p:cNvPr id="31" name="Espace réservé du texte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noProof="0"/>
              <a:t>CLIQUEZ POUR AJOUTER UN SOUS-TITRE</a:t>
            </a:r>
          </a:p>
        </p:txBody>
      </p:sp>
      <p:sp>
        <p:nvSpPr>
          <p:cNvPr id="32" name="Espace réservé du texte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Cliquer pour ajouter du texte</a:t>
            </a:r>
          </a:p>
        </p:txBody>
      </p:sp>
      <p:sp>
        <p:nvSpPr>
          <p:cNvPr id="33" name="Espace réservé du texte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noProof="0"/>
              <a:t>CLIQUEZ POUR AJOUTER UN SOUS-TITRE</a:t>
            </a:r>
          </a:p>
        </p:txBody>
      </p:sp>
      <p:sp>
        <p:nvSpPr>
          <p:cNvPr id="34" name="Espace réservé du texte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Cliquer pour ajouter du texte</a:t>
            </a: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noProof="0"/>
              <a:t>CLIQUEZ POUR AJOUTER UN SOUS-TITRE</a:t>
            </a:r>
          </a:p>
        </p:txBody>
      </p:sp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Cliquer pour ajouter du texte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sme 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phisme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39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ison des marché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sme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3234" y="2358007"/>
            <a:ext cx="2438400" cy="2019300"/>
          </a:xfrm>
          <a:prstGeom prst="rect">
            <a:avLst/>
          </a:prstGeom>
        </p:spPr>
      </p:pic>
      <p:pic>
        <p:nvPicPr>
          <p:cNvPr id="13" name="Graphisme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78718" y="2531837"/>
            <a:ext cx="2190750" cy="19431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fr-FR" noProof="0"/>
              <a:t>CLIQUEZ POUR MODIFIER LE STYLE DU TITRE DU MASQUE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#</a:t>
            </a:r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#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ici pour modifier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ici pour modifier</a:t>
            </a:r>
          </a:p>
        </p:txBody>
      </p:sp>
      <p:sp>
        <p:nvSpPr>
          <p:cNvPr id="22" name="Espace réservé du contenu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26" name="Espace réservé du contenu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accent5">
                    <a:lumMod val="50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endParaRPr lang="fr-FR" noProof="0"/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6290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rois contenu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fr-FR" noProof="0"/>
              <a:t>CLIQUEZ POUR MODIFIER LE STYLE DU TITRE DU MASQUE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ICI POUR MODIFIER LE TEXTE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43104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noProof="0"/>
              <a:t>CLIQUEZ ICI POUR MODIFIER LE TEXTE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47665" y="3834606"/>
            <a:ext cx="2896671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ICI POUR MODIFIER LE TEXTE</a:t>
            </a:r>
          </a:p>
        </p:txBody>
      </p:sp>
      <p:sp>
        <p:nvSpPr>
          <p:cNvPr id="22" name="Espace réservé du contenu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066421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fld id="{B5CEABB6-07DC-46E8-9B57-56EC44A396E5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93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itre avec chiff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4934" y="2325950"/>
            <a:ext cx="6306845" cy="763479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rgbClr val="FF2117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BB01A8-5A80-14B1-32BB-C2F8EAC1E7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4933" y="3089429"/>
            <a:ext cx="6306845" cy="836797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ln>
                  <a:solidFill>
                    <a:srgbClr val="FF2117"/>
                  </a:solidFill>
                </a:ln>
                <a:noFill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Sous-titre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165BFA13-434D-7657-3F6E-419805358C2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54080" y="644403"/>
            <a:ext cx="6105887" cy="5859509"/>
          </a:xfrm>
        </p:spPr>
        <p:txBody>
          <a:bodyPr>
            <a:noAutofit/>
          </a:bodyPr>
          <a:lstStyle>
            <a:lvl1pPr marL="0" indent="0">
              <a:buNone/>
              <a:defRPr sz="56500">
                <a:ln w="19050">
                  <a:solidFill>
                    <a:srgbClr val="FF2117"/>
                  </a:solidFill>
                </a:ln>
                <a:noFill/>
                <a:latin typeface="+mj-lt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pic>
        <p:nvPicPr>
          <p:cNvPr id="21" name="Image 20" descr="Une image contenant logo&#10;&#10;Description générée automatiquement">
            <a:extLst>
              <a:ext uri="{FF2B5EF4-FFF2-40B4-BE49-F238E27FC236}">
                <a16:creationId xmlns:a16="http://schemas.microsoft.com/office/drawing/2014/main" id="{AF1D9A1F-91FC-8AB3-F465-6222F1410E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2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000" y="365125"/>
            <a:ext cx="8717873" cy="1325563"/>
          </a:xfrm>
        </p:spPr>
        <p:txBody>
          <a:bodyPr/>
          <a:lstStyle>
            <a:lvl1pPr algn="ctr">
              <a:defRPr>
                <a:solidFill>
                  <a:srgbClr val="FF0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F2E712-B0CF-0569-F9B1-EBB63573E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9002" y="1825625"/>
            <a:ext cx="8717872" cy="4351338"/>
          </a:xfrm>
        </p:spPr>
        <p:txBody>
          <a:bodyPr/>
          <a:lstStyle>
            <a:lvl1pPr marL="0" indent="0">
              <a:buNone/>
              <a:defRPr sz="20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0DF57FE0-909C-78C2-31ED-7B0AEC6FF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8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intercal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4028"/>
            <a:ext cx="10515600" cy="629176"/>
          </a:xfrm>
        </p:spPr>
        <p:txBody>
          <a:bodyPr>
            <a:noAutofit/>
          </a:bodyPr>
          <a:lstStyle>
            <a:lvl1pPr algn="ctr">
              <a:defRPr sz="6600" b="0">
                <a:ln w="19050">
                  <a:solidFill>
                    <a:srgbClr val="FF2117"/>
                  </a:solidFill>
                </a:ln>
                <a:noFill/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BC48B967-8220-E4C8-37D5-3B77D2CC27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D241DFC-97C1-E501-A070-963CAD8DF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96823"/>
            <a:ext cx="10515600" cy="86238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32921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534F0AE-7D54-EE06-D084-F5AE46111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3C62B5F-2A1E-06CD-036F-A5BA610BE3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747441"/>
            <a:ext cx="10515600" cy="889987"/>
          </a:xfrm>
        </p:spPr>
        <p:txBody>
          <a:bodyPr anchor="b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A2A48D-1237-4859-E333-677D3F5B152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657304"/>
            <a:ext cx="10515600" cy="621728"/>
          </a:xfrm>
        </p:spPr>
        <p:txBody>
          <a:bodyPr>
            <a:noAutofit/>
          </a:bodyPr>
          <a:lstStyle>
            <a:lvl1pPr marL="0" indent="0" algn="ctr">
              <a:buNone/>
              <a:defRPr sz="6600">
                <a:solidFill>
                  <a:srgbClr val="FF2117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SOUS-TITRE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3AE87EA0-EDC9-F1C6-5524-0E9F2305E1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5" y="698318"/>
            <a:ext cx="2069596" cy="9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64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06_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0957F015-3FBA-0337-FC6A-8ABE8CAEB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 descr="Une image contenant logo&#10;&#10;Description générée automatiquement">
            <a:extLst>
              <a:ext uri="{FF2B5EF4-FFF2-40B4-BE49-F238E27FC236}">
                <a16:creationId xmlns:a16="http://schemas.microsoft.com/office/drawing/2014/main" id="{08179F60-5296-0B33-39C7-DFC6BE6800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E3C6CFE-3668-35E2-0320-9FCEA90D0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058" y="347369"/>
            <a:ext cx="10693742" cy="1325563"/>
          </a:xfrm>
        </p:spPr>
        <p:txBody>
          <a:bodyPr>
            <a:normAutofit/>
          </a:bodyPr>
          <a:lstStyle>
            <a:lvl1pPr algn="ctr">
              <a:defRPr sz="1800">
                <a:solidFill>
                  <a:srgbClr val="00334A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704A34-DC2E-DBCB-782F-D817C8E07D1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0058" y="1701336"/>
            <a:ext cx="5101550" cy="435133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fr-FR" sz="1600" b="1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 marL="228600" indent="-228600">
              <a:buClr>
                <a:srgbClr val="FF2117"/>
              </a:buClr>
              <a:defRPr lang="fr-FR" sz="1400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AE8389-4B05-98EA-1040-87310A0A6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0901" y="1701336"/>
            <a:ext cx="5032899" cy="4351338"/>
          </a:xfrm>
        </p:spPr>
        <p:txBody>
          <a:bodyPr>
            <a:normAutofit/>
          </a:bodyPr>
          <a:lstStyle>
            <a:lvl1pPr>
              <a:defRPr lang="fr-FR" sz="1400" kern="1200" dirty="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1400" kern="1200" dirty="0">
                <a:solidFill>
                  <a:srgbClr val="FF2117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Cliquez pour modifier les styles du texte du masque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722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tableau ou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scie, outil, capture d’écran&#10;&#10;Description générée automatiquement">
            <a:extLst>
              <a:ext uri="{FF2B5EF4-FFF2-40B4-BE49-F238E27FC236}">
                <a16:creationId xmlns:a16="http://schemas.microsoft.com/office/drawing/2014/main" id="{BAA02A8A-DA68-F955-F786-113FCC20D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166A57-0D8A-A12F-7B0E-1E693C665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487131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kern="1200" dirty="0">
                <a:solidFill>
                  <a:srgbClr val="0033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Graphiques ou tableaux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F2E712-B0CF-0569-F9B1-EBB63573EC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857956"/>
            <a:ext cx="10515600" cy="36512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334A"/>
                </a:solidFill>
              </a:defRPr>
            </a:lvl1pPr>
            <a:lvl2pPr marL="0" indent="0">
              <a:buNone/>
              <a:defRPr sz="2000">
                <a:solidFill>
                  <a:srgbClr val="FF2117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0DF57FE0-909C-78C2-31ED-7B0AEC6FF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7F4AB66-A837-5AA1-CAF1-0EB5E8B294A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465263"/>
            <a:ext cx="10515600" cy="423227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fr-FR" dirty="0"/>
              <a:t>Cliquez pour ajouter un tableau ou un graphique</a:t>
            </a:r>
          </a:p>
        </p:txBody>
      </p:sp>
    </p:spTree>
    <p:extLst>
      <p:ext uri="{BB962C8B-B14F-4D97-AF65-F5344CB8AC3E}">
        <p14:creationId xmlns:p14="http://schemas.microsoft.com/office/powerpoint/2010/main" val="1444991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33871B4B-951E-8C39-54B6-4513BF838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E18108E-2B65-53DD-B49B-25E964667A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0134" y="523781"/>
            <a:ext cx="5231907" cy="1077482"/>
          </a:xfrm>
        </p:spPr>
        <p:txBody>
          <a:bodyPr anchor="b">
            <a:normAutofit/>
          </a:bodyPr>
          <a:lstStyle>
            <a:lvl1pPr algn="l">
              <a:defRPr sz="4000">
                <a:ln w="19050">
                  <a:solidFill>
                    <a:srgbClr val="FF2117"/>
                  </a:solidFill>
                </a:ln>
                <a:noFill/>
              </a:defRPr>
            </a:lvl1pPr>
          </a:lstStyle>
          <a:p>
            <a:r>
              <a:rPr lang="fr-FR" dirty="0"/>
              <a:t>Conclusion</a:t>
            </a:r>
          </a:p>
        </p:txBody>
      </p:sp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A908C500-838E-50F3-38ED-38FE230533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489" y="5833985"/>
            <a:ext cx="1077453" cy="50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91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9_der de 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C62B5F-2A1E-06CD-036F-A5BA610B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A2A48D-1237-4859-E333-677D3F5B1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CAF300-ABC2-6BD1-4D9D-29ECC730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E3BD9A-9060-49DD-A1E4-230F0617CF4B}" type="datetimeFigureOut">
              <a:rPr lang="fr-FR" smtClean="0"/>
              <a:t>30/01/2024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A55C50-CD87-E26B-5BA5-E474E0FFF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275C8C-EEF7-3739-D078-41D45125D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6D77-5690-4649-B5C1-E158FDA11256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34F0AE-7D54-EE06-D084-F5AE46111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790D9A12-C6C3-C558-3325-4BC3E487EB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793" y="5534347"/>
            <a:ext cx="2069596" cy="96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6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78B6965-69AD-B3C7-BFCF-875B65FF7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6606E4-4DFD-78F2-2E90-E03B2D369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6299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63" r:id="rId7"/>
    <p:sldLayoutId id="2147483664" r:id="rId8"/>
    <p:sldLayoutId id="2147483662" r:id="rId9"/>
    <p:sldLayoutId id="2147483665" r:id="rId10"/>
    <p:sldLayoutId id="2147483667" r:id="rId11"/>
    <p:sldLayoutId id="2147483668" r:id="rId12"/>
    <p:sldLayoutId id="214748366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s://ci3.googleusercontent.com/mail-sig/AIorK4yz7amSa91jrZWVTwoGokyI2WkwGRlYnkDO4fbYzAFTrpCgft4kbeiWKIcD5PrAZRZqehw6gQc" TargetMode="External"/><Relationship Id="rId2" Type="http://schemas.openxmlformats.org/officeDocument/2006/relationships/hyperlink" Target="https://docs.google.com/forms/d/e/1FAIpQLSfpmZv7MPQtXZydVcY815DMAg6vcx4mT-Z30TO_jey-V5iPaQ/viewform?usp=pp_url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cid:4acbdff6-5b49-4c1c-afb7-8fbd2f3f5e62" TargetMode="Externa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cid:03b4430b-2412-42aa-b769-c0f25e93cc19" TargetMode="External"/><Relationship Id="rId7" Type="http://schemas.openxmlformats.org/officeDocument/2006/relationships/hyperlink" Target="http://www.unimev.fr/" TargetMode="External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s.verger@unimev.fr" TargetMode="External"/><Relationship Id="rId5" Type="http://schemas.openxmlformats.org/officeDocument/2006/relationships/image" Target="cid:4acbdff6-5b49-4c1c-afb7-8fbd2f3f5e62" TargetMode="Externa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7441"/>
            <a:ext cx="12192000" cy="88998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Font typeface="Arial" panose="020B0604020202020204" pitchFamily="34" charset="0"/>
            </a:pP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Groupe promotion-recrutement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37428"/>
            <a:ext cx="10515600" cy="621728"/>
          </a:xfrm>
        </p:spPr>
        <p:txBody>
          <a:bodyPr rtlCol="0"/>
          <a:lstStyle/>
          <a:p>
            <a:pPr rtl="0"/>
            <a:r>
              <a:rPr lang="fr-FR" sz="3600" dirty="0"/>
              <a:t>Point à date // AG du 2 février 2024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F3E6F-19E8-A995-3A6E-B16D29607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7441"/>
            <a:ext cx="12192000" cy="8899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buFont typeface="Arial" panose="020B0604020202020204" pitchFamily="34" charset="0"/>
            </a:pPr>
            <a:r>
              <a:rPr lang="fr-FR" sz="4800" dirty="0">
                <a:ln w="19050">
                  <a:solidFill>
                    <a:schemeClr val="bg1"/>
                  </a:solidFill>
                </a:ln>
                <a:solidFill>
                  <a:srgbClr val="FFFFFF">
                    <a:alpha val="0"/>
                  </a:srgbClr>
                </a:solidFill>
              </a:rPr>
              <a:t>Merci !</a:t>
            </a:r>
          </a:p>
        </p:txBody>
      </p:sp>
    </p:spTree>
    <p:extLst>
      <p:ext uri="{BB962C8B-B14F-4D97-AF65-F5344CB8AC3E}">
        <p14:creationId xmlns:p14="http://schemas.microsoft.com/office/powerpoint/2010/main" val="234263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506" y="459774"/>
            <a:ext cx="10515600" cy="629176"/>
          </a:xfrm>
        </p:spPr>
        <p:txBody>
          <a:bodyPr rtlCol="0"/>
          <a:lstStyle/>
          <a:p>
            <a:pPr rtl="0"/>
            <a:r>
              <a:rPr lang="fr-FR" dirty="0"/>
              <a:t>NOS MISSIONS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984" y="2009414"/>
            <a:ext cx="6553947" cy="862383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fr-FR" sz="28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RECRUTEMENT NOUVELLES AGENCES</a:t>
            </a:r>
          </a:p>
          <a:p>
            <a:pPr>
              <a:spcBef>
                <a:spcPct val="0"/>
              </a:spcBef>
            </a:pPr>
            <a:r>
              <a:rPr lang="fr-FR" sz="2800" dirty="0">
                <a:ln w="1905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RECRUTEMENT FUTURS COLLABORATEURS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989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fr-FR"/>
            </a:defPPr>
            <a:lvl1pPr marL="0" algn="r" defTabSz="914400" rtl="0" eaLnBrk="1" latinLnBrk="0" hangingPunct="1">
              <a:defRPr sz="900" kern="12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B5CEABB6-07DC-46E8-9B57-56EC44A396E5}" type="slidenum">
              <a:rPr lang="fr-FR" smtClean="0"/>
              <a:pPr rtl="0"/>
              <a:t>2</a:t>
            </a:fld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D53E018-7298-CFA4-5B7A-F998DA0E3FD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2969839" y="3300908"/>
            <a:ext cx="5564934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150" baseline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MEMBRES DE LA COMMISSION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DE04A70-A5A9-D3F0-1425-E81C44026DB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307296" y="4818319"/>
            <a:ext cx="4890020" cy="153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/>
              <a:t>Stella CURE // scure@lasdecors.com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/>
              <a:t>Julien ALVES // julien.alves@galis.fr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/>
              <a:t>Pierre-Olivier DEBARD // podebard@alphaexpo.com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dirty="0"/>
              <a:t>Marie CHAZALON // ma.chazalon@technistyle.com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BBF6177-7121-726B-590B-8B0BB53941D2}"/>
              </a:ext>
            </a:extLst>
          </p:cNvPr>
          <p:cNvSpPr txBox="1"/>
          <p:nvPr/>
        </p:nvSpPr>
        <p:spPr>
          <a:xfrm>
            <a:off x="7251479" y="2269865"/>
            <a:ext cx="4603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cap="all" spc="15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PROMOUVOIR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cap="all" spc="15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NOS METIERS &amp; LE LEADS</a:t>
            </a:r>
          </a:p>
        </p:txBody>
      </p:sp>
      <p:sp>
        <p:nvSpPr>
          <p:cNvPr id="13" name="Accolade fermante 12">
            <a:extLst>
              <a:ext uri="{FF2B5EF4-FFF2-40B4-BE49-F238E27FC236}">
                <a16:creationId xmlns:a16="http://schemas.microsoft.com/office/drawing/2014/main" id="{A007C8C0-561F-9B81-DF71-AA2E3A0F9151}"/>
              </a:ext>
            </a:extLst>
          </p:cNvPr>
          <p:cNvSpPr/>
          <p:nvPr/>
        </p:nvSpPr>
        <p:spPr>
          <a:xfrm>
            <a:off x="7140446" y="2097830"/>
            <a:ext cx="111033" cy="695437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803143F2-7F38-8354-F5F3-C540C4DFFD29}"/>
              </a:ext>
            </a:extLst>
          </p:cNvPr>
          <p:cNvSpPr txBox="1">
            <a:spLocks/>
          </p:cNvSpPr>
          <p:nvPr/>
        </p:nvSpPr>
        <p:spPr>
          <a:xfrm>
            <a:off x="148317" y="470427"/>
            <a:ext cx="11713715" cy="585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6600" b="0">
                <a:ln w="19050">
                  <a:solidFill>
                    <a:srgbClr val="FF2117"/>
                  </a:solidFill>
                </a:ln>
                <a:noFill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DEPUIS LE DERNIER SEMINAIRE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BD07F24-DCA3-F5CC-8F9D-EDBE20756B96}"/>
              </a:ext>
            </a:extLst>
          </p:cNvPr>
          <p:cNvSpPr txBox="1">
            <a:spLocks/>
          </p:cNvSpPr>
          <p:nvPr/>
        </p:nvSpPr>
        <p:spPr>
          <a:xfrm>
            <a:off x="600517" y="1904871"/>
            <a:ext cx="3442171" cy="514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ATTRACTIVITE</a:t>
            </a:r>
          </a:p>
          <a:p>
            <a:pPr marL="0" indent="0">
              <a:buNone/>
            </a:pP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&amp; connaissance</a:t>
            </a:r>
          </a:p>
        </p:txBody>
      </p:sp>
      <p:sp>
        <p:nvSpPr>
          <p:cNvPr id="16" name="Espace réservé du texte 4">
            <a:extLst>
              <a:ext uri="{FF2B5EF4-FFF2-40B4-BE49-F238E27FC236}">
                <a16:creationId xmlns:a16="http://schemas.microsoft.com/office/drawing/2014/main" id="{9BA8E544-6EB7-FB18-35CD-1FC460ED8D8E}"/>
              </a:ext>
            </a:extLst>
          </p:cNvPr>
          <p:cNvSpPr txBox="1">
            <a:spLocks/>
          </p:cNvSpPr>
          <p:nvPr/>
        </p:nvSpPr>
        <p:spPr>
          <a:xfrm>
            <a:off x="830379" y="4065767"/>
            <a:ext cx="4217790" cy="51435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FORCE</a:t>
            </a:r>
            <a:r>
              <a:rPr lang="fr-FR" sz="2400" dirty="0"/>
              <a:t> </a:t>
            </a: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DU COLLECTIF</a:t>
            </a:r>
          </a:p>
          <a:p>
            <a:pPr marL="0" indent="0">
              <a:buNone/>
            </a:pP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&amp; avenir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7A4AC8C4-E7F4-5598-38F9-8DCE2C509077}"/>
              </a:ext>
            </a:extLst>
          </p:cNvPr>
          <p:cNvSpPr txBox="1">
            <a:spLocks/>
          </p:cNvSpPr>
          <p:nvPr/>
        </p:nvSpPr>
        <p:spPr>
          <a:xfrm>
            <a:off x="4401535" y="1686756"/>
            <a:ext cx="7056457" cy="1527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cap="all" spc="15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indent="-342900">
              <a:buFont typeface="+mj-lt"/>
              <a:buAutoNum type="arabicPeriod"/>
            </a:pPr>
            <a:r>
              <a:rPr lang="fr-FR" sz="1600" dirty="0"/>
              <a:t>Une opération de recrutement « alternance » en collaboration avec l’APEC s’est tenue le 18/10/23. Nicolas (Stand2B) était présent et a récupéré de nombreux CV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600" dirty="0"/>
              <a:t>Partage des sollicitations des écoles pour accueillir des stagiaires au fil de l’eau</a:t>
            </a:r>
          </a:p>
          <a:p>
            <a:pPr marL="342900" indent="-342900">
              <a:buFont typeface="+mj-lt"/>
              <a:buAutoNum type="arabicPeriod"/>
            </a:pPr>
            <a:endParaRPr lang="fr-FR" sz="1600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0F14562D-453E-C1CF-7174-894EACA218A7}"/>
              </a:ext>
            </a:extLst>
          </p:cNvPr>
          <p:cNvSpPr txBox="1">
            <a:spLocks/>
          </p:cNvSpPr>
          <p:nvPr/>
        </p:nvSpPr>
        <p:spPr>
          <a:xfrm>
            <a:off x="5737682" y="3655999"/>
            <a:ext cx="6018637" cy="1801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cap="all" spc="15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342900" indent="-342900">
              <a:buFont typeface="+mj-lt"/>
              <a:buAutoNum type="arabicPeriod"/>
            </a:pPr>
            <a:r>
              <a:rPr lang="fr-FR" dirty="0"/>
              <a:t>Mise en commun de nos contacts écoles et formations avec l’</a:t>
            </a:r>
            <a:r>
              <a:rPr lang="fr-FR" dirty="0" err="1"/>
              <a:t>unimev</a:t>
            </a:r>
            <a:r>
              <a:rPr lang="fr-FR" dirty="0"/>
              <a:t> pour avoir une liste unifiée &amp; la plus exhaustive possible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Conférence métier lors du dernier salon </a:t>
            </a:r>
            <a:r>
              <a:rPr lang="fr-FR" dirty="0" err="1"/>
              <a:t>heavent</a:t>
            </a:r>
            <a:r>
              <a:rPr lang="fr-FR" dirty="0"/>
              <a:t> où 2 talents d’agence du leads ont pu expliquer leur métier devant une population d’étudiants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D878BC2-6046-4B4A-94AE-59992AB66E93}"/>
              </a:ext>
            </a:extLst>
          </p:cNvPr>
          <p:cNvCxnSpPr>
            <a:cxnSpLocks/>
          </p:cNvCxnSpPr>
          <p:nvPr/>
        </p:nvCxnSpPr>
        <p:spPr>
          <a:xfrm flipH="1" flipV="1">
            <a:off x="3169097" y="2065964"/>
            <a:ext cx="1023263" cy="38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F6DB1485-A9D7-7471-079A-2A9F528E52F1}"/>
              </a:ext>
            </a:extLst>
          </p:cNvPr>
          <p:cNvCxnSpPr>
            <a:cxnSpLocks/>
          </p:cNvCxnSpPr>
          <p:nvPr/>
        </p:nvCxnSpPr>
        <p:spPr>
          <a:xfrm flipH="1" flipV="1">
            <a:off x="4650739" y="4316253"/>
            <a:ext cx="1023263" cy="38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224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>
            <a:extLst>
              <a:ext uri="{FF2B5EF4-FFF2-40B4-BE49-F238E27FC236}">
                <a16:creationId xmlns:a16="http://schemas.microsoft.com/office/drawing/2014/main" id="{803143F2-7F38-8354-F5F3-C540C4DFFD29}"/>
              </a:ext>
            </a:extLst>
          </p:cNvPr>
          <p:cNvSpPr txBox="1">
            <a:spLocks/>
          </p:cNvSpPr>
          <p:nvPr/>
        </p:nvSpPr>
        <p:spPr>
          <a:xfrm>
            <a:off x="148317" y="470427"/>
            <a:ext cx="11713715" cy="585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6600" b="0">
                <a:ln w="19050">
                  <a:solidFill>
                    <a:srgbClr val="FF2117"/>
                  </a:solidFill>
                </a:ln>
                <a:noFill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NOS ACTUALITES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CBD07F24-DCA3-F5CC-8F9D-EDBE20756B96}"/>
              </a:ext>
            </a:extLst>
          </p:cNvPr>
          <p:cNvSpPr txBox="1">
            <a:spLocks/>
          </p:cNvSpPr>
          <p:nvPr/>
        </p:nvSpPr>
        <p:spPr>
          <a:xfrm>
            <a:off x="600517" y="1904871"/>
            <a:ext cx="3442171" cy="514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ATTRACTIVITE</a:t>
            </a:r>
          </a:p>
          <a:p>
            <a:pPr marL="0" indent="0">
              <a:buNone/>
            </a:pP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&amp; connaissance</a:t>
            </a:r>
          </a:p>
        </p:txBody>
      </p:sp>
      <p:sp>
        <p:nvSpPr>
          <p:cNvPr id="16" name="Espace réservé du texte 4">
            <a:extLst>
              <a:ext uri="{FF2B5EF4-FFF2-40B4-BE49-F238E27FC236}">
                <a16:creationId xmlns:a16="http://schemas.microsoft.com/office/drawing/2014/main" id="{9BA8E544-6EB7-FB18-35CD-1FC460ED8D8E}"/>
              </a:ext>
            </a:extLst>
          </p:cNvPr>
          <p:cNvSpPr txBox="1">
            <a:spLocks/>
          </p:cNvSpPr>
          <p:nvPr/>
        </p:nvSpPr>
        <p:spPr>
          <a:xfrm>
            <a:off x="830379" y="4065767"/>
            <a:ext cx="4217790" cy="51435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FORCE</a:t>
            </a:r>
            <a:r>
              <a:rPr lang="fr-FR" sz="2400" dirty="0"/>
              <a:t> </a:t>
            </a: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DU COLLECTIF</a:t>
            </a:r>
          </a:p>
          <a:p>
            <a:pPr marL="0" indent="0">
              <a:buNone/>
            </a:pPr>
            <a:r>
              <a:rPr lang="fr-FR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&amp; avenir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7A4AC8C4-E7F4-5598-38F9-8DCE2C509077}"/>
              </a:ext>
            </a:extLst>
          </p:cNvPr>
          <p:cNvSpPr txBox="1">
            <a:spLocks/>
          </p:cNvSpPr>
          <p:nvPr/>
        </p:nvSpPr>
        <p:spPr>
          <a:xfrm>
            <a:off x="4401535" y="1671993"/>
            <a:ext cx="7056457" cy="1527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cap="all" spc="15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sz="1600" dirty="0"/>
              <a:t>Projet des vidéos métiers lancé et 8 candidats de 5 agences sont identifiés</a:t>
            </a:r>
          </a:p>
          <a:p>
            <a:r>
              <a:rPr lang="fr-FR" sz="1600" dirty="0"/>
              <a:t>Un speed dating recrutement alternance à l’école </a:t>
            </a:r>
            <a:r>
              <a:rPr lang="fr-FR" sz="1600" dirty="0" err="1"/>
              <a:t>Lisaa</a:t>
            </a:r>
            <a:endParaRPr lang="fr-FR" sz="1600" dirty="0"/>
          </a:p>
          <a:p>
            <a:pPr marL="0" indent="0">
              <a:buNone/>
            </a:pPr>
            <a:endParaRPr lang="fr-FR" sz="1600" dirty="0"/>
          </a:p>
          <a:p>
            <a:pPr marL="342900" indent="-342900">
              <a:buFont typeface="+mj-lt"/>
              <a:buAutoNum type="arabicPeriod"/>
            </a:pPr>
            <a:endParaRPr lang="fr-FR" sz="1600" dirty="0"/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0F14562D-453E-C1CF-7174-894EACA218A7}"/>
              </a:ext>
            </a:extLst>
          </p:cNvPr>
          <p:cNvSpPr txBox="1">
            <a:spLocks/>
          </p:cNvSpPr>
          <p:nvPr/>
        </p:nvSpPr>
        <p:spPr>
          <a:xfrm>
            <a:off x="5737682" y="3555331"/>
            <a:ext cx="6018637" cy="1801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cap="all" spc="15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Rapprochement avec l’</a:t>
            </a:r>
            <a:r>
              <a:rPr lang="fr-FR" dirty="0" err="1"/>
              <a:t>aacc</a:t>
            </a:r>
            <a:r>
              <a:rPr lang="fr-FR" dirty="0"/>
              <a:t> pour la semaine des métiers de la communication du 18 au 24 mars</a:t>
            </a:r>
          </a:p>
          <a:p>
            <a:r>
              <a:rPr lang="fr-FR" dirty="0"/>
              <a:t>Challenges étudiants organisés par l’</a:t>
            </a:r>
            <a:r>
              <a:rPr lang="fr-FR" dirty="0" err="1"/>
              <a:t>unimev</a:t>
            </a:r>
            <a:endParaRPr lang="fr-FR" dirty="0"/>
          </a:p>
          <a:p>
            <a:r>
              <a:rPr lang="fr-FR" dirty="0"/>
              <a:t>Be for </a:t>
            </a:r>
            <a:r>
              <a:rPr lang="fr-FR" dirty="0" err="1"/>
              <a:t>event</a:t>
            </a:r>
            <a:r>
              <a:rPr lang="fr-FR" dirty="0"/>
              <a:t> / job-dating organisé par l’</a:t>
            </a:r>
            <a:r>
              <a:rPr lang="fr-FR" dirty="0" err="1"/>
              <a:t>unimev</a:t>
            </a:r>
            <a:r>
              <a:rPr lang="fr-FR" dirty="0"/>
              <a:t> en collaboration avec le </a:t>
            </a:r>
            <a:r>
              <a:rPr lang="fr-FR" dirty="0" err="1"/>
              <a:t>cidj</a:t>
            </a:r>
            <a:r>
              <a:rPr lang="fr-FR" dirty="0"/>
              <a:t> le 2 avril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D878BC2-6046-4B4A-94AE-59992AB66E93}"/>
              </a:ext>
            </a:extLst>
          </p:cNvPr>
          <p:cNvCxnSpPr>
            <a:cxnSpLocks/>
          </p:cNvCxnSpPr>
          <p:nvPr/>
        </p:nvCxnSpPr>
        <p:spPr>
          <a:xfrm flipH="1" flipV="1">
            <a:off x="3169097" y="2065964"/>
            <a:ext cx="1023263" cy="38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F6DB1485-A9D7-7471-079A-2A9F528E52F1}"/>
              </a:ext>
            </a:extLst>
          </p:cNvPr>
          <p:cNvCxnSpPr>
            <a:cxnSpLocks/>
          </p:cNvCxnSpPr>
          <p:nvPr/>
        </p:nvCxnSpPr>
        <p:spPr>
          <a:xfrm flipH="1" flipV="1">
            <a:off x="4650739" y="4316253"/>
            <a:ext cx="1023263" cy="38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36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FF4AA5-4C25-674D-DD7E-2BDD16AC5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776" y="365125"/>
            <a:ext cx="8717873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6600" dirty="0">
                <a:ln w="19050">
                  <a:solidFill>
                    <a:srgbClr val="FF2117"/>
                  </a:solidFill>
                </a:ln>
                <a:noFill/>
              </a:rPr>
              <a:t>Vidéos métiers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566DCF5-9E1C-03F9-CC43-8B83AB5692C1}"/>
              </a:ext>
            </a:extLst>
          </p:cNvPr>
          <p:cNvSpPr txBox="1">
            <a:spLocks/>
          </p:cNvSpPr>
          <p:nvPr/>
        </p:nvSpPr>
        <p:spPr>
          <a:xfrm>
            <a:off x="1039140" y="2120768"/>
            <a:ext cx="9500638" cy="435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00334A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FF2117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Suite à l’appel à candidatures, nous avons identifiés 8 talents motivés dans vos agences (l’as décor, r2 stand, </a:t>
            </a:r>
            <a:r>
              <a:rPr lang="fr-FR" sz="1600" b="1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Hopen</a:t>
            </a:r>
            <a:r>
              <a:rPr lang="fr-FR" sz="16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, </a:t>
            </a:r>
            <a:r>
              <a:rPr lang="fr-FR" sz="1600" b="1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arc&amp;typ</a:t>
            </a:r>
            <a:r>
              <a:rPr lang="fr-FR" sz="16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&amp; </a:t>
            </a:r>
            <a:r>
              <a:rPr lang="fr-FR" sz="1600" b="1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alphaexpo</a:t>
            </a:r>
            <a:r>
              <a:rPr lang="fr-FR" sz="16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)</a:t>
            </a:r>
            <a:endParaRPr lang="fr-FR" sz="16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L’agence madame monsieur (Emilie </a:t>
            </a:r>
            <a:r>
              <a:rPr lang="fr-FR" sz="1600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broust</a:t>
            </a:r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), en charge de la réalisation des vidéos, va les contacter pour choisir les 4 candidats les plus motivés&amp; à l’aise pour représenter la profession</a:t>
            </a:r>
            <a:endParaRPr lang="fr-FR" sz="1600" b="1" u="sng" kern="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600" b="1" u="sng" kern="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fr-FR" sz="1600" b="1" kern="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Rétroplanning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kern="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Tournage des séquences  </a:t>
            </a:r>
            <a:r>
              <a:rPr lang="fr-FR" sz="1600" kern="0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micro-trottoirs</a:t>
            </a:r>
            <a:r>
              <a:rPr lang="fr-FR" sz="1600" kern="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1</a:t>
            </a:r>
            <a:r>
              <a:rPr lang="fr-FR" sz="1600" kern="0" cap="all" spc="150" baseline="3000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ère</a:t>
            </a:r>
            <a:r>
              <a:rPr lang="fr-FR" sz="1600" kern="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quinzaine de février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kern="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Tournage des interviews « designer 3d » courant février (lieu à déterminer)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kern="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Tournage des interviews « chef de projet » courant février + sur le montage du SIA (autorisation de tournage en cours)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kern="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Livraison des films (sous-titrés, différents formats avec notamment un teasing court) pour la 1</a:t>
            </a:r>
            <a:r>
              <a:rPr lang="fr-FR" sz="1600" kern="0" cap="all" spc="150" baseline="3000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ère</a:t>
            </a:r>
            <a:r>
              <a:rPr lang="fr-FR" sz="1600" kern="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quinzaine de mars </a:t>
            </a:r>
            <a:endParaRPr lang="fr-FR" sz="16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endParaRPr lang="fr-FR" sz="16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CAB8E1-ADA5-7AF3-8A5F-F1F7FD677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729" y="192947"/>
            <a:ext cx="2357306" cy="197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FF4AA5-4C25-674D-DD7E-2BDD16AC5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6600" dirty="0">
                <a:ln w="19050">
                  <a:solidFill>
                    <a:srgbClr val="FF2117"/>
                  </a:solidFill>
                </a:ln>
                <a:noFill/>
              </a:rPr>
              <a:t>Speed-recrutement école LISAA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8E5DC4-B3F8-EB53-CB57-50C7E9689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775" y="1498454"/>
            <a:ext cx="8717872" cy="435133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Qui ?</a:t>
            </a:r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Etudiants en mastère Architecture d'intérieur &amp; Design disponibles pour un contrat d'alternance pour leur 5ème année, de sept 24 à sept 25.</a:t>
            </a:r>
          </a:p>
          <a:p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Ils/elles sont dynamiques et opérationnels dans un grand nombre de domaines : architecture d'intérieur, scénographie, espaces commerciaux, design produit, design global, design de services, ....</a:t>
            </a:r>
          </a:p>
          <a:p>
            <a:r>
              <a:rPr lang="fr-FR" sz="16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Quand ?</a:t>
            </a:r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Vendredi 1er mars de 9h30 à 18h30</a:t>
            </a:r>
          </a:p>
          <a:p>
            <a:r>
              <a:rPr lang="fr-FR" sz="16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Où ?</a:t>
            </a:r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Dans les locaux de l’école LISAA, 73 Rue Pascal 75013 Paris</a:t>
            </a:r>
          </a:p>
          <a:p>
            <a:r>
              <a:rPr lang="fr-FR" sz="1600" b="1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CommEnt</a:t>
            </a:r>
            <a:r>
              <a:rPr lang="fr-FR" sz="16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y participer ? </a:t>
            </a:r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En s’inscrivant via </a:t>
            </a:r>
            <a:r>
              <a:rPr lang="fr-FR" sz="1600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lE</a:t>
            </a:r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lien suivant</a:t>
            </a:r>
          </a:p>
          <a:p>
            <a:r>
              <a:rPr lang="fr-FR" sz="1800" b="1" u="sng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Speed-recrutement– Alternance  1er mars 2024</a:t>
            </a:r>
            <a:endParaRPr lang="fr-FR" sz="1600" b="1" u="sng" kern="0" cap="all" spc="150" dirty="0">
              <a:solidFill>
                <a:schemeClr val="accent5">
                  <a:lumMod val="50000"/>
                </a:schemeClr>
              </a:solidFill>
              <a:effectLst/>
              <a:latin typeface="+mj-lt"/>
              <a:ea typeface="+mj-ea"/>
              <a:cs typeface="+mj-cs"/>
            </a:endParaRPr>
          </a:p>
          <a:p>
            <a:endParaRPr lang="fr-FR" sz="1600" b="1" u="sng" kern="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fr-FR" sz="1600" b="1" kern="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Contact sur place ? </a:t>
            </a:r>
            <a:endParaRPr lang="fr-FR" sz="16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endParaRPr lang="fr-FR" sz="16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m_-6709461631113836736_x0000_i1026">
            <a:extLst>
              <a:ext uri="{FF2B5EF4-FFF2-40B4-BE49-F238E27FC236}">
                <a16:creationId xmlns:a16="http://schemas.microsoft.com/office/drawing/2014/main" id="{46C4880A-E7ED-7BD7-2DF7-A581F002CDD4}"/>
              </a:ext>
            </a:extLst>
          </p:cNvPr>
          <p:cNvPicPr>
            <a:picLocks noChangeAspect="1" noChangeArrowheads="1"/>
          </p:cNvPicPr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537" y="4930775"/>
            <a:ext cx="359092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149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FF4AA5-4C25-674D-DD7E-2BDD16AC5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70" y="365125"/>
            <a:ext cx="11811698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6600" dirty="0">
                <a:ln w="19050">
                  <a:solidFill>
                    <a:srgbClr val="FF2117"/>
                  </a:solidFill>
                </a:ln>
                <a:noFill/>
              </a:rPr>
              <a:t>Semaine des métiers de la communication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8E5DC4-B3F8-EB53-CB57-50C7E9689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897" y="1825625"/>
            <a:ext cx="11123802" cy="435133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L’AACC organise la semaine des métiers de la communication du 18 au 24 mars. </a:t>
            </a:r>
          </a:p>
          <a:p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Leur objectif est le même que le nôtre = Promotion de leur métier et recrutement de leurs futurs talents !</a:t>
            </a:r>
          </a:p>
          <a:p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Nous avons été approchés afin de s’associer à leur projet et notamment sur une action particulière = </a:t>
            </a:r>
            <a:r>
              <a:rPr lang="fr-FR" sz="16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JOURNEE AGENCE OUVERTE (JAO) le 19 mars.</a:t>
            </a:r>
          </a:p>
          <a:p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Principe = ouvrir les portes de nos agences le 19 mars pour accueillir des étudiants &amp; des lycéens et leur présenter nos métiers.</a:t>
            </a:r>
          </a:p>
          <a:p>
            <a:r>
              <a:rPr lang="fr-FR" sz="16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Une plateforme web dédiée recensera toutes les agences participantes sur tout le territoire, un grand plan de communication + RP est en cours de déploiement et cette opération serait placée sous l’égide du ministère de la Culture et de l’Economie.</a:t>
            </a:r>
          </a:p>
          <a:p>
            <a:endParaRPr lang="fr-FR" sz="16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fr-FR" sz="1600" b="1" cap="all" spc="15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Pour les agences intéressées, merci de vous manifester au plus vite en m’envoyant 3 à 5 lignes de présentation de votre agence + votre logo</a:t>
            </a:r>
          </a:p>
        </p:txBody>
      </p:sp>
    </p:spTree>
    <p:extLst>
      <p:ext uri="{BB962C8B-B14F-4D97-AF65-F5344CB8AC3E}">
        <p14:creationId xmlns:p14="http://schemas.microsoft.com/office/powerpoint/2010/main" val="3275276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FF4AA5-4C25-674D-DD7E-2BDD16AC5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6935"/>
            <a:ext cx="121920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6600" dirty="0">
                <a:ln w="19050">
                  <a:solidFill>
                    <a:srgbClr val="FF2117"/>
                  </a:solidFill>
                </a:ln>
                <a:noFill/>
              </a:rPr>
              <a:t>Challenges étudiants x UNIMEV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8E5DC4-B3F8-EB53-CB57-50C7E9689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837" y="2165452"/>
            <a:ext cx="9461853" cy="4056551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fr-FR" sz="1400" b="1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b="1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b="1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b="1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fr-FR" sz="14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PRINCIPE ? UNIMEV 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organise chaque année ces challenges afin de faire réfléchir les étudiants d’écoles partenaires sur des sujets d’actualités de notre filière</a:t>
            </a:r>
          </a:p>
          <a:p>
            <a:r>
              <a:rPr lang="fr-FR" sz="14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Quand ?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Jeudi 28 mars à partir de 18h</a:t>
            </a:r>
          </a:p>
          <a:p>
            <a:r>
              <a:rPr lang="fr-FR" sz="14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Où ? 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 Paris (lieu à définir)</a:t>
            </a:r>
          </a:p>
          <a:p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Lors de cette soirée, les écoles vont présenter le résultat final de leur travail et l’</a:t>
            </a:r>
            <a:r>
              <a:rPr lang="fr-FR" sz="1400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unimev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propose à un membre du leads d’intégrer le jury pour départager les 5 écoles participantes !</a:t>
            </a:r>
          </a:p>
          <a:p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Thèmes abordés : communication, IA, organisations d'événements...</a:t>
            </a:r>
          </a:p>
          <a:p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fr-FR" sz="1400" b="1" cap="all" spc="15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Notre représentant = Brice (</a:t>
            </a:r>
            <a:r>
              <a:rPr lang="fr-FR" sz="1400" b="1" cap="all" spc="15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hopen</a:t>
            </a:r>
            <a:r>
              <a:rPr lang="fr-FR" sz="1400" b="1" cap="all" spc="15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), merci </a:t>
            </a:r>
            <a:r>
              <a:rPr lang="fr-FR" sz="1400" b="1" cap="all" spc="150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/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b="1" u="sng" kern="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5" name="Picture 1" descr="----">
            <a:extLst>
              <a:ext uri="{FF2B5EF4-FFF2-40B4-BE49-F238E27FC236}">
                <a16:creationId xmlns:a16="http://schemas.microsoft.com/office/drawing/2014/main" id="{4897D6E9-E543-40B1-DC1E-D90908FB6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225" y="5204434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2A1693D6-555A-5844-E1D9-1D727495B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8225" y="474723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623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FF4AA5-4C25-674D-DD7E-2BDD16AC5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6600" dirty="0">
                <a:ln w="19050">
                  <a:solidFill>
                    <a:srgbClr val="FF2117"/>
                  </a:solidFill>
                </a:ln>
                <a:noFill/>
              </a:rPr>
              <a:t>BE FOR EVENT x UNIMEV x CIDJ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8E5DC4-B3F8-EB53-CB57-50C7E9689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837" y="2165452"/>
            <a:ext cx="9461853" cy="4056551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fr-FR" sz="1400" b="1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b="1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b="1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b="1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fr-FR" sz="14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PRINCIPE ? UNIMEV 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et le </a:t>
            </a:r>
            <a:r>
              <a:rPr lang="fr-FR" sz="14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CIDJ 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(</a:t>
            </a:r>
            <a:r>
              <a:rPr lang="fr-FR" sz="1400" i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Centre d'Information et de Documentation Jeunesse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) organisent un job dating afin de mettre en relation les entreprises adhérentes avec des jeunes à la recherche de stages, alternances ou 1</a:t>
            </a:r>
            <a:r>
              <a:rPr lang="fr-FR" sz="1400" cap="all" spc="150" baseline="3000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er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emploi.</a:t>
            </a:r>
          </a:p>
          <a:p>
            <a:r>
              <a:rPr lang="fr-FR" sz="14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Quand ?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Mardi 2 avril de 10h à 18h</a:t>
            </a:r>
          </a:p>
          <a:p>
            <a:r>
              <a:rPr lang="fr-FR" sz="14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Où ? 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Dans les locaux du CIDJ A Paris</a:t>
            </a:r>
          </a:p>
          <a:p>
            <a:r>
              <a:rPr lang="fr-FR" sz="14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COMMENT ? 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L’UNIMEV va fournir le listing des écoles partenaires de notre filière.  Les postes à pourvoir couvrent l'ensemble de notre filière comprenant les métiers de l’organisation d’événements, les métiers techniques, l'accueil, la restauration, la communication... </a:t>
            </a:r>
          </a:p>
          <a:p>
            <a:r>
              <a:rPr lang="fr-FR" sz="1400" b="1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COmmEnt</a:t>
            </a:r>
            <a:r>
              <a:rPr lang="fr-FR" sz="1400" b="1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y participer ? 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En s’inscrivant auprès de </a:t>
            </a:r>
            <a:r>
              <a:rPr lang="fr-FR" sz="1400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sophie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verger, chargée emploi &amp; formation à l’</a:t>
            </a:r>
            <a:r>
              <a:rPr lang="fr-FR" sz="1400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unimev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</a:p>
          <a:p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Il faudra fournir à </a:t>
            </a:r>
            <a:r>
              <a:rPr lang="fr-FR" sz="1400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sophie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la nature des postes pour lesquels vous souhaitez recruter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Nom de l’entreprise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Contact (nom / téléphone / mail)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+ fiches de postes précisant : type de postes à pourvoir : Alternance / Stage / Emploi - nombre de postes - nature des missions proposées - </a:t>
            </a:r>
            <a:r>
              <a:rPr lang="fr-FR" sz="1400" cap="all" spc="150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pré-requis</a:t>
            </a:r>
            <a:r>
              <a:rPr lang="fr-FR" sz="1400" cap="all" spc="15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dont niveau de qualification demandée : Infra bac / bac / bac + 2 / bac + 3 à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fr-FR" sz="1400" b="1" u="sng" kern="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+mj-lt"/>
              <a:buAutoNum type="arabicPeriod"/>
            </a:pPr>
            <a:endParaRPr lang="fr-FR" sz="1400" cap="all" spc="15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unimev">
            <a:extLst>
              <a:ext uri="{FF2B5EF4-FFF2-40B4-BE49-F238E27FC236}">
                <a16:creationId xmlns:a16="http://schemas.microsoft.com/office/drawing/2014/main" id="{90FC61E2-48CD-9BCA-E13E-670156FB4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625" y="4311534"/>
            <a:ext cx="43815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----">
            <a:extLst>
              <a:ext uri="{FF2B5EF4-FFF2-40B4-BE49-F238E27FC236}">
                <a16:creationId xmlns:a16="http://schemas.microsoft.com/office/drawing/2014/main" id="{4897D6E9-E543-40B1-DC1E-D90908FB6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225" y="5204434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2A1693D6-555A-5844-E1D9-1D727495B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8225" y="474723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2AD8F1C-C8BA-C797-EF29-866CBA437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7775" y="3985029"/>
            <a:ext cx="132921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16288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</a:rPr>
            </a:b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</a:t>
            </a: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16288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07 62 28 3 59</a:t>
            </a:r>
            <a:b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16288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altLang="fr-FR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s.verger@unimev.fr</a:t>
            </a:r>
            <a:b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16288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altLang="fr-FR" sz="1000" b="1" i="0" u="none" strike="noStrike" cap="none" normalizeH="0" baseline="0" dirty="0">
                <a:ln>
                  <a:noFill/>
                </a:ln>
                <a:solidFill>
                  <a:srgbClr val="E20045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www.unimev.fr</a:t>
            </a:r>
            <a:r>
              <a:rPr kumimoji="0" lang="fr-FR" altLang="fr-F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3266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34A"/>
      </a:accent1>
      <a:accent2>
        <a:srgbClr val="FF2117"/>
      </a:accent2>
      <a:accent3>
        <a:srgbClr val="2CA9FF"/>
      </a:accent3>
      <a:accent4>
        <a:srgbClr val="FFBF3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EADS">
      <a:majorFont>
        <a:latin typeface="Nolan Next ExtraBold"/>
        <a:ea typeface=""/>
        <a:cs typeface=""/>
      </a:majorFont>
      <a:minorFont>
        <a:latin typeface="Nolan N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3613</TotalTime>
  <Words>950</Words>
  <Application>Microsoft Office PowerPoint</Application>
  <PresentationFormat>Grand écran</PresentationFormat>
  <Paragraphs>101</Paragraphs>
  <Slides>10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Nolan Next</vt:lpstr>
      <vt:lpstr>Nolan Next ExtraBold</vt:lpstr>
      <vt:lpstr>Wingdings</vt:lpstr>
      <vt:lpstr>Thème Office</vt:lpstr>
      <vt:lpstr>Groupe promotion-recrutement</vt:lpstr>
      <vt:lpstr>NOS MISSIONS</vt:lpstr>
      <vt:lpstr>Présentation PowerPoint</vt:lpstr>
      <vt:lpstr>Présentation PowerPoint</vt:lpstr>
      <vt:lpstr>Vidéos métiers</vt:lpstr>
      <vt:lpstr>Speed-recrutement école LISAA</vt:lpstr>
      <vt:lpstr>Semaine des métiers de la communication</vt:lpstr>
      <vt:lpstr>Challenges étudiants x UNIMEV </vt:lpstr>
      <vt:lpstr>BE FOR EVENT x UNIMEV x CIDJ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Audrey Vouilloux</dc:creator>
  <cp:lastModifiedBy>Marie Chazalon</cp:lastModifiedBy>
  <cp:revision>16</cp:revision>
  <dcterms:created xsi:type="dcterms:W3CDTF">2023-05-04T12:08:59Z</dcterms:created>
  <dcterms:modified xsi:type="dcterms:W3CDTF">2024-01-30T13:07:26Z</dcterms:modified>
</cp:coreProperties>
</file>