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94" r:id="rId4"/>
    <p:sldId id="293" r:id="rId5"/>
    <p:sldId id="307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283" r:id="rId15"/>
    <p:sldId id="305" r:id="rId16"/>
    <p:sldId id="306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7\Desktop\Fabrice\r&#233;sultats%20sondage%20pr&#233;sentation%20graphiqu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e7\Desktop\Fabrice\r&#233;sultats%20sondage%20pr&#233;sentation%20graphique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abrice\Base%20fabrice\r&#233;sultats%20sondage%20pr&#233;sentation%20graphiqu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7\Desktop\Fabrice\r&#233;sultats%20sondage%20pr&#233;sentation%20graphiqu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7\Desktop\Fabrice\r&#233;sultats%20sondage%20pr&#233;sentation%20graphiqu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abrice\Base%20fabrice\r&#233;sultats%20sondage%20pr&#233;sentation%20graphiqu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e7\Desktop\Fabrice\r&#233;sultats%20sondage%20pr&#233;sentation%20graphiqu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e7\Desktop\Fabrice\r&#233;sultats%20sondage%20pr&#233;sentation%20graphiqu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7\Desktop\Fabrice\r&#233;sultats%20sondage%20pr&#233;sentation%20graphiqu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7\Desktop\Fabrice\r&#233;sultats%20sondage%20pr&#233;sentation%20graphiqu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abrice\Base%20fabrice\r&#233;sultats%20sondage%20pr&#233;sentation%20graphiqu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7\Desktop\Fabrice\r&#233;sultats%20sondage%20pr&#233;sentation%20graphiqu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abrice\Base%20fabrice\r&#233;sultats%20sondage%20pr&#233;sentation%20graphiqu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0E-48CE-AE77-60E05A7CCE8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0E-48CE-AE77-60E05A7CCE8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00E-48CE-AE77-60E05A7CCE8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00E-48CE-AE77-60E05A7CCE88}"/>
              </c:ext>
            </c:extLst>
          </c:dPt>
          <c:dLbls>
            <c:delete val="1"/>
          </c:dLbls>
          <c:cat>
            <c:strRef>
              <c:f>'[résultats sondage présentation graphiques.xlsx]état des lieux de la profession'!$A$6:$A$9</c:f>
              <c:strCache>
                <c:ptCount val="4"/>
                <c:pt idx="0">
                  <c:v>mauvaise année</c:v>
                </c:pt>
                <c:pt idx="1">
                  <c:v>année stable</c:v>
                </c:pt>
                <c:pt idx="2">
                  <c:v>bonne année</c:v>
                </c:pt>
                <c:pt idx="3">
                  <c:v>sans avis</c:v>
                </c:pt>
              </c:strCache>
            </c:strRef>
          </c:cat>
          <c:val>
            <c:numRef>
              <c:f>'[résultats sondage présentation graphiques.xlsx]état des lieux de la profession'!$B$6:$B$9</c:f>
              <c:numCache>
                <c:formatCode>General</c:formatCode>
                <c:ptCount val="4"/>
                <c:pt idx="0">
                  <c:v>1</c:v>
                </c:pt>
                <c:pt idx="1">
                  <c:v>11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00E-48CE-AE77-60E05A7CCE8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371094094125911E-2"/>
          <c:y val="9.0759435417393633E-2"/>
          <c:w val="0.85026225673154832"/>
          <c:h val="0.8184811291652127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7F-472A-991F-737EB5A89D1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7F-472A-991F-737EB5A89D18}"/>
              </c:ext>
            </c:extLst>
          </c:dPt>
          <c:cat>
            <c:strRef>
              <c:f>'[résultats sondage présentation graphiques.xlsx]DIVERSES QUESTIONS'!$A$5:$A$6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'[résultats sondage présentation graphiques.xlsx]DIVERSES QUESTIONS'!$B$5:$B$6</c:f>
              <c:numCache>
                <c:formatCode>General</c:formatCode>
                <c:ptCount val="2"/>
                <c:pt idx="0">
                  <c:v>14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27F-472A-991F-737EB5A89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'DIVERSES QUESTIONS'!$A$25:$A$29</c:f>
              <c:strCache>
                <c:ptCount val="5"/>
                <c:pt idx="0">
                  <c:v>je suis en dessous</c:v>
                </c:pt>
                <c:pt idx="1">
                  <c:v>je suis en moyenne à 1,52</c:v>
                </c:pt>
                <c:pt idx="2">
                  <c:v>je suis au dessus</c:v>
                </c:pt>
                <c:pt idx="3">
                  <c:v>j'ai comme obj d'y etre</c:v>
                </c:pt>
                <c:pt idx="4">
                  <c:v>inattéignable</c:v>
                </c:pt>
              </c:strCache>
            </c:strRef>
          </c:cat>
          <c:val>
            <c:numRef>
              <c:f>'DIVERSES QUESTIONS'!$B$25:$B$29</c:f>
              <c:numCache>
                <c:formatCode>General</c:formatCode>
                <c:ptCount val="5"/>
                <c:pt idx="0">
                  <c:v>21</c:v>
                </c:pt>
                <c:pt idx="1">
                  <c:v>19</c:v>
                </c:pt>
                <c:pt idx="2">
                  <c:v>30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16245370370370371"/>
          <c:w val="0.93888888888888888"/>
          <c:h val="0.6714577865266842"/>
        </c:manualLayout>
      </c:layout>
      <c:pie3DChart>
        <c:varyColors val="1"/>
        <c:ser>
          <c:idx val="0"/>
          <c:order val="0"/>
          <c:tx>
            <c:strRef>
              <c:f>'[résultats sondage présentation graphiques.xlsx]DIVERSES QUESTIONS'!$B$50</c:f>
              <c:strCache>
                <c:ptCount val="1"/>
                <c:pt idx="0">
                  <c:v>OUI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9B-4AA9-AC5C-73F61FDA3FA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9B-4AA9-AC5C-73F61FDA3FA9}"/>
              </c:ext>
            </c:extLst>
          </c:dPt>
          <c:cat>
            <c:strRef>
              <c:f>'[résultats sondage présentation graphiques.xlsx]DIVERSES QUESTIONS'!$A$51:$A$52</c:f>
              <c:strCache>
                <c:ptCount val="2"/>
                <c:pt idx="0">
                  <c:v>répond aux AO où on est + de 3 agences</c:v>
                </c:pt>
                <c:pt idx="1">
                  <c:v>répond aux AO où on est + de 5 agences</c:v>
                </c:pt>
              </c:strCache>
            </c:strRef>
          </c:cat>
          <c:val>
            <c:numRef>
              <c:f>'[résultats sondage présentation graphiques.xlsx]DIVERSES QUESTIONS'!$B$51:$B$52</c:f>
              <c:numCache>
                <c:formatCode>General</c:formatCode>
                <c:ptCount val="2"/>
                <c:pt idx="0">
                  <c:v>18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79B-4AA9-AC5C-73F61FDA3FA9}"/>
            </c:ext>
          </c:extLst>
        </c:ser>
        <c:ser>
          <c:idx val="1"/>
          <c:order val="1"/>
          <c:tx>
            <c:strRef>
              <c:f>'[résultats sondage présentation graphiques.xlsx]DIVERSES QUESTIONS'!$C$50</c:f>
              <c:strCache>
                <c:ptCount val="1"/>
                <c:pt idx="0">
                  <c:v>NON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479B-4AA9-AC5C-73F61FDA3FA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479B-4AA9-AC5C-73F61FDA3FA9}"/>
              </c:ext>
            </c:extLst>
          </c:dPt>
          <c:cat>
            <c:strRef>
              <c:f>'[résultats sondage présentation graphiques.xlsx]DIVERSES QUESTIONS'!$A$51:$A$52</c:f>
              <c:strCache>
                <c:ptCount val="2"/>
                <c:pt idx="0">
                  <c:v>répond aux AO où on est + de 3 agences</c:v>
                </c:pt>
                <c:pt idx="1">
                  <c:v>répond aux AO où on est + de 5 agences</c:v>
                </c:pt>
              </c:strCache>
            </c:strRef>
          </c:cat>
          <c:val>
            <c:numRef>
              <c:f>'[résultats sondage présentation graphiques.xlsx]DIVERSES QUESTIONS'!$C$51:$C$52</c:f>
              <c:numCache>
                <c:formatCode>General</c:formatCode>
                <c:ptCount val="2"/>
                <c:pt idx="0">
                  <c:v>2</c:v>
                </c:pt>
                <c:pt idx="1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79B-4AA9-AC5C-73F61FDA3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16245370370370371"/>
          <c:w val="0.93888888888888888"/>
          <c:h val="0.6714577865266842"/>
        </c:manualLayout>
      </c:layout>
      <c:pie3DChart>
        <c:varyColors val="1"/>
        <c:ser>
          <c:idx val="0"/>
          <c:order val="0"/>
          <c:tx>
            <c:strRef>
              <c:f>'[résultats sondage présentation graphiques.xlsx]DIVERSES QUESTIONS'!$B$50</c:f>
              <c:strCache>
                <c:ptCount val="1"/>
                <c:pt idx="0">
                  <c:v>OUI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BB0-4E27-A518-E70BC249165F}"/>
              </c:ext>
            </c:extLst>
          </c:dPt>
          <c:dPt>
            <c:idx val="1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BB0-4E27-A518-E70BC249165F}"/>
              </c:ext>
            </c:extLst>
          </c:dPt>
          <c:cat>
            <c:strRef>
              <c:f>'[résultats sondage présentation graphiques.xlsx]DIVERSES QUESTIONS'!$A$51:$A$52</c:f>
              <c:strCache>
                <c:ptCount val="2"/>
                <c:pt idx="0">
                  <c:v>répond aux AO où on est + de 3 agences</c:v>
                </c:pt>
                <c:pt idx="1">
                  <c:v>répond aux AO où on est + de 5 agences</c:v>
                </c:pt>
              </c:strCache>
            </c:strRef>
          </c:cat>
          <c:val>
            <c:numRef>
              <c:f>'[résultats sondage présentation graphiques.xlsx]DIVERSES QUESTIONS'!$B$51:$B$52</c:f>
              <c:numCache>
                <c:formatCode>General</c:formatCode>
                <c:ptCount val="2"/>
                <c:pt idx="0">
                  <c:v>18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BB0-4E27-A518-E70BC249165F}"/>
            </c:ext>
          </c:extLst>
        </c:ser>
        <c:ser>
          <c:idx val="1"/>
          <c:order val="1"/>
          <c:tx>
            <c:strRef>
              <c:f>'[résultats sondage présentation graphiques.xlsx]DIVERSES QUESTIONS'!$C$50</c:f>
              <c:strCache>
                <c:ptCount val="1"/>
                <c:pt idx="0">
                  <c:v>NON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1BB0-4E27-A518-E70BC249165F}"/>
              </c:ext>
            </c:extLst>
          </c:dPt>
          <c:dPt>
            <c:idx val="1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1BB0-4E27-A518-E70BC249165F}"/>
              </c:ext>
            </c:extLst>
          </c:dPt>
          <c:cat>
            <c:strRef>
              <c:f>'[résultats sondage présentation graphiques.xlsx]DIVERSES QUESTIONS'!$A$51:$A$52</c:f>
              <c:strCache>
                <c:ptCount val="2"/>
                <c:pt idx="0">
                  <c:v>répond aux AO où on est + de 3 agences</c:v>
                </c:pt>
                <c:pt idx="1">
                  <c:v>répond aux AO où on est + de 5 agences</c:v>
                </c:pt>
              </c:strCache>
            </c:strRef>
          </c:cat>
          <c:val>
            <c:numRef>
              <c:f>'[résultats sondage présentation graphiques.xlsx]DIVERSES QUESTIONS'!$C$51:$C$52</c:f>
              <c:numCache>
                <c:formatCode>General</c:formatCode>
                <c:ptCount val="2"/>
                <c:pt idx="0">
                  <c:v>2</c:v>
                </c:pt>
                <c:pt idx="1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1BB0-4E27-A518-E70BC2491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Feuil1!$A$2:$A$3</c:f>
              <c:strCache>
                <c:ptCount val="2"/>
                <c:pt idx="0">
                  <c:v>baisse</c:v>
                </c:pt>
                <c:pt idx="1">
                  <c:v>croissance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33</c:v>
                </c:pt>
                <c:pt idx="1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3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6D4-45EE-B6F5-89707D7B2F8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6D4-45EE-B6F5-89707D7B2F8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6D4-45EE-B6F5-89707D7B2F8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6D4-45EE-B6F5-89707D7B2F8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6D4-45EE-B6F5-89707D7B2F8D}"/>
              </c:ext>
            </c:extLst>
          </c:dPt>
          <c:cat>
            <c:strRef>
              <c:f>'[résultats sondage présentation graphiques.xlsx]état des lieux de la profession'!$A$53:$A$57</c:f>
              <c:strCache>
                <c:ptCount val="5"/>
                <c:pt idx="0">
                  <c:v>forte baisse</c:v>
                </c:pt>
                <c:pt idx="1">
                  <c:v>baisse</c:v>
                </c:pt>
                <c:pt idx="2">
                  <c:v>stable</c:v>
                </c:pt>
                <c:pt idx="3">
                  <c:v>légère augmentation</c:v>
                </c:pt>
                <c:pt idx="4">
                  <c:v>forte augmentation</c:v>
                </c:pt>
              </c:strCache>
            </c:strRef>
          </c:cat>
          <c:val>
            <c:numRef>
              <c:f>'[résultats sondage présentation graphiques.xlsx]état des lieux de la profession'!$B$53:$B$57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15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6D4-45EE-B6F5-89707D7B2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1AF-439F-BF50-C5777BC4478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1AF-439F-BF50-C5777BC4478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1AF-439F-BF50-C5777BC4478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1AF-439F-BF50-C5777BC4478E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1AF-439F-BF50-C5777BC4478E}"/>
              </c:ext>
            </c:extLst>
          </c:dPt>
          <c:cat>
            <c:strRef>
              <c:f>'[résultats sondage présentation graphiques.xlsx]état des lieux de la profession'!$A$82:$A$86</c:f>
              <c:strCache>
                <c:ptCount val="5"/>
                <c:pt idx="0">
                  <c:v>forte baisse</c:v>
                </c:pt>
                <c:pt idx="1">
                  <c:v>baisse</c:v>
                </c:pt>
                <c:pt idx="2">
                  <c:v>stable</c:v>
                </c:pt>
                <c:pt idx="3">
                  <c:v>légère augmentation</c:v>
                </c:pt>
                <c:pt idx="4">
                  <c:v>forte augmentation</c:v>
                </c:pt>
              </c:strCache>
            </c:strRef>
          </c:cat>
          <c:val>
            <c:numRef>
              <c:f>'[résultats sondage présentation graphiques.xlsx]état des lieux de la profession'!$B$82:$B$86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14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1AF-439F-BF50-C5777BC447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154-4FEC-9D7B-BDE6AEB4763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154-4FEC-9D7B-BDE6AEB4763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154-4FEC-9D7B-BDE6AEB47639}"/>
              </c:ext>
            </c:extLst>
          </c:dPt>
          <c:dLbls>
            <c:delete val="1"/>
          </c:dLbls>
          <c:cat>
            <c:strRef>
              <c:f>'[résultats sondage présentation graphiques.xlsx]état des lieux de la profession'!$A$114:$A$116</c:f>
              <c:strCache>
                <c:ptCount val="3"/>
                <c:pt idx="0">
                  <c:v>baisse</c:v>
                </c:pt>
                <c:pt idx="1">
                  <c:v>stable</c:v>
                </c:pt>
                <c:pt idx="2">
                  <c:v>augmentation</c:v>
                </c:pt>
              </c:strCache>
            </c:strRef>
          </c:cat>
          <c:val>
            <c:numRef>
              <c:f>'[résultats sondage présentation graphiques.xlsx]état des lieux de la profession'!$B$114:$B$116</c:f>
              <c:numCache>
                <c:formatCode>General</c:formatCode>
                <c:ptCount val="3"/>
                <c:pt idx="0">
                  <c:v>1</c:v>
                </c:pt>
                <c:pt idx="1">
                  <c:v>13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154-4FEC-9D7B-BDE6AEB4763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F8B-42D2-9B71-AFDBB45B455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F8B-42D2-9B71-AFDBB45B455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F8B-42D2-9B71-AFDBB45B455B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F8B-42D2-9B71-AFDBB45B455B}"/>
              </c:ext>
            </c:extLst>
          </c:dPt>
          <c:dLbls>
            <c:delete val="1"/>
          </c:dLbls>
          <c:cat>
            <c:strRef>
              <c:f>'[résultats sondage présentation graphiques.xlsx]prévisions 2018'!$A$7:$A$10</c:f>
              <c:strCache>
                <c:ptCount val="4"/>
                <c:pt idx="0">
                  <c:v>mauvais année</c:v>
                </c:pt>
                <c:pt idx="1">
                  <c:v>année stable</c:v>
                </c:pt>
                <c:pt idx="2">
                  <c:v>bonne année</c:v>
                </c:pt>
                <c:pt idx="3">
                  <c:v>NSP</c:v>
                </c:pt>
              </c:strCache>
            </c:strRef>
          </c:cat>
          <c:val>
            <c:numRef>
              <c:f>'[résultats sondage présentation graphiques.xlsx]prévisions 2018'!$B$7:$B$10</c:f>
              <c:numCache>
                <c:formatCode>General</c:formatCode>
                <c:ptCount val="4"/>
                <c:pt idx="0">
                  <c:v>1</c:v>
                </c:pt>
                <c:pt idx="1">
                  <c:v>9</c:v>
                </c:pt>
                <c:pt idx="2">
                  <c:v>4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F8B-42D2-9B71-AFDBB45B455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'prévisions 2018'!$A$44</c:f>
              <c:strCache>
                <c:ptCount val="1"/>
                <c:pt idx="0">
                  <c:v>en terme de CA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</c:dPt>
          <c:cat>
            <c:strRef>
              <c:f>'prévisions 2018'!$B$43:$D$43</c:f>
              <c:strCache>
                <c:ptCount val="3"/>
                <c:pt idx="0">
                  <c:v>plutôt à la baisse</c:v>
                </c:pt>
                <c:pt idx="1">
                  <c:v>stable</c:v>
                </c:pt>
                <c:pt idx="2">
                  <c:v>plutôt à la hausse</c:v>
                </c:pt>
              </c:strCache>
            </c:strRef>
          </c:cat>
          <c:val>
            <c:numRef>
              <c:f>'prévisions 2018'!$B$44:$D$44</c:f>
              <c:numCache>
                <c:formatCode>General</c:formatCode>
                <c:ptCount val="3"/>
                <c:pt idx="0">
                  <c:v>1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'prévisions 2018'!$A$26:$B$26</c:f>
              <c:strCache>
                <c:ptCount val="2"/>
                <c:pt idx="0">
                  <c:v>en terme de marge brute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</c:dPt>
          <c:cat>
            <c:strRef>
              <c:f>'prévisions 2018'!$C$25:$D$25</c:f>
              <c:strCache>
                <c:ptCount val="2"/>
                <c:pt idx="0">
                  <c:v>stable</c:v>
                </c:pt>
                <c:pt idx="1">
                  <c:v>plutôt à la hausse</c:v>
                </c:pt>
              </c:strCache>
            </c:strRef>
          </c:cat>
          <c:val>
            <c:numRef>
              <c:f>'prévisions 2018'!$C$26:$D$26</c:f>
              <c:numCache>
                <c:formatCode>General</c:formatCode>
                <c:ptCount val="2"/>
                <c:pt idx="0">
                  <c:v>12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49DC-15FC-47EA-A7B4-118CC8030645}" type="datetimeFigureOut">
              <a:rPr lang="fr-FR" smtClean="0"/>
              <a:t>27/06/2017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FCFCC-5D81-44F1-8B9D-7CF69870FB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56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966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157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869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2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660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185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86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057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49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456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023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626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205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534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30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E853-3B0A-41FE-816B-CA84619FF084}" type="datetime1">
              <a:rPr lang="fr-FR" smtClean="0"/>
              <a:t>27/06/2017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17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02FFA-0EEB-452A-A33B-8CB64A11808E}" type="datetime1">
              <a:rPr lang="fr-FR" smtClean="0"/>
              <a:t>27/06/2017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18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B1BD5-25BA-4E01-BA7F-D2E2DC6C60D2}" type="datetime1">
              <a:rPr lang="fr-FR" smtClean="0"/>
              <a:t>27/06/2017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3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EF8A-184D-4823-A565-B18793A0BEC9}" type="datetime1">
              <a:rPr lang="fr-FR" smtClean="0"/>
              <a:t>27/06/2017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3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C5E6B-4CB0-41AC-AA7D-11D85E4CDF2F}" type="datetime1">
              <a:rPr lang="fr-FR" smtClean="0"/>
              <a:t>27/06/2017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0753-C6AC-4B7B-B30F-F0ED4F7A411B}" type="datetime1">
              <a:rPr lang="fr-FR" smtClean="0"/>
              <a:t>27/06/2017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6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1DC73-9F1F-4A37-B137-5D77896F8A38}" type="datetime1">
              <a:rPr lang="fr-FR" smtClean="0"/>
              <a:t>27/06/2017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58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77AF-36B5-4885-B32A-1BC684365960}" type="datetime1">
              <a:rPr lang="fr-FR" smtClean="0"/>
              <a:t>27/06/2017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59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7BB1-7370-49D9-B27D-360BA4825E9F}" type="datetime1">
              <a:rPr lang="fr-FR" smtClean="0"/>
              <a:t>27/06/2017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25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FD14-7840-4810-9A64-235F3C07F749}" type="datetime1">
              <a:rPr lang="fr-FR" smtClean="0"/>
              <a:t>27/06/2017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7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77F-314E-4C49-A749-5ED6FB2FE38A}" type="datetime1">
              <a:rPr lang="fr-FR" smtClean="0"/>
              <a:t>27/06/2017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du Leads 2016 -  Reims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90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56D7B-70AD-471A-B376-259EFA3D22D1}" type="datetime1">
              <a:rPr lang="fr-FR" smtClean="0"/>
              <a:t>27/06/2017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Séminaire du Leads 2016 -  Reims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83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500" dirty="0"/>
              <a:t>Séminaire 2017</a:t>
            </a:r>
            <a:br>
              <a:rPr lang="fr-FR" sz="3500" dirty="0"/>
            </a:br>
            <a:r>
              <a:rPr lang="fr-FR" sz="3500" dirty="0"/>
              <a:t>27-28-29 Juin Lyon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1" y="1690688"/>
            <a:ext cx="6563217" cy="390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4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10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/>
              <a:t>L’ambiance générale en 2018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xmlns="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2044845"/>
              </p:ext>
            </p:extLst>
          </p:nvPr>
        </p:nvGraphicFramePr>
        <p:xfrm>
          <a:off x="2933700" y="1534367"/>
          <a:ext cx="6529387" cy="4070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7FADA9C2-9C41-4561-9728-495D18712E7F}"/>
              </a:ext>
            </a:extLst>
          </p:cNvPr>
          <p:cNvSpPr txBox="1"/>
          <p:nvPr/>
        </p:nvSpPr>
        <p:spPr>
          <a:xfrm>
            <a:off x="7015843" y="1414154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mauvaise année 5%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xmlns="" id="{62F940F2-917B-4E95-8F86-0C5DB8355259}"/>
              </a:ext>
            </a:extLst>
          </p:cNvPr>
          <p:cNvCxnSpPr>
            <a:cxnSpLocks/>
          </p:cNvCxnSpPr>
          <p:nvPr/>
        </p:nvCxnSpPr>
        <p:spPr>
          <a:xfrm flipH="1">
            <a:off x="6535856" y="1632495"/>
            <a:ext cx="479988" cy="3707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71FB462B-B34E-4116-A08C-5D575380344D}"/>
              </a:ext>
            </a:extLst>
          </p:cNvPr>
          <p:cNvSpPr txBox="1"/>
          <p:nvPr/>
        </p:nvSpPr>
        <p:spPr>
          <a:xfrm>
            <a:off x="2691158" y="1915732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NSP 36%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90A36959-B9C6-45A3-8134-83252F80C1E7}"/>
              </a:ext>
            </a:extLst>
          </p:cNvPr>
          <p:cNvSpPr txBox="1"/>
          <p:nvPr/>
        </p:nvSpPr>
        <p:spPr>
          <a:xfrm>
            <a:off x="2127887" y="4889069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bonne année 18%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7594F172-3CA1-495D-B5AF-4B369229C887}"/>
              </a:ext>
            </a:extLst>
          </p:cNvPr>
          <p:cNvSpPr txBox="1"/>
          <p:nvPr/>
        </p:nvSpPr>
        <p:spPr>
          <a:xfrm>
            <a:off x="6735028" y="2958405"/>
            <a:ext cx="4628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41%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xmlns="" id="{F537D6C6-A0F9-4756-9933-D7356E30CF95}"/>
              </a:ext>
            </a:extLst>
          </p:cNvPr>
          <p:cNvCxnSpPr>
            <a:cxnSpLocks/>
          </p:cNvCxnSpPr>
          <p:nvPr/>
        </p:nvCxnSpPr>
        <p:spPr>
          <a:xfrm>
            <a:off x="3457575" y="2236841"/>
            <a:ext cx="709211" cy="2262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xmlns="" id="{9C0197C8-FADE-47B0-B5CF-AC08A6F0206B}"/>
              </a:ext>
            </a:extLst>
          </p:cNvPr>
          <p:cNvCxnSpPr>
            <a:cxnSpLocks/>
          </p:cNvCxnSpPr>
          <p:nvPr/>
        </p:nvCxnSpPr>
        <p:spPr>
          <a:xfrm flipV="1">
            <a:off x="3812180" y="3980160"/>
            <a:ext cx="1704502" cy="1085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Prés de 1/3 estime que 2018 sera une bonne idée.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648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11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/>
              <a:t>Le </a:t>
            </a:r>
            <a:r>
              <a:rPr lang="fr-FR" dirty="0" smtClean="0"/>
              <a:t>CA en </a:t>
            </a:r>
            <a:r>
              <a:rPr lang="fr-FR" dirty="0"/>
              <a:t>2018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4A2C4E21-5973-4359-88F4-DD9E7910C79D}"/>
              </a:ext>
            </a:extLst>
          </p:cNvPr>
          <p:cNvSpPr txBox="1"/>
          <p:nvPr/>
        </p:nvSpPr>
        <p:spPr>
          <a:xfrm>
            <a:off x="1139096" y="2617775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NSP 9%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7633789" y="2675052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NSP 9%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xmlns="" id="{275D0BAC-A168-4150-AAC7-2DF5E184D959}"/>
              </a:ext>
            </a:extLst>
          </p:cNvPr>
          <p:cNvSpPr txBox="1"/>
          <p:nvPr/>
        </p:nvSpPr>
        <p:spPr>
          <a:xfrm>
            <a:off x="9862755" y="2822624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NSP 9%</a:t>
            </a:r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xmlns="" id="{D9467F14-A84A-4F6B-933E-B5F30F0BAF9B}"/>
              </a:ext>
            </a:extLst>
          </p:cNvPr>
          <p:cNvSpPr txBox="1">
            <a:spLocks/>
          </p:cNvSpPr>
          <p:nvPr/>
        </p:nvSpPr>
        <p:spPr>
          <a:xfrm>
            <a:off x="-3343523" y="4059794"/>
            <a:ext cx="9199516" cy="921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500" dirty="0"/>
              <a:t>CA</a:t>
            </a:r>
          </a:p>
        </p:txBody>
      </p:sp>
      <p:sp>
        <p:nvSpPr>
          <p:cNvPr id="22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Un optimisme réel avec 80% d’entre nous qui estime que l’année sera bonne. Ce sondage confirme les prévisions de l’année dernière.</a:t>
            </a:r>
            <a:endParaRPr lang="fr-FR" sz="2000" dirty="0"/>
          </a:p>
        </p:txBody>
      </p:sp>
      <p:graphicFrame>
        <p:nvGraphicFramePr>
          <p:cNvPr id="23" name="Graphique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015121"/>
              </p:ext>
            </p:extLst>
          </p:nvPr>
        </p:nvGraphicFramePr>
        <p:xfrm>
          <a:off x="1099418" y="1602016"/>
          <a:ext cx="5554660" cy="339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3646806" y="3088270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solidFill>
                  <a:schemeClr val="bg1"/>
                </a:solidFill>
              </a:rPr>
              <a:t>Stable 62%</a:t>
            </a:r>
            <a:endParaRPr lang="fr-FR" sz="2500" dirty="0">
              <a:solidFill>
                <a:schemeClr val="bg1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1942965" y="2222154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solidFill>
                  <a:schemeClr val="bg1"/>
                </a:solidFill>
              </a:rPr>
              <a:t>Hausse 30%</a:t>
            </a:r>
            <a:endParaRPr lang="fr-FR" sz="2500" dirty="0">
              <a:solidFill>
                <a:schemeClr val="bg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3466965" y="1800626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solidFill>
                  <a:schemeClr val="bg1"/>
                </a:solidFill>
              </a:rPr>
              <a:t>Baisse 8%</a:t>
            </a:r>
            <a:endParaRPr lang="fr-F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09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12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 smtClean="0"/>
              <a:t>Le marge brut en </a:t>
            </a:r>
            <a:r>
              <a:rPr lang="fr-FR" dirty="0"/>
              <a:t>2018</a:t>
            </a:r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xmlns="" id="{D9912924-042A-43A9-A6CE-8D60FEB1AB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976639"/>
              </p:ext>
            </p:extLst>
          </p:nvPr>
        </p:nvGraphicFramePr>
        <p:xfrm>
          <a:off x="3970655" y="185069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9F4F5091-6E46-4C50-9865-B8DE78B21BC6}"/>
              </a:ext>
            </a:extLst>
          </p:cNvPr>
          <p:cNvSpPr txBox="1"/>
          <p:nvPr/>
        </p:nvSpPr>
        <p:spPr>
          <a:xfrm>
            <a:off x="9115999" y="2668240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10%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4A1B87C9-C6AD-4B4A-B9E0-F8749DB080F9}"/>
              </a:ext>
            </a:extLst>
          </p:cNvPr>
          <p:cNvSpPr txBox="1"/>
          <p:nvPr/>
        </p:nvSpPr>
        <p:spPr>
          <a:xfrm>
            <a:off x="6409692" y="2731902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12%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0C5E7574-AC8D-4CE2-BDFB-7EB4DFD081A2}"/>
              </a:ext>
            </a:extLst>
          </p:cNvPr>
          <p:cNvSpPr txBox="1"/>
          <p:nvPr/>
        </p:nvSpPr>
        <p:spPr>
          <a:xfrm>
            <a:off x="7154423" y="2668240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NSP 10%</a:t>
            </a: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Aucunes prévisions de baisse</a:t>
            </a:r>
            <a:endParaRPr lang="fr-FR" sz="2000" dirty="0"/>
          </a:p>
        </p:txBody>
      </p:sp>
      <p:graphicFrame>
        <p:nvGraphicFramePr>
          <p:cNvPr id="27" name="Graphique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529845"/>
              </p:ext>
            </p:extLst>
          </p:nvPr>
        </p:nvGraphicFramePr>
        <p:xfrm>
          <a:off x="2755839" y="1551799"/>
          <a:ext cx="6360160" cy="4110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5607686" y="3368445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solidFill>
                  <a:schemeClr val="bg1"/>
                </a:solidFill>
              </a:rPr>
              <a:t>Stable 86%</a:t>
            </a:r>
            <a:endParaRPr lang="fr-FR" sz="2500" dirty="0">
              <a:solidFill>
                <a:schemeClr val="bg1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4343672" y="2022499"/>
            <a:ext cx="1953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solidFill>
                  <a:schemeClr val="bg1"/>
                </a:solidFill>
              </a:rPr>
              <a:t>Hausse 14%</a:t>
            </a:r>
            <a:endParaRPr lang="fr-F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1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Les fondamentaux du Leads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2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/>
              <a:t>L’application des Honoraires sur le devis </a:t>
            </a:r>
            <a:r>
              <a:rPr lang="fr-FR" sz="2400" b="1" dirty="0"/>
              <a:t/>
            </a:r>
            <a:br>
              <a:rPr lang="fr-FR" sz="2400" b="1" dirty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14</a:t>
            </a:fld>
            <a:endParaRPr lang="fr-FR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4. 9 Millions de M² de stands vendus</a:t>
            </a:r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4. 9 Millions de M² de stands vendus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xmlns="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415276"/>
              </p:ext>
            </p:extLst>
          </p:nvPr>
        </p:nvGraphicFramePr>
        <p:xfrm>
          <a:off x="320740" y="1045395"/>
          <a:ext cx="11294467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F2879700-8E02-4103-9C82-2ED65E23FB11}"/>
              </a:ext>
            </a:extLst>
          </p:cNvPr>
          <p:cNvSpPr txBox="1"/>
          <p:nvPr/>
        </p:nvSpPr>
        <p:spPr>
          <a:xfrm>
            <a:off x="4468041" y="2457288"/>
            <a:ext cx="2214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NON 30%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C74A0B34-64EF-4B4F-9213-ECE13E3833A1}"/>
              </a:ext>
            </a:extLst>
          </p:cNvPr>
          <p:cNvSpPr txBox="1"/>
          <p:nvPr/>
        </p:nvSpPr>
        <p:spPr>
          <a:xfrm>
            <a:off x="6025123" y="3517132"/>
            <a:ext cx="2214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OUI 70%</a:t>
            </a:r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xmlns="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451817"/>
              </p:ext>
            </p:extLst>
          </p:nvPr>
        </p:nvGraphicFramePr>
        <p:xfrm>
          <a:off x="2152650" y="1479622"/>
          <a:ext cx="8000990" cy="3501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7D17AE0A-01BD-4FD3-BC6A-E862836FAADB}"/>
              </a:ext>
            </a:extLst>
          </p:cNvPr>
          <p:cNvSpPr txBox="1"/>
          <p:nvPr/>
        </p:nvSpPr>
        <p:spPr>
          <a:xfrm>
            <a:off x="4362450" y="2082118"/>
            <a:ext cx="2214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NON 30%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05D6B2F6-5D1E-4924-BD07-87E373CEBF09}"/>
              </a:ext>
            </a:extLst>
          </p:cNvPr>
          <p:cNvSpPr txBox="1"/>
          <p:nvPr/>
        </p:nvSpPr>
        <p:spPr>
          <a:xfrm>
            <a:off x="6305983" y="2919651"/>
            <a:ext cx="2214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OUI 70%</a:t>
            </a: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985393" y="509554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C’est l’acte fondateur du Leads et la seule valorisation possible de notre corporation.</a:t>
            </a:r>
          </a:p>
          <a:p>
            <a:pPr algn="ctr"/>
            <a:r>
              <a:rPr lang="fr-FR" sz="2000" dirty="0" smtClean="0"/>
              <a:t>Ce taux après 4 ans d’existence est faible alors que la vente par honoraire demeurera notre avenir.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2905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/>
              <a:t>Le coefficient de 1.52, le bon effet du Leads </a:t>
            </a:r>
            <a:r>
              <a:rPr lang="fr-FR" sz="2400" b="1" dirty="0"/>
              <a:t/>
            </a:r>
            <a:br>
              <a:rPr lang="fr-FR" sz="2400" b="1" dirty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15</a:t>
            </a:fld>
            <a:endParaRPr lang="fr-FR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4. 9 Millions de M² de stands vendus</a:t>
            </a:r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4. 9 Millions de M² de stands vendus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305D81D7-4A14-4372-BDF1-067F1064E4CC}"/>
              </a:ext>
            </a:extLst>
          </p:cNvPr>
          <p:cNvSpPr txBox="1"/>
          <p:nvPr/>
        </p:nvSpPr>
        <p:spPr>
          <a:xfrm>
            <a:off x="4715691" y="3398750"/>
            <a:ext cx="2214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au dessus 8%</a:t>
            </a:r>
          </a:p>
        </p:txBody>
      </p:sp>
      <p:sp>
        <p:nvSpPr>
          <p:cNvPr id="27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50% des agences sont au taux ou dessus alors que la moitié ont des difficultés à l’atteindre.</a:t>
            </a:r>
          </a:p>
          <a:p>
            <a:pPr algn="ctr"/>
            <a:r>
              <a:rPr lang="fr-FR" sz="2000" dirty="0" smtClean="0"/>
              <a:t>Ce taux était meilleur il y a deux ans et ce sera à nouveau une des lignes directrices du Leads.</a:t>
            </a:r>
            <a:endParaRPr lang="fr-FR" sz="2000" dirty="0"/>
          </a:p>
        </p:txBody>
      </p:sp>
      <p:graphicFrame>
        <p:nvGraphicFramePr>
          <p:cNvPr id="29" name="Graphique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932045"/>
              </p:ext>
            </p:extLst>
          </p:nvPr>
        </p:nvGraphicFramePr>
        <p:xfrm>
          <a:off x="2468880" y="1318517"/>
          <a:ext cx="6490104" cy="390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ZoneTexte 31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4262392" y="3398750"/>
            <a:ext cx="22115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 smtClean="0">
                <a:solidFill>
                  <a:schemeClr val="bg1"/>
                </a:solidFill>
              </a:rPr>
              <a:t>Au dessu</a:t>
            </a:r>
            <a:r>
              <a:rPr lang="fr-FR" sz="2500" dirty="0" smtClean="0">
                <a:solidFill>
                  <a:schemeClr val="bg1"/>
                </a:solidFill>
              </a:rPr>
              <a:t>s 30</a:t>
            </a:r>
            <a:r>
              <a:rPr lang="fr-FR" sz="2500" dirty="0" smtClean="0">
                <a:solidFill>
                  <a:schemeClr val="bg1"/>
                </a:solidFill>
              </a:rPr>
              <a:t>%</a:t>
            </a:r>
            <a:endParaRPr lang="fr-FR" sz="2500" dirty="0">
              <a:solidFill>
                <a:schemeClr val="bg1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6638124" y="2585140"/>
            <a:ext cx="1953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solidFill>
                  <a:schemeClr val="bg1"/>
                </a:solidFill>
              </a:rPr>
              <a:t>Inatteignable 15%</a:t>
            </a:r>
            <a:endParaRPr lang="fr-FR" sz="2200" dirty="0">
              <a:solidFill>
                <a:schemeClr val="bg1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3920419" y="1653946"/>
            <a:ext cx="1953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solidFill>
                  <a:schemeClr val="bg1"/>
                </a:solidFill>
              </a:rPr>
              <a:t>En moyenne</a:t>
            </a:r>
          </a:p>
          <a:p>
            <a:pPr algn="ctr"/>
            <a:r>
              <a:rPr lang="fr-FR" sz="2200" dirty="0" smtClean="0">
                <a:solidFill>
                  <a:schemeClr val="bg1"/>
                </a:solidFill>
              </a:rPr>
              <a:t>19%</a:t>
            </a:r>
            <a:endParaRPr lang="fr-FR" sz="2200" dirty="0">
              <a:solidFill>
                <a:schemeClr val="bg1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2937667" y="2185312"/>
            <a:ext cx="1953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solidFill>
                  <a:schemeClr val="bg1"/>
                </a:solidFill>
              </a:rPr>
              <a:t>En dessous 21%</a:t>
            </a:r>
            <a:endParaRPr lang="fr-FR" sz="2200" dirty="0">
              <a:solidFill>
                <a:schemeClr val="bg1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xmlns="" id="{9CC25E72-6287-4540-8BBD-2E460AAF2C70}"/>
              </a:ext>
            </a:extLst>
          </p:cNvPr>
          <p:cNvSpPr txBox="1"/>
          <p:nvPr/>
        </p:nvSpPr>
        <p:spPr>
          <a:xfrm>
            <a:off x="5803995" y="1742378"/>
            <a:ext cx="1953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solidFill>
                  <a:schemeClr val="bg1"/>
                </a:solidFill>
              </a:rPr>
              <a:t>Objectif d’y </a:t>
            </a:r>
            <a:r>
              <a:rPr lang="fr-FR" sz="2200" dirty="0" err="1" smtClean="0">
                <a:solidFill>
                  <a:schemeClr val="bg1"/>
                </a:solidFill>
              </a:rPr>
              <a:t>etre</a:t>
            </a:r>
            <a:r>
              <a:rPr lang="fr-FR" sz="2200" dirty="0" smtClean="0">
                <a:solidFill>
                  <a:schemeClr val="bg1"/>
                </a:solidFill>
              </a:rPr>
              <a:t> 15%</a:t>
            </a:r>
            <a:endParaRPr lang="fr-F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962" y="219979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891896" y="275397"/>
            <a:ext cx="8408208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/>
              <a:t>Les appels d’offres trop nombreux </a:t>
            </a:r>
            <a:r>
              <a:rPr lang="fr-FR" sz="2400" b="1" dirty="0"/>
              <a:t/>
            </a:r>
            <a:br>
              <a:rPr lang="fr-FR" sz="2400" b="1" dirty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16</a:t>
            </a:fld>
            <a:endParaRPr lang="fr-FR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4. 9 Millions de M² de stands vendus</a:t>
            </a:r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4. 9 Millions de M² de stands vendus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xmlns="" id="{00000000-0008-0000-02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378583"/>
              </p:ext>
            </p:extLst>
          </p:nvPr>
        </p:nvGraphicFramePr>
        <p:xfrm>
          <a:off x="619125" y="1876425"/>
          <a:ext cx="5159375" cy="309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AEECBA14-5C3C-435E-8A39-E98467A04B0C}"/>
              </a:ext>
            </a:extLst>
          </p:cNvPr>
          <p:cNvSpPr txBox="1"/>
          <p:nvPr/>
        </p:nvSpPr>
        <p:spPr>
          <a:xfrm>
            <a:off x="1812109" y="4436289"/>
            <a:ext cx="2815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Répond aux AO quand on est </a:t>
            </a:r>
          </a:p>
          <a:p>
            <a:pPr algn="ctr"/>
            <a:r>
              <a:rPr lang="fr-FR" sz="1600" dirty="0"/>
              <a:t>+ de 3 agences</a:t>
            </a:r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xmlns="" id="{089B13D3-70F5-4085-A340-B602DD152A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010330"/>
              </p:ext>
            </p:extLst>
          </p:nvPr>
        </p:nvGraphicFramePr>
        <p:xfrm>
          <a:off x="6292850" y="1866900"/>
          <a:ext cx="5159375" cy="309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C94EC4C8-2625-4DE6-9E50-E57B404BC715}"/>
              </a:ext>
            </a:extLst>
          </p:cNvPr>
          <p:cNvSpPr txBox="1"/>
          <p:nvPr/>
        </p:nvSpPr>
        <p:spPr>
          <a:xfrm>
            <a:off x="7630038" y="4461282"/>
            <a:ext cx="2815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Répond aux AO quand on est </a:t>
            </a:r>
          </a:p>
          <a:p>
            <a:pPr algn="ctr"/>
            <a:r>
              <a:rPr lang="fr-FR" sz="1600" dirty="0"/>
              <a:t>+ de 5 agences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801EA24C-C5F4-43BE-9C98-D9C81EE88887}"/>
              </a:ext>
            </a:extLst>
          </p:cNvPr>
          <p:cNvSpPr txBox="1"/>
          <p:nvPr/>
        </p:nvSpPr>
        <p:spPr>
          <a:xfrm>
            <a:off x="1290886" y="1983922"/>
            <a:ext cx="2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NON </a:t>
            </a:r>
            <a:r>
              <a:rPr lang="fr-FR" sz="1600" dirty="0" smtClean="0"/>
              <a:t>10%</a:t>
            </a:r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9ED920B1-6088-4CE5-A45F-085FB68C905A}"/>
              </a:ext>
            </a:extLst>
          </p:cNvPr>
          <p:cNvSpPr txBox="1"/>
          <p:nvPr/>
        </p:nvSpPr>
        <p:spPr>
          <a:xfrm>
            <a:off x="2931443" y="2868062"/>
            <a:ext cx="22143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dirty="0"/>
              <a:t>OUI </a:t>
            </a:r>
            <a:r>
              <a:rPr lang="fr-FR" sz="2500" dirty="0" smtClean="0"/>
              <a:t>90</a:t>
            </a:r>
            <a:r>
              <a:rPr lang="fr-FR" sz="2500" dirty="0" smtClean="0"/>
              <a:t>%</a:t>
            </a:r>
            <a:endParaRPr lang="fr-FR" sz="25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8A7B805C-F4D3-4555-AE5A-4AF6E1108357}"/>
              </a:ext>
            </a:extLst>
          </p:cNvPr>
          <p:cNvSpPr txBox="1"/>
          <p:nvPr/>
        </p:nvSpPr>
        <p:spPr>
          <a:xfrm>
            <a:off x="6823579" y="2001873"/>
            <a:ext cx="2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OUI </a:t>
            </a:r>
            <a:r>
              <a:rPr lang="fr-FR" sz="1600" dirty="0" smtClean="0"/>
              <a:t>10%</a:t>
            </a:r>
            <a:endParaRPr lang="fr-FR" sz="16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xmlns="" id="{9C537E5F-53AF-493F-A418-65E4F65B3749}"/>
              </a:ext>
            </a:extLst>
          </p:cNvPr>
          <p:cNvSpPr txBox="1"/>
          <p:nvPr/>
        </p:nvSpPr>
        <p:spPr>
          <a:xfrm>
            <a:off x="8499648" y="2868062"/>
            <a:ext cx="22143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dirty="0"/>
              <a:t>NON </a:t>
            </a:r>
            <a:r>
              <a:rPr lang="fr-FR" sz="2500" dirty="0" smtClean="0"/>
              <a:t>90</a:t>
            </a:r>
            <a:r>
              <a:rPr lang="fr-FR" sz="2500" dirty="0" smtClean="0"/>
              <a:t>%</a:t>
            </a:r>
            <a:endParaRPr lang="fr-FR" sz="2500" dirty="0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xmlns="" id="{B91B8F7F-AF64-4F99-BEE5-8CB9B932AC5B}"/>
              </a:ext>
            </a:extLst>
          </p:cNvPr>
          <p:cNvCxnSpPr>
            <a:cxnSpLocks/>
          </p:cNvCxnSpPr>
          <p:nvPr/>
        </p:nvCxnSpPr>
        <p:spPr>
          <a:xfrm>
            <a:off x="2476500" y="2249309"/>
            <a:ext cx="368069" cy="414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xmlns="" id="{A83C4C97-823A-4BE2-89C3-5B0F770CF73F}"/>
              </a:ext>
            </a:extLst>
          </p:cNvPr>
          <p:cNvCxnSpPr>
            <a:cxnSpLocks/>
          </p:cNvCxnSpPr>
          <p:nvPr/>
        </p:nvCxnSpPr>
        <p:spPr>
          <a:xfrm>
            <a:off x="8137409" y="2250166"/>
            <a:ext cx="368069" cy="414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Si ces réponses reflètent la réalité alors nous serons en phase avec une réelle amélioration de notre profession.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3127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Etat d’esprit et sondage 2017 &amp; 2018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Année 2017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89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4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/>
              <a:t>Ambiance générale de l’année 2017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424824"/>
              </p:ext>
            </p:extLst>
          </p:nvPr>
        </p:nvGraphicFramePr>
        <p:xfrm>
          <a:off x="2554111" y="1920361"/>
          <a:ext cx="6313714" cy="3788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82F391C7-92C1-47D5-B721-C82B33A98253}"/>
              </a:ext>
            </a:extLst>
          </p:cNvPr>
          <p:cNvSpPr txBox="1"/>
          <p:nvPr/>
        </p:nvSpPr>
        <p:spPr>
          <a:xfrm>
            <a:off x="2127441" y="1810981"/>
            <a:ext cx="1911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17% sans avis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827734E1-C0C1-48BD-9488-3D6C98BCA670}"/>
              </a:ext>
            </a:extLst>
          </p:cNvPr>
          <p:cNvSpPr txBox="1"/>
          <p:nvPr/>
        </p:nvSpPr>
        <p:spPr>
          <a:xfrm>
            <a:off x="1673089" y="5244941"/>
            <a:ext cx="1911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31% bonne année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490E5AE5-58FA-4BDA-8522-B798698CD9D8}"/>
              </a:ext>
            </a:extLst>
          </p:cNvPr>
          <p:cNvSpPr txBox="1"/>
          <p:nvPr/>
        </p:nvSpPr>
        <p:spPr>
          <a:xfrm>
            <a:off x="5892895" y="3204068"/>
            <a:ext cx="19111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dirty="0">
                <a:solidFill>
                  <a:schemeClr val="bg1"/>
                </a:solidFill>
              </a:rPr>
              <a:t>48%</a:t>
            </a:r>
          </a:p>
          <a:p>
            <a:pPr algn="ctr"/>
            <a:r>
              <a:rPr lang="fr-FR" sz="2500" dirty="0">
                <a:solidFill>
                  <a:schemeClr val="bg1"/>
                </a:solidFill>
              </a:rPr>
              <a:t> année stable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60D94E39-A3C9-4B2C-9ACD-8B49EB2DE280}"/>
              </a:ext>
            </a:extLst>
          </p:cNvPr>
          <p:cNvSpPr txBox="1"/>
          <p:nvPr/>
        </p:nvSpPr>
        <p:spPr>
          <a:xfrm>
            <a:off x="6245215" y="1576939"/>
            <a:ext cx="2490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4% mauvaise année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xmlns="" id="{334F7FFE-0FDD-4015-83F0-A2F34EF1AAB9}"/>
              </a:ext>
            </a:extLst>
          </p:cNvPr>
          <p:cNvCxnSpPr>
            <a:cxnSpLocks/>
          </p:cNvCxnSpPr>
          <p:nvPr/>
        </p:nvCxnSpPr>
        <p:spPr>
          <a:xfrm flipH="1">
            <a:off x="5985445" y="1872704"/>
            <a:ext cx="348680" cy="4462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xmlns="" id="{2F212902-7AAF-414C-9945-105A4BA8CEEC}"/>
              </a:ext>
            </a:extLst>
          </p:cNvPr>
          <p:cNvCxnSpPr>
            <a:cxnSpLocks/>
          </p:cNvCxnSpPr>
          <p:nvPr/>
        </p:nvCxnSpPr>
        <p:spPr>
          <a:xfrm>
            <a:off x="3584248" y="2057370"/>
            <a:ext cx="981972" cy="455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xmlns="" id="{77F27B08-89E3-4E2A-AE82-7102563340CB}"/>
              </a:ext>
            </a:extLst>
          </p:cNvPr>
          <p:cNvCxnSpPr>
            <a:cxnSpLocks/>
          </p:cNvCxnSpPr>
          <p:nvPr/>
        </p:nvCxnSpPr>
        <p:spPr>
          <a:xfrm flipV="1">
            <a:off x="2447925" y="3814475"/>
            <a:ext cx="1866900" cy="14759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itre 1"/>
          <p:cNvSpPr txBox="1">
            <a:spLocks/>
          </p:cNvSpPr>
          <p:nvPr/>
        </p:nvSpPr>
        <p:spPr>
          <a:xfrm>
            <a:off x="985393" y="534954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Un optimisme réel avec 80% d’entre nous qui estime que l’année sera bonne. Ce sondage confirme les prévisions de l’année dernière.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7727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/>
              <a:t>Variation du CA en 2017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B4B82DF7-0073-451D-B772-D40C044E557E}"/>
              </a:ext>
            </a:extLst>
          </p:cNvPr>
          <p:cNvSpPr txBox="1"/>
          <p:nvPr/>
        </p:nvSpPr>
        <p:spPr>
          <a:xfrm>
            <a:off x="5417094" y="4026565"/>
            <a:ext cx="51284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29%</a:t>
            </a:r>
          </a:p>
        </p:txBody>
      </p:sp>
      <p:sp>
        <p:nvSpPr>
          <p:cNvPr id="22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Malgré une ambiance très positive 1/3 voit leur CA a la baisse alors que le marché devrait encore progresser cette année.</a:t>
            </a:r>
            <a:endParaRPr lang="fr-FR" sz="2000" dirty="0"/>
          </a:p>
        </p:txBody>
      </p:sp>
      <p:graphicFrame>
        <p:nvGraphicFramePr>
          <p:cNvPr id="24" name="Graphique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992007"/>
              </p:ext>
            </p:extLst>
          </p:nvPr>
        </p:nvGraphicFramePr>
        <p:xfrm>
          <a:off x="3383279" y="1783142"/>
          <a:ext cx="5425440" cy="334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490E5AE5-58FA-4BDA-8522-B798698CD9D8}"/>
              </a:ext>
            </a:extLst>
          </p:cNvPr>
          <p:cNvSpPr txBox="1"/>
          <p:nvPr/>
        </p:nvSpPr>
        <p:spPr>
          <a:xfrm>
            <a:off x="4038600" y="2660546"/>
            <a:ext cx="19111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dirty="0" smtClean="0">
                <a:solidFill>
                  <a:schemeClr val="bg1"/>
                </a:solidFill>
              </a:rPr>
              <a:t>38%</a:t>
            </a:r>
            <a:endParaRPr lang="fr-FR" sz="2500" dirty="0">
              <a:solidFill>
                <a:schemeClr val="bg1"/>
              </a:solidFill>
            </a:endParaRPr>
          </a:p>
          <a:p>
            <a:pPr algn="ctr"/>
            <a:r>
              <a:rPr lang="fr-FR" sz="2500" dirty="0">
                <a:solidFill>
                  <a:schemeClr val="bg1"/>
                </a:solidFill>
              </a:rPr>
              <a:t> </a:t>
            </a:r>
            <a:r>
              <a:rPr lang="fr-FR" sz="2500" dirty="0" smtClean="0">
                <a:solidFill>
                  <a:schemeClr val="bg1"/>
                </a:solidFill>
              </a:rPr>
              <a:t>Croissanc</a:t>
            </a:r>
            <a:r>
              <a:rPr lang="fr-FR" sz="2500" dirty="0">
                <a:solidFill>
                  <a:schemeClr val="bg1"/>
                </a:solidFill>
              </a:rPr>
              <a:t>e</a:t>
            </a:r>
            <a:endParaRPr lang="fr-FR" sz="2500" dirty="0">
              <a:solidFill>
                <a:schemeClr val="bg1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490E5AE5-58FA-4BDA-8522-B798698CD9D8}"/>
              </a:ext>
            </a:extLst>
          </p:cNvPr>
          <p:cNvSpPr txBox="1"/>
          <p:nvPr/>
        </p:nvSpPr>
        <p:spPr>
          <a:xfrm>
            <a:off x="6242241" y="2661391"/>
            <a:ext cx="19111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dirty="0" smtClean="0">
                <a:solidFill>
                  <a:schemeClr val="bg1"/>
                </a:solidFill>
              </a:rPr>
              <a:t>33%</a:t>
            </a:r>
            <a:endParaRPr lang="fr-FR" sz="2500" dirty="0">
              <a:solidFill>
                <a:schemeClr val="bg1"/>
              </a:solidFill>
            </a:endParaRPr>
          </a:p>
          <a:p>
            <a:pPr algn="ctr"/>
            <a:r>
              <a:rPr lang="fr-FR" sz="2500" dirty="0">
                <a:solidFill>
                  <a:schemeClr val="bg1"/>
                </a:solidFill>
              </a:rPr>
              <a:t> </a:t>
            </a:r>
            <a:r>
              <a:rPr lang="fr-FR" sz="2500" dirty="0" smtClean="0">
                <a:solidFill>
                  <a:schemeClr val="bg1"/>
                </a:solidFill>
              </a:rPr>
              <a:t>Baisse</a:t>
            </a:r>
            <a:endParaRPr lang="fr-F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15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6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/>
              <a:t>Variation de la marge brute  en 2017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7453928"/>
              </p:ext>
            </p:extLst>
          </p:nvPr>
        </p:nvGraphicFramePr>
        <p:xfrm>
          <a:off x="2961254" y="1641875"/>
          <a:ext cx="6181725" cy="473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3A65AD85-1A72-4D54-B486-642BFD1F338B}"/>
              </a:ext>
            </a:extLst>
          </p:cNvPr>
          <p:cNvSpPr txBox="1"/>
          <p:nvPr/>
        </p:nvSpPr>
        <p:spPr>
          <a:xfrm>
            <a:off x="5065258" y="1338214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forte augmentation 4%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B1983349-0D90-4532-8567-FF75E4AD4784}"/>
              </a:ext>
            </a:extLst>
          </p:cNvPr>
          <p:cNvSpPr txBox="1"/>
          <p:nvPr/>
        </p:nvSpPr>
        <p:spPr>
          <a:xfrm>
            <a:off x="5519397" y="3856981"/>
            <a:ext cx="4628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68%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7FD76A0B-2DF9-4C84-9A6D-975D5BF67BE7}"/>
              </a:ext>
            </a:extLst>
          </p:cNvPr>
          <p:cNvSpPr txBox="1"/>
          <p:nvPr/>
        </p:nvSpPr>
        <p:spPr>
          <a:xfrm>
            <a:off x="7446679" y="1884347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baisse 14%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DE20F971-0DE9-4EAF-970A-E5CF86F45037}"/>
              </a:ext>
            </a:extLst>
          </p:cNvPr>
          <p:cNvSpPr txBox="1"/>
          <p:nvPr/>
        </p:nvSpPr>
        <p:spPr>
          <a:xfrm>
            <a:off x="2285152" y="1688988"/>
            <a:ext cx="24901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dirty="0"/>
              <a:t>légère </a:t>
            </a:r>
          </a:p>
          <a:p>
            <a:pPr algn="ctr"/>
            <a:r>
              <a:rPr lang="fr-FR" sz="1500" dirty="0"/>
              <a:t>augmentation </a:t>
            </a:r>
          </a:p>
          <a:p>
            <a:pPr algn="ctr"/>
            <a:r>
              <a:rPr lang="fr-FR" sz="1500" dirty="0"/>
              <a:t>14%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xmlns="" id="{1AC220AC-48A4-40C4-8D1B-067D065380AC}"/>
              </a:ext>
            </a:extLst>
          </p:cNvPr>
          <p:cNvCxnSpPr>
            <a:cxnSpLocks/>
            <a:stCxn id="8" idx="0"/>
          </p:cNvCxnSpPr>
          <p:nvPr/>
        </p:nvCxnSpPr>
        <p:spPr>
          <a:xfrm flipH="1">
            <a:off x="5880670" y="1641875"/>
            <a:ext cx="171446" cy="897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xmlns="" id="{15C7BD24-15BD-4000-B1C1-B52F15BACAD7}"/>
              </a:ext>
            </a:extLst>
          </p:cNvPr>
          <p:cNvCxnSpPr>
            <a:cxnSpLocks/>
          </p:cNvCxnSpPr>
          <p:nvPr/>
        </p:nvCxnSpPr>
        <p:spPr>
          <a:xfrm flipH="1">
            <a:off x="6986080" y="2222901"/>
            <a:ext cx="569285" cy="3795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xmlns="" id="{09B0CFF8-3F60-4804-8331-0DFAEFF601CB}"/>
              </a:ext>
            </a:extLst>
          </p:cNvPr>
          <p:cNvCxnSpPr>
            <a:cxnSpLocks/>
          </p:cNvCxnSpPr>
          <p:nvPr/>
        </p:nvCxnSpPr>
        <p:spPr>
          <a:xfrm>
            <a:off x="3952875" y="2270496"/>
            <a:ext cx="736151" cy="3694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itre 1"/>
          <p:cNvSpPr txBox="1">
            <a:spLocks/>
          </p:cNvSpPr>
          <p:nvPr/>
        </p:nvSpPr>
        <p:spPr>
          <a:xfrm>
            <a:off x="985393" y="5461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La réalité 2017 correspondent aux prévisions de 2016.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337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7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/>
              <a:t>Prévision du résultat net 2017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xmlns="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580749"/>
              </p:ext>
            </p:extLst>
          </p:nvPr>
        </p:nvGraphicFramePr>
        <p:xfrm>
          <a:off x="2933700" y="1189831"/>
          <a:ext cx="6229350" cy="47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8B70D88E-0FF9-46B7-A56A-89239E0C7362}"/>
              </a:ext>
            </a:extLst>
          </p:cNvPr>
          <p:cNvSpPr txBox="1"/>
          <p:nvPr/>
        </p:nvSpPr>
        <p:spPr>
          <a:xfrm>
            <a:off x="5372714" y="3425181"/>
            <a:ext cx="4628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64%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8A8DDA73-1E04-4560-A3B5-B4DF96F4886A}"/>
              </a:ext>
            </a:extLst>
          </p:cNvPr>
          <p:cNvSpPr txBox="1"/>
          <p:nvPr/>
        </p:nvSpPr>
        <p:spPr>
          <a:xfrm>
            <a:off x="7494304" y="1824022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baisse 18%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xmlns="" id="{85770B62-3B65-469B-AB7E-4F16BC556D66}"/>
              </a:ext>
            </a:extLst>
          </p:cNvPr>
          <p:cNvCxnSpPr>
            <a:cxnSpLocks/>
          </p:cNvCxnSpPr>
          <p:nvPr/>
        </p:nvCxnSpPr>
        <p:spPr>
          <a:xfrm flipH="1">
            <a:off x="7005130" y="2105426"/>
            <a:ext cx="569285" cy="3795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276D535B-91E1-48A7-B911-79E1F31733F3}"/>
              </a:ext>
            </a:extLst>
          </p:cNvPr>
          <p:cNvSpPr txBox="1"/>
          <p:nvPr/>
        </p:nvSpPr>
        <p:spPr>
          <a:xfrm>
            <a:off x="5084308" y="1220739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forte augmentation 4%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xmlns="" id="{CF2CC95E-E610-4F09-83F6-D819BC29D9A1}"/>
              </a:ext>
            </a:extLst>
          </p:cNvPr>
          <p:cNvCxnSpPr>
            <a:cxnSpLocks/>
          </p:cNvCxnSpPr>
          <p:nvPr/>
        </p:nvCxnSpPr>
        <p:spPr>
          <a:xfrm flipH="1">
            <a:off x="5899720" y="1524400"/>
            <a:ext cx="171446" cy="897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C6EDF259-A900-4CF0-8D05-2E84B3BEA3DA}"/>
              </a:ext>
            </a:extLst>
          </p:cNvPr>
          <p:cNvSpPr txBox="1"/>
          <p:nvPr/>
        </p:nvSpPr>
        <p:spPr>
          <a:xfrm>
            <a:off x="2304202" y="1571513"/>
            <a:ext cx="24901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dirty="0"/>
              <a:t>légère </a:t>
            </a:r>
          </a:p>
          <a:p>
            <a:pPr algn="ctr"/>
            <a:r>
              <a:rPr lang="fr-FR" sz="1500" dirty="0"/>
              <a:t>augmentation </a:t>
            </a:r>
          </a:p>
          <a:p>
            <a:pPr algn="ctr"/>
            <a:r>
              <a:rPr lang="fr-FR" sz="1500" dirty="0"/>
              <a:t>14%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xmlns="" id="{CBD2BD94-16FD-44C9-B2A9-78CF6F193A32}"/>
              </a:ext>
            </a:extLst>
          </p:cNvPr>
          <p:cNvCxnSpPr>
            <a:cxnSpLocks/>
          </p:cNvCxnSpPr>
          <p:nvPr/>
        </p:nvCxnSpPr>
        <p:spPr>
          <a:xfrm>
            <a:off x="3971925" y="2153021"/>
            <a:ext cx="736151" cy="3694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68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8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496241" y="141996"/>
            <a:ext cx="9199516" cy="921602"/>
          </a:xfrm>
        </p:spPr>
        <p:txBody>
          <a:bodyPr/>
          <a:lstStyle/>
          <a:p>
            <a:pPr algn="ctr"/>
            <a:r>
              <a:rPr lang="fr-FR" dirty="0"/>
              <a:t>Les effectifs réels en 2017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xmlns="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0260817"/>
              </p:ext>
            </p:extLst>
          </p:nvPr>
        </p:nvGraphicFramePr>
        <p:xfrm>
          <a:off x="3111499" y="1919274"/>
          <a:ext cx="5969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58D254A2-E35C-4A42-9064-285141C4B5EC}"/>
              </a:ext>
            </a:extLst>
          </p:cNvPr>
          <p:cNvSpPr txBox="1"/>
          <p:nvPr/>
        </p:nvSpPr>
        <p:spPr>
          <a:xfrm>
            <a:off x="7015843" y="1463218"/>
            <a:ext cx="249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baisse 5%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xmlns="" id="{5A9108DF-3509-46E0-A22B-36F5B6058DB9}"/>
              </a:ext>
            </a:extLst>
          </p:cNvPr>
          <p:cNvCxnSpPr>
            <a:cxnSpLocks/>
          </p:cNvCxnSpPr>
          <p:nvPr/>
        </p:nvCxnSpPr>
        <p:spPr>
          <a:xfrm flipH="1">
            <a:off x="6383456" y="1798109"/>
            <a:ext cx="703144" cy="538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E02C9A86-4488-48E3-903E-E1AC02E34D52}"/>
              </a:ext>
            </a:extLst>
          </p:cNvPr>
          <p:cNvSpPr txBox="1"/>
          <p:nvPr/>
        </p:nvSpPr>
        <p:spPr>
          <a:xfrm>
            <a:off x="1698171" y="1849108"/>
            <a:ext cx="2490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augmentation </a:t>
            </a:r>
          </a:p>
          <a:p>
            <a:pPr algn="ctr"/>
            <a:r>
              <a:rPr lang="fr-FR" sz="1600" dirty="0"/>
              <a:t>36%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xmlns="" id="{FA35AD72-74C1-44CD-A67B-52BE968DB5C4}"/>
              </a:ext>
            </a:extLst>
          </p:cNvPr>
          <p:cNvCxnSpPr>
            <a:cxnSpLocks/>
          </p:cNvCxnSpPr>
          <p:nvPr/>
        </p:nvCxnSpPr>
        <p:spPr>
          <a:xfrm>
            <a:off x="3157882" y="2202078"/>
            <a:ext cx="1612447" cy="543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E4EAA078-EB80-4C6F-BF35-BE4EA3BA19C3}"/>
              </a:ext>
            </a:extLst>
          </p:cNvPr>
          <p:cNvSpPr txBox="1"/>
          <p:nvPr/>
        </p:nvSpPr>
        <p:spPr>
          <a:xfrm>
            <a:off x="6095999" y="3339957"/>
            <a:ext cx="4628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</a:rPr>
              <a:t>stable 59%</a:t>
            </a: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985393" y="5207309"/>
            <a:ext cx="98150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Les effectifs ont une tendance à la hausse confirmée par l’étude du marché du Leads.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8875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Prévisions pour 2018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Séminaire du Leads 2017 -  Lyon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08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2991</TotalTime>
  <Words>643</Words>
  <Application>Microsoft Office PowerPoint</Application>
  <PresentationFormat>Grand écran</PresentationFormat>
  <Paragraphs>143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Séminaire 2017 27-28-29 Juin Lyon </vt:lpstr>
      <vt:lpstr>Etat d’esprit et sondage 2017 &amp; 2018</vt:lpstr>
      <vt:lpstr>Année 2017</vt:lpstr>
      <vt:lpstr>Ambiance générale de l’année 2017</vt:lpstr>
      <vt:lpstr>Variation du CA en 2017</vt:lpstr>
      <vt:lpstr>Variation de la marge brute  en 2017</vt:lpstr>
      <vt:lpstr>Prévision du résultat net 2017</vt:lpstr>
      <vt:lpstr>Les effectifs réels en 2017</vt:lpstr>
      <vt:lpstr>Prévisions pour 2018</vt:lpstr>
      <vt:lpstr>L’ambiance générale en 2018</vt:lpstr>
      <vt:lpstr>Le CA en 2018</vt:lpstr>
      <vt:lpstr>Le marge brut en 2018</vt:lpstr>
      <vt:lpstr>Les fondamentaux du Leads </vt:lpstr>
      <vt:lpstr>L’application des Honoraires sur le devis  </vt:lpstr>
      <vt:lpstr>Le coefficient de 1.52, le bon effet du Leads  </vt:lpstr>
      <vt:lpstr>Les appels d’offres trop nombreux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du 14 avril 2015</dc:title>
  <dc:creator>Fabrice LABORDE</dc:creator>
  <cp:lastModifiedBy>GALIS</cp:lastModifiedBy>
  <cp:revision>113</cp:revision>
  <dcterms:created xsi:type="dcterms:W3CDTF">2016-04-12T20:10:34Z</dcterms:created>
  <dcterms:modified xsi:type="dcterms:W3CDTF">2017-06-27T08:42:28Z</dcterms:modified>
</cp:coreProperties>
</file>