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1" r:id="rId4"/>
    <p:sldId id="26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3E"/>
    <a:srgbClr val="2CA9FF"/>
    <a:srgbClr val="FFFFFF"/>
    <a:srgbClr val="00334A"/>
    <a:srgbClr val="FF2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719514-C96D-4538-AFA1-BCB4451B7F45}" v="9" dt="2024-02-01T16:32:14.5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1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7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33709" y="2263806"/>
            <a:ext cx="9144000" cy="1077482"/>
          </a:xfrm>
        </p:spPr>
        <p:txBody>
          <a:bodyPr anchor="b"/>
          <a:lstStyle>
            <a:lvl1pPr algn="ctr">
              <a:defRPr sz="6000">
                <a:ln w="19050">
                  <a:solidFill>
                    <a:srgbClr val="FF2117"/>
                  </a:solidFill>
                </a:ln>
                <a:noFill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BB01A8-5A80-14B1-32BB-C2F8EAC1E7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40241" y="5390922"/>
            <a:ext cx="3355759" cy="52160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100" b="0">
                <a:solidFill>
                  <a:srgbClr val="00334A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Intervenant :</a:t>
            </a:r>
          </a:p>
          <a:p>
            <a:r>
              <a:rPr lang="fr-FR" dirty="0"/>
              <a:t>Michel </a:t>
            </a:r>
            <a:r>
              <a:rPr lang="fr-FR" dirty="0" err="1"/>
              <a:t>Bezayrie</a:t>
            </a:r>
            <a:endParaRPr lang="fr-FR" dirty="0"/>
          </a:p>
        </p:txBody>
      </p:sp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A908C500-838E-50F3-38ED-38FE230533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38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itre avec chiff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4934" y="2325950"/>
            <a:ext cx="6306845" cy="763479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rgbClr val="FF2117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BB01A8-5A80-14B1-32BB-C2F8EAC1E7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4933" y="3089429"/>
            <a:ext cx="6306845" cy="836797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ln>
                  <a:solidFill>
                    <a:srgbClr val="FF2117"/>
                  </a:solidFill>
                </a:ln>
                <a:noFill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Sous-titre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165BFA13-434D-7657-3F6E-419805358C2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54080" y="644403"/>
            <a:ext cx="6105887" cy="5859509"/>
          </a:xfrm>
        </p:spPr>
        <p:txBody>
          <a:bodyPr>
            <a:noAutofit/>
          </a:bodyPr>
          <a:lstStyle>
            <a:lvl1pPr marL="0" indent="0">
              <a:buNone/>
              <a:defRPr sz="56500">
                <a:ln w="19050">
                  <a:solidFill>
                    <a:srgbClr val="FF2117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pic>
        <p:nvPicPr>
          <p:cNvPr id="21" name="Image 20" descr="Une image contenant logo&#10;&#10;Description générée automatiquement">
            <a:extLst>
              <a:ext uri="{FF2B5EF4-FFF2-40B4-BE49-F238E27FC236}">
                <a16:creationId xmlns:a16="http://schemas.microsoft.com/office/drawing/2014/main" id="{AF1D9A1F-91FC-8AB3-F465-6222F1410E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2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000" y="365125"/>
            <a:ext cx="8717873" cy="1325563"/>
          </a:xfrm>
        </p:spPr>
        <p:txBody>
          <a:bodyPr/>
          <a:lstStyle>
            <a:lvl1pPr algn="ctr">
              <a:defRPr>
                <a:solidFill>
                  <a:srgbClr val="FF0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F2E712-B0CF-0569-F9B1-EBB63573E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9002" y="1825625"/>
            <a:ext cx="8717872" cy="4351338"/>
          </a:xfrm>
        </p:spPr>
        <p:txBody>
          <a:bodyPr/>
          <a:lstStyle>
            <a:lvl1pPr marL="0" indent="0">
              <a:buNone/>
              <a:defRPr sz="20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0DF57FE0-909C-78C2-31ED-7B0AEC6FF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8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intercal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4028"/>
            <a:ext cx="10515600" cy="629176"/>
          </a:xfrm>
        </p:spPr>
        <p:txBody>
          <a:bodyPr>
            <a:noAutofit/>
          </a:bodyPr>
          <a:lstStyle>
            <a:lvl1pPr algn="ctr">
              <a:defRPr sz="6600" b="0">
                <a:ln w="19050">
                  <a:solidFill>
                    <a:srgbClr val="FF2117"/>
                  </a:solidFill>
                </a:ln>
                <a:noFill/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BC48B967-8220-E4C8-37D5-3B77D2CC27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D241DFC-97C1-E501-A070-963CAD8DF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96823"/>
            <a:ext cx="10515600" cy="86238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32921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534F0AE-7D54-EE06-D084-F5AE46111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3C62B5F-2A1E-06CD-036F-A5BA610BE3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747441"/>
            <a:ext cx="10515600" cy="889987"/>
          </a:xfrm>
        </p:spPr>
        <p:txBody>
          <a:bodyPr anchor="b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A2A48D-1237-4859-E333-677D3F5B152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657304"/>
            <a:ext cx="10515600" cy="621728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FF2117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SOUS-TITRE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3AE87EA0-EDC9-F1C6-5524-0E9F2305E1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5" y="698318"/>
            <a:ext cx="2069596" cy="9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64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06_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0957F015-3FBA-0337-FC6A-8ABE8CAEB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 descr="Une image contenant logo&#10;&#10;Description générée automatiquement">
            <a:extLst>
              <a:ext uri="{FF2B5EF4-FFF2-40B4-BE49-F238E27FC236}">
                <a16:creationId xmlns:a16="http://schemas.microsoft.com/office/drawing/2014/main" id="{08179F60-5296-0B33-39C7-DFC6BE6800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E3C6CFE-3668-35E2-0320-9FCEA90D0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058" y="347369"/>
            <a:ext cx="10693742" cy="1325563"/>
          </a:xfrm>
        </p:spPr>
        <p:txBody>
          <a:bodyPr>
            <a:normAutofit/>
          </a:bodyPr>
          <a:lstStyle>
            <a:lvl1pPr algn="ctr">
              <a:defRPr sz="1800">
                <a:solidFill>
                  <a:srgbClr val="00334A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704A34-DC2E-DBCB-782F-D817C8E07D1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0058" y="1701336"/>
            <a:ext cx="5101550" cy="435133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fr-FR" sz="1600" b="1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 marL="228600" indent="-228600">
              <a:buClr>
                <a:srgbClr val="FF2117"/>
              </a:buClr>
              <a:defRPr lang="fr-FR" sz="1400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AE8389-4B05-98EA-1040-87310A0A6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0901" y="1701336"/>
            <a:ext cx="5032899" cy="4351338"/>
          </a:xfrm>
        </p:spPr>
        <p:txBody>
          <a:bodyPr>
            <a:normAutofit/>
          </a:bodyPr>
          <a:lstStyle>
            <a:lvl1pPr>
              <a:defRPr lang="fr-FR" sz="1400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1400" kern="1200" dirty="0">
                <a:solidFill>
                  <a:srgbClr val="FF2117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Cliquez pour modifier les styles du texte du masque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722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tableau ou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487131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kern="1200" dirty="0">
                <a:solidFill>
                  <a:srgbClr val="0033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Graphiques ou tableaux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F2E712-B0CF-0569-F9B1-EBB63573EC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857956"/>
            <a:ext cx="10515600" cy="36512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0DF57FE0-909C-78C2-31ED-7B0AEC6FF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7F4AB66-A837-5AA1-CAF1-0EB5E8B294A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465263"/>
            <a:ext cx="10515600" cy="423227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fr-FR" dirty="0"/>
              <a:t>Cliquez pour ajouter un tableau ou un graphique</a:t>
            </a:r>
          </a:p>
        </p:txBody>
      </p:sp>
    </p:spTree>
    <p:extLst>
      <p:ext uri="{BB962C8B-B14F-4D97-AF65-F5344CB8AC3E}">
        <p14:creationId xmlns:p14="http://schemas.microsoft.com/office/powerpoint/2010/main" val="1444991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0134" y="523781"/>
            <a:ext cx="5231907" cy="1077482"/>
          </a:xfrm>
        </p:spPr>
        <p:txBody>
          <a:bodyPr anchor="b">
            <a:normAutofit/>
          </a:bodyPr>
          <a:lstStyle>
            <a:lvl1pPr algn="l">
              <a:defRPr sz="4000">
                <a:ln w="19050">
                  <a:solidFill>
                    <a:srgbClr val="FF2117"/>
                  </a:solidFill>
                </a:ln>
                <a:noFill/>
              </a:defRPr>
            </a:lvl1pPr>
          </a:lstStyle>
          <a:p>
            <a:r>
              <a:rPr lang="fr-FR" dirty="0"/>
              <a:t>Conclusion</a:t>
            </a:r>
          </a:p>
        </p:txBody>
      </p:sp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A908C500-838E-50F3-38ED-38FE230533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91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9_der de 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C62B5F-2A1E-06CD-036F-A5BA610B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A2A48D-1237-4859-E333-677D3F5B1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CAF300-ABC2-6BD1-4D9D-29ECC730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E3BD9A-9060-49DD-A1E4-230F0617CF4B}" type="datetimeFigureOut">
              <a:rPr lang="fr-FR" smtClean="0"/>
              <a:t>01/02/2024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A55C50-CD87-E26B-5BA5-E474E0FFF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275C8C-EEF7-3739-D078-41D45125D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6D77-5690-4649-B5C1-E158FDA11256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34F0AE-7D54-EE06-D084-F5AE46111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790D9A12-C6C3-C558-3325-4BC3E487EB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793" y="5534347"/>
            <a:ext cx="2069596" cy="9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6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78B6965-69AD-B3C7-BFCF-875B65FF7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6606E4-4DFD-78F2-2E90-E03B2D369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6299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63" r:id="rId7"/>
    <p:sldLayoutId id="2147483664" r:id="rId8"/>
    <p:sldLayoutId id="214748366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D03CD-69E6-215B-90B1-F6E25155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Bilans Carbone</a:t>
            </a:r>
          </a:p>
        </p:txBody>
      </p:sp>
    </p:spTree>
    <p:extLst>
      <p:ext uri="{BB962C8B-B14F-4D97-AF65-F5344CB8AC3E}">
        <p14:creationId xmlns:p14="http://schemas.microsoft.com/office/powerpoint/2010/main" val="338208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E8DBDA-B96D-A4F5-4F9A-87957D65F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outils de calcul de bilan carbone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4A62F1-3543-9DD8-2C90-83C5090CA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 outils à disposition pour faire des bilans carbone.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L’outil de l’</a:t>
            </a:r>
            <a:r>
              <a:rPr lang="fr-FR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Unimev</a:t>
            </a: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Cléo</a:t>
            </a:r>
          </a:p>
          <a:p>
            <a:pPr marL="1257300" lvl="2" indent="-342900">
              <a:buFont typeface="Calibri" panose="020F0502020204030204" pitchFamily="34" charset="0"/>
              <a:buChar char="-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</a:rPr>
              <a:t>L’outil de Green Event : 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</a:rPr>
              <a:t>Climeet</a:t>
            </a:r>
            <a:endParaRPr lang="fr-FR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Les outils sont prêts à 90%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Conformité « bilan carbone » : 2 axes de travail</a:t>
            </a:r>
          </a:p>
          <a:p>
            <a:pPr marL="1257300" lvl="2" indent="-342900">
              <a:buFont typeface="Calibri" panose="020F0502020204030204" pitchFamily="34" charset="0"/>
              <a:buChar char="-"/>
            </a:pPr>
            <a:r>
              <a:rPr lang="fr-FR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Méthodologie : avantage </a:t>
            </a:r>
            <a:r>
              <a:rPr lang="fr-FR" sz="24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Cleo</a:t>
            </a:r>
            <a:r>
              <a:rPr lang="fr-FR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fr-FR" sz="2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fr-FR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(</a:t>
            </a:r>
            <a:r>
              <a:rPr lang="fr-FR" sz="17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Kabaun</a:t>
            </a:r>
            <a:r>
              <a:rPr lang="fr-FR" sz="1700" dirty="0">
                <a:latin typeface="Calibri" panose="020F0502020204030204" pitchFamily="34" charset="0"/>
                <a:ea typeface="Times New Roman" panose="02020603050405020304" pitchFamily="18" charset="0"/>
              </a:rPr>
              <a:t> certifié, outil événement en cours</a:t>
            </a:r>
            <a:r>
              <a:rPr lang="fr-FR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</a:p>
          <a:p>
            <a:pPr marL="1257300" lvl="2" indent="-342900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Accompagnement client : avantage </a:t>
            </a:r>
            <a:r>
              <a:rPr lang="fr-FR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Climeet</a:t>
            </a: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</a:t>
            </a:r>
            <a:r>
              <a:rPr lang="fr-FR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notamment calcul simplifié « empreinte »</a:t>
            </a:r>
            <a:r>
              <a:rPr lang="fr-FR" sz="2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fr-FR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257300" lvl="2" indent="-342900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100% ce</a:t>
            </a:r>
            <a:r>
              <a:rPr lang="fr-FR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rtifié avant l’été (« </a:t>
            </a:r>
            <a:r>
              <a:rPr lang="fr-FR" sz="2400" i="1" dirty="0">
                <a:latin typeface="Calibri" panose="020F0502020204030204" pitchFamily="34" charset="0"/>
                <a:ea typeface="Times New Roman" panose="02020603050405020304" pitchFamily="18" charset="0"/>
              </a:rPr>
              <a:t>la calculatrice fonctionnera »</a:t>
            </a:r>
            <a:r>
              <a:rPr lang="fr-FR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fr-FR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Attention la méthodologie sera certifiée pas le </a:t>
            </a:r>
            <a:r>
              <a:rPr lang="fr-FR" sz="24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bilan carbone </a:t>
            </a: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Coût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67861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E8DBDA-B96D-A4F5-4F9A-87957D65F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000" y="-34266"/>
            <a:ext cx="8717873" cy="1325563"/>
          </a:xfrm>
        </p:spPr>
        <p:txBody>
          <a:bodyPr/>
          <a:lstStyle/>
          <a:p>
            <a:r>
              <a:rPr lang="fr-FR" dirty="0"/>
              <a:t>Coût </a:t>
            </a:r>
            <a:r>
              <a:rPr lang="fr-FR" dirty="0" err="1"/>
              <a:t>Climeet</a:t>
            </a:r>
            <a:endParaRPr lang="fr-FR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7888B54-4D66-F8B9-378B-5C191040A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5738" y="3144838"/>
            <a:ext cx="98654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E65A6A61-69A7-9479-24D0-3797C37E311C}"/>
              </a:ext>
            </a:extLst>
          </p:cNvPr>
          <p:cNvSpPr txBox="1">
            <a:spLocks/>
          </p:cNvSpPr>
          <p:nvPr/>
        </p:nvSpPr>
        <p:spPr>
          <a:xfrm>
            <a:off x="4964248" y="1484011"/>
            <a:ext cx="87178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Climeet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B70AAE2-3468-E257-39C6-D059BCD6B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201" y="1126580"/>
            <a:ext cx="10456813" cy="57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90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E8DBDA-B96D-A4F5-4F9A-87957D65F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Coût </a:t>
            </a:r>
            <a:r>
              <a:rPr lang="fr-FR" dirty="0" err="1"/>
              <a:t>Cleo</a:t>
            </a:r>
            <a:endParaRPr lang="fr-FR" dirty="0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1A21387C-99C3-70CA-B326-73FA2FE32E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7282886"/>
              </p:ext>
            </p:extLst>
          </p:nvPr>
        </p:nvGraphicFramePr>
        <p:xfrm>
          <a:off x="4170355" y="2068595"/>
          <a:ext cx="3851290" cy="38777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645">
                  <a:extLst>
                    <a:ext uri="{9D8B030D-6E8A-4147-A177-3AD203B41FA5}">
                      <a16:colId xmlns:a16="http://schemas.microsoft.com/office/drawing/2014/main" val="3637665054"/>
                    </a:ext>
                  </a:extLst>
                </a:gridCol>
                <a:gridCol w="1925645">
                  <a:extLst>
                    <a:ext uri="{9D8B030D-6E8A-4147-A177-3AD203B41FA5}">
                      <a16:colId xmlns:a16="http://schemas.microsoft.com/office/drawing/2014/main" val="2683465526"/>
                    </a:ext>
                  </a:extLst>
                </a:gridCol>
              </a:tblGrid>
              <a:tr h="430859">
                <a:tc>
                  <a:txBody>
                    <a:bodyPr/>
                    <a:lstStyle/>
                    <a:p>
                      <a:r>
                        <a:rPr lang="fr-FR" sz="1400">
                          <a:effectLst/>
                        </a:rPr>
                        <a:t>Cotisation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tc>
                  <a:txBody>
                    <a:bodyPr/>
                    <a:lstStyle/>
                    <a:p>
                      <a:r>
                        <a:rPr lang="fr-FR" sz="1400">
                          <a:effectLst/>
                        </a:rPr>
                        <a:t>Tarif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extLst>
                  <a:ext uri="{0D108BD9-81ED-4DB2-BD59-A6C34878D82A}">
                    <a16:rowId xmlns:a16="http://schemas.microsoft.com/office/drawing/2014/main" val="735629517"/>
                  </a:ext>
                </a:extLst>
              </a:tr>
              <a:tr h="430859"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1 722 €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1 500 €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extLst>
                  <a:ext uri="{0D108BD9-81ED-4DB2-BD59-A6C34878D82A}">
                    <a16:rowId xmlns:a16="http://schemas.microsoft.com/office/drawing/2014/main" val="4161219124"/>
                  </a:ext>
                </a:extLst>
              </a:tr>
              <a:tr h="430859"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3 500 €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2 000 €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extLst>
                  <a:ext uri="{0D108BD9-81ED-4DB2-BD59-A6C34878D82A}">
                    <a16:rowId xmlns:a16="http://schemas.microsoft.com/office/drawing/2014/main" val="1975371539"/>
                  </a:ext>
                </a:extLst>
              </a:tr>
              <a:tr h="430859"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5 000 €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2 500 €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extLst>
                  <a:ext uri="{0D108BD9-81ED-4DB2-BD59-A6C34878D82A}">
                    <a16:rowId xmlns:a16="http://schemas.microsoft.com/office/drawing/2014/main" val="1264322386"/>
                  </a:ext>
                </a:extLst>
              </a:tr>
              <a:tr h="430859"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effectLst/>
                        </a:rPr>
                        <a:t>6 500 €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3 000 €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extLst>
                  <a:ext uri="{0D108BD9-81ED-4DB2-BD59-A6C34878D82A}">
                    <a16:rowId xmlns:a16="http://schemas.microsoft.com/office/drawing/2014/main" val="1564005802"/>
                  </a:ext>
                </a:extLst>
              </a:tr>
              <a:tr h="430859"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8 000 €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3 500 €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extLst>
                  <a:ext uri="{0D108BD9-81ED-4DB2-BD59-A6C34878D82A}">
                    <a16:rowId xmlns:a16="http://schemas.microsoft.com/office/drawing/2014/main" val="1437894370"/>
                  </a:ext>
                </a:extLst>
              </a:tr>
              <a:tr h="430859"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10 000 €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4 000 €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extLst>
                  <a:ext uri="{0D108BD9-81ED-4DB2-BD59-A6C34878D82A}">
                    <a16:rowId xmlns:a16="http://schemas.microsoft.com/office/drawing/2014/main" val="3641139004"/>
                  </a:ext>
                </a:extLst>
              </a:tr>
              <a:tr h="430859"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12 000 €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4 500 €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extLst>
                  <a:ext uri="{0D108BD9-81ED-4DB2-BD59-A6C34878D82A}">
                    <a16:rowId xmlns:a16="http://schemas.microsoft.com/office/drawing/2014/main" val="3019257919"/>
                  </a:ext>
                </a:extLst>
              </a:tr>
              <a:tr h="430859">
                <a:tc>
                  <a:txBody>
                    <a:bodyPr/>
                    <a:lstStyle/>
                    <a:p>
                      <a:pPr algn="r"/>
                      <a:r>
                        <a:rPr lang="fr-FR" sz="1400">
                          <a:effectLst/>
                        </a:rPr>
                        <a:t>15 000 €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effectLst/>
                        </a:rPr>
                        <a:t>5 000 €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8245" marR="58245" marT="0" marB="0" anchor="b"/>
                </a:tc>
                <a:extLst>
                  <a:ext uri="{0D108BD9-81ED-4DB2-BD59-A6C34878D82A}">
                    <a16:rowId xmlns:a16="http://schemas.microsoft.com/office/drawing/2014/main" val="97806807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07888B54-4D66-F8B9-378B-5C191040A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5738" y="3144838"/>
            <a:ext cx="98654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05452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34A"/>
      </a:accent1>
      <a:accent2>
        <a:srgbClr val="FF2117"/>
      </a:accent2>
      <a:accent3>
        <a:srgbClr val="2CA9FF"/>
      </a:accent3>
      <a:accent4>
        <a:srgbClr val="FFBF3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EADS">
      <a:majorFont>
        <a:latin typeface="Nolan Next ExtraBold"/>
        <a:ea typeface=""/>
        <a:cs typeface=""/>
      </a:majorFont>
      <a:minorFont>
        <a:latin typeface="Nolan N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150</Words>
  <Application>Microsoft Office PowerPoint</Application>
  <PresentationFormat>Grand écran</PresentationFormat>
  <Paragraphs>33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Nolan Next</vt:lpstr>
      <vt:lpstr>Nolan Next ExtraBold</vt:lpstr>
      <vt:lpstr>Thème Office</vt:lpstr>
      <vt:lpstr>Bilans Carbone</vt:lpstr>
      <vt:lpstr>Les outils de calcul de bilan carbone</vt:lpstr>
      <vt:lpstr>Coût Climeet</vt:lpstr>
      <vt:lpstr>Coût Cleo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Audrey Vouilloux</dc:creator>
  <cp:lastModifiedBy>Caroline COLAS</cp:lastModifiedBy>
  <cp:revision>5</cp:revision>
  <dcterms:created xsi:type="dcterms:W3CDTF">2023-05-04T12:08:59Z</dcterms:created>
  <dcterms:modified xsi:type="dcterms:W3CDTF">2024-02-01T17:09:10Z</dcterms:modified>
</cp:coreProperties>
</file>