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86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66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4A"/>
    <a:srgbClr val="FF2117"/>
    <a:srgbClr val="FFBF3E"/>
    <a:srgbClr val="2CA9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E35594-EBE7-42F1-A950-86BAF3E80A82}" v="345" dt="2023-05-04T12:53:42.1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1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60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33871B4B-951E-8C39-54B6-4513BF8384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E18108E-2B65-53DD-B49B-25E964667A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33709" y="2263806"/>
            <a:ext cx="9144000" cy="1077482"/>
          </a:xfrm>
        </p:spPr>
        <p:txBody>
          <a:bodyPr anchor="b"/>
          <a:lstStyle>
            <a:lvl1pPr algn="ctr">
              <a:defRPr sz="6000">
                <a:ln w="19050">
                  <a:solidFill>
                    <a:srgbClr val="FF2117"/>
                  </a:solidFill>
                </a:ln>
                <a:noFill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2BB01A8-5A80-14B1-32BB-C2F8EAC1E7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740241" y="5390922"/>
            <a:ext cx="3355759" cy="52160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100" b="0">
                <a:solidFill>
                  <a:srgbClr val="00334A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Intervenant :</a:t>
            </a:r>
          </a:p>
          <a:p>
            <a:r>
              <a:rPr lang="fr-FR" dirty="0"/>
              <a:t>Michel </a:t>
            </a:r>
            <a:r>
              <a:rPr lang="fr-FR" dirty="0" err="1"/>
              <a:t>Bezayrie</a:t>
            </a:r>
            <a:endParaRPr lang="fr-FR" dirty="0"/>
          </a:p>
        </p:txBody>
      </p:sp>
      <p:pic>
        <p:nvPicPr>
          <p:cNvPr id="10" name="Image 9" descr="Une image contenant logo&#10;&#10;Description générée automatiquement">
            <a:extLst>
              <a:ext uri="{FF2B5EF4-FFF2-40B4-BE49-F238E27FC236}">
                <a16:creationId xmlns:a16="http://schemas.microsoft.com/office/drawing/2014/main" id="{A908C500-838E-50F3-38ED-38FE230533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838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titre avec chiff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33871B4B-951E-8C39-54B6-4513BF8384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E18108E-2B65-53DD-B49B-25E964667A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4934" y="2325950"/>
            <a:ext cx="6306845" cy="763479"/>
          </a:xfrm>
        </p:spPr>
        <p:txBody>
          <a:bodyPr anchor="t">
            <a:noAutofit/>
          </a:bodyPr>
          <a:lstStyle>
            <a:lvl1pPr algn="l">
              <a:defRPr sz="6000">
                <a:solidFill>
                  <a:srgbClr val="FF2117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2BB01A8-5A80-14B1-32BB-C2F8EAC1E7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4933" y="3089429"/>
            <a:ext cx="6306845" cy="836797"/>
          </a:xfrm>
        </p:spPr>
        <p:txBody>
          <a:bodyPr>
            <a:noAutofit/>
          </a:bodyPr>
          <a:lstStyle>
            <a:lvl1pPr marL="0" indent="0" algn="l">
              <a:buNone/>
              <a:defRPr sz="6000">
                <a:ln>
                  <a:solidFill>
                    <a:srgbClr val="FF2117"/>
                  </a:solidFill>
                </a:ln>
                <a:noFill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Sous-titre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165BFA13-434D-7657-3F6E-419805358C2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54080" y="644403"/>
            <a:ext cx="6105887" cy="5859509"/>
          </a:xfrm>
        </p:spPr>
        <p:txBody>
          <a:bodyPr>
            <a:noAutofit/>
          </a:bodyPr>
          <a:lstStyle>
            <a:lvl1pPr marL="0" indent="0">
              <a:buNone/>
              <a:defRPr sz="56500">
                <a:ln w="19050">
                  <a:solidFill>
                    <a:srgbClr val="FF2117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pic>
        <p:nvPicPr>
          <p:cNvPr id="21" name="Image 20" descr="Une image contenant logo&#10;&#10;Description générée automatiquement">
            <a:extLst>
              <a:ext uri="{FF2B5EF4-FFF2-40B4-BE49-F238E27FC236}">
                <a16:creationId xmlns:a16="http://schemas.microsoft.com/office/drawing/2014/main" id="{AF1D9A1F-91FC-8AB3-F465-6222F1410E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02_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scie, outil, capture d’écran&#10;&#10;Description générée automatiquement">
            <a:extLst>
              <a:ext uri="{FF2B5EF4-FFF2-40B4-BE49-F238E27FC236}">
                <a16:creationId xmlns:a16="http://schemas.microsoft.com/office/drawing/2014/main" id="{BAA02A8A-DA68-F955-F786-113FCC20D0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F166A57-0D8A-A12F-7B0E-1E693C665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9000" y="365125"/>
            <a:ext cx="8717873" cy="1325563"/>
          </a:xfrm>
        </p:spPr>
        <p:txBody>
          <a:bodyPr/>
          <a:lstStyle>
            <a:lvl1pPr algn="ctr">
              <a:defRPr>
                <a:solidFill>
                  <a:srgbClr val="FF0000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F2E712-B0CF-0569-F9B1-EBB63573E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9002" y="1825625"/>
            <a:ext cx="8717872" cy="4351338"/>
          </a:xfrm>
        </p:spPr>
        <p:txBody>
          <a:bodyPr/>
          <a:lstStyle>
            <a:lvl1pPr marL="0" indent="0">
              <a:buNone/>
              <a:defRPr sz="2000">
                <a:solidFill>
                  <a:srgbClr val="00334A"/>
                </a:solidFill>
              </a:defRPr>
            </a:lvl1pPr>
            <a:lvl2pPr marL="0" indent="0">
              <a:buNone/>
              <a:defRPr sz="2000">
                <a:solidFill>
                  <a:srgbClr val="FF2117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pic>
        <p:nvPicPr>
          <p:cNvPr id="7" name="Image 6" descr="Une image contenant logo&#10;&#10;Description générée automatiquement">
            <a:extLst>
              <a:ext uri="{FF2B5EF4-FFF2-40B4-BE49-F238E27FC236}">
                <a16:creationId xmlns:a16="http://schemas.microsoft.com/office/drawing/2014/main" id="{0DF57FE0-909C-78C2-31ED-7B0AEC6FF4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338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intercal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AA02A8A-DA68-F955-F786-113FCC20D0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F166A57-0D8A-A12F-7B0E-1E693C665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4028"/>
            <a:ext cx="10515600" cy="629176"/>
          </a:xfrm>
        </p:spPr>
        <p:txBody>
          <a:bodyPr>
            <a:noAutofit/>
          </a:bodyPr>
          <a:lstStyle>
            <a:lvl1pPr algn="ctr">
              <a:defRPr sz="6600" b="0">
                <a:ln w="19050">
                  <a:solidFill>
                    <a:srgbClr val="FF2117"/>
                  </a:solidFill>
                </a:ln>
                <a:noFill/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pic>
        <p:nvPicPr>
          <p:cNvPr id="7" name="Image 6" descr="Une image contenant logo&#10;&#10;Description générée automatiquement">
            <a:extLst>
              <a:ext uri="{FF2B5EF4-FFF2-40B4-BE49-F238E27FC236}">
                <a16:creationId xmlns:a16="http://schemas.microsoft.com/office/drawing/2014/main" id="{BC48B967-8220-E4C8-37D5-3B77D2CC27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7D241DFC-97C1-E501-A070-963CAD8DF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96823"/>
            <a:ext cx="10515600" cy="86238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334A"/>
                </a:solidFill>
              </a:defRPr>
            </a:lvl1pPr>
            <a:lvl2pPr marL="0" indent="0">
              <a:buNone/>
              <a:defRPr sz="2000">
                <a:solidFill>
                  <a:srgbClr val="FF2117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5329216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1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534F0AE-7D54-EE06-D084-F5AE46111B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3C62B5F-2A1E-06CD-036F-A5BA610BE3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747441"/>
            <a:ext cx="10515600" cy="889987"/>
          </a:xfrm>
        </p:spPr>
        <p:txBody>
          <a:bodyPr anchor="b">
            <a:no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A2A48D-1237-4859-E333-677D3F5B152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657304"/>
            <a:ext cx="10515600" cy="621728"/>
          </a:xfrm>
        </p:spPr>
        <p:txBody>
          <a:bodyPr>
            <a:noAutofit/>
          </a:bodyPr>
          <a:lstStyle>
            <a:lvl1pPr marL="0" indent="0" algn="ctr">
              <a:buNone/>
              <a:defRPr sz="6600">
                <a:solidFill>
                  <a:srgbClr val="FF2117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SOUS-TITRE</a:t>
            </a:r>
          </a:p>
        </p:txBody>
      </p:sp>
      <p:pic>
        <p:nvPicPr>
          <p:cNvPr id="7" name="Image 6" descr="Une image contenant logo&#10;&#10;Description générée automatiquement">
            <a:extLst>
              <a:ext uri="{FF2B5EF4-FFF2-40B4-BE49-F238E27FC236}">
                <a16:creationId xmlns:a16="http://schemas.microsoft.com/office/drawing/2014/main" id="{3AE87EA0-EDC9-F1C6-5524-0E9F2305E1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35" y="698318"/>
            <a:ext cx="2069596" cy="96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64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06_ contenu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scie, outil, capture d’écran&#10;&#10;Description générée automatiquement">
            <a:extLst>
              <a:ext uri="{FF2B5EF4-FFF2-40B4-BE49-F238E27FC236}">
                <a16:creationId xmlns:a16="http://schemas.microsoft.com/office/drawing/2014/main" id="{0957F015-3FBA-0337-FC6A-8ABE8CAEB9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 8" descr="Une image contenant logo&#10;&#10;Description générée automatiquement">
            <a:extLst>
              <a:ext uri="{FF2B5EF4-FFF2-40B4-BE49-F238E27FC236}">
                <a16:creationId xmlns:a16="http://schemas.microsoft.com/office/drawing/2014/main" id="{08179F60-5296-0B33-39C7-DFC6BE6800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E3C6CFE-3668-35E2-0320-9FCEA90D05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0058" y="347369"/>
            <a:ext cx="10693742" cy="1325563"/>
          </a:xfrm>
        </p:spPr>
        <p:txBody>
          <a:bodyPr>
            <a:normAutofit/>
          </a:bodyPr>
          <a:lstStyle>
            <a:lvl1pPr algn="ctr">
              <a:defRPr sz="1800">
                <a:solidFill>
                  <a:srgbClr val="00334A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704A34-DC2E-DBCB-782F-D817C8E07D1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60058" y="1701336"/>
            <a:ext cx="5101550" cy="435133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fr-FR" sz="1600" b="1" kern="1200" dirty="0">
                <a:solidFill>
                  <a:srgbClr val="00334A"/>
                </a:solidFill>
                <a:latin typeface="+mn-lt"/>
                <a:ea typeface="+mn-ea"/>
                <a:cs typeface="+mn-cs"/>
              </a:defRPr>
            </a:lvl1pPr>
            <a:lvl2pPr marL="228600" indent="-228600">
              <a:buClr>
                <a:srgbClr val="FF2117"/>
              </a:buClr>
              <a:defRPr lang="fr-FR" sz="1400" kern="1200" dirty="0">
                <a:solidFill>
                  <a:srgbClr val="00334A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Premier niveau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AE8389-4B05-98EA-1040-87310A0A62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0901" y="1701336"/>
            <a:ext cx="5032899" cy="4351338"/>
          </a:xfrm>
        </p:spPr>
        <p:txBody>
          <a:bodyPr>
            <a:normAutofit/>
          </a:bodyPr>
          <a:lstStyle>
            <a:lvl1pPr>
              <a:defRPr lang="fr-FR" sz="1400" kern="1200" dirty="0">
                <a:solidFill>
                  <a:srgbClr val="00334A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1400" kern="1200" dirty="0">
                <a:solidFill>
                  <a:srgbClr val="FF2117"/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Cliquez pour modifier les styles du texte du masque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7222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tableau ou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scie, outil, capture d’écran&#10;&#10;Description générée automatiquement">
            <a:extLst>
              <a:ext uri="{FF2B5EF4-FFF2-40B4-BE49-F238E27FC236}">
                <a16:creationId xmlns:a16="http://schemas.microsoft.com/office/drawing/2014/main" id="{BAA02A8A-DA68-F955-F786-113FCC20D0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F166A57-0D8A-A12F-7B0E-1E693C665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487131"/>
          </a:xfr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1800" kern="1200" dirty="0">
                <a:solidFill>
                  <a:srgbClr val="0033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Graphiques ou tableaux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F2E712-B0CF-0569-F9B1-EBB63573EC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857956"/>
            <a:ext cx="10515600" cy="36512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334A"/>
                </a:solidFill>
              </a:defRPr>
            </a:lvl1pPr>
            <a:lvl2pPr marL="0" indent="0">
              <a:buNone/>
              <a:defRPr sz="2000">
                <a:solidFill>
                  <a:srgbClr val="FF2117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7" name="Image 6" descr="Une image contenant logo&#10;&#10;Description générée automatiquement">
            <a:extLst>
              <a:ext uri="{FF2B5EF4-FFF2-40B4-BE49-F238E27FC236}">
                <a16:creationId xmlns:a16="http://schemas.microsoft.com/office/drawing/2014/main" id="{0DF57FE0-909C-78C2-31ED-7B0AEC6FF4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47F4AB66-A837-5AA1-CAF1-0EB5E8B294A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1465263"/>
            <a:ext cx="10515600" cy="423227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fr-FR" dirty="0"/>
              <a:t>Cliquez pour ajouter un tableau ou un graphique</a:t>
            </a:r>
          </a:p>
        </p:txBody>
      </p:sp>
    </p:spTree>
    <p:extLst>
      <p:ext uri="{BB962C8B-B14F-4D97-AF65-F5344CB8AC3E}">
        <p14:creationId xmlns:p14="http://schemas.microsoft.com/office/powerpoint/2010/main" val="1444991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33871B4B-951E-8C39-54B6-4513BF8384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E18108E-2B65-53DD-B49B-25E964667A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90134" y="523781"/>
            <a:ext cx="5231907" cy="1077482"/>
          </a:xfrm>
        </p:spPr>
        <p:txBody>
          <a:bodyPr anchor="b">
            <a:normAutofit/>
          </a:bodyPr>
          <a:lstStyle>
            <a:lvl1pPr algn="l">
              <a:defRPr sz="4000">
                <a:ln w="19050">
                  <a:solidFill>
                    <a:srgbClr val="FF2117"/>
                  </a:solidFill>
                </a:ln>
                <a:noFill/>
              </a:defRPr>
            </a:lvl1pPr>
          </a:lstStyle>
          <a:p>
            <a:r>
              <a:rPr lang="fr-FR" dirty="0"/>
              <a:t>Conclusion</a:t>
            </a:r>
          </a:p>
        </p:txBody>
      </p:sp>
      <p:pic>
        <p:nvPicPr>
          <p:cNvPr id="10" name="Image 9" descr="Une image contenant logo&#10;&#10;Description générée automatiquement">
            <a:extLst>
              <a:ext uri="{FF2B5EF4-FFF2-40B4-BE49-F238E27FC236}">
                <a16:creationId xmlns:a16="http://schemas.microsoft.com/office/drawing/2014/main" id="{A908C500-838E-50F3-38ED-38FE230533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991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9_der de cou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C62B5F-2A1E-06CD-036F-A5BA610BE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A2A48D-1237-4859-E333-677D3F5B1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CAF300-ABC2-6BD1-4D9D-29ECC730A8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E3BD9A-9060-49DD-A1E4-230F0617CF4B}" type="datetimeFigureOut">
              <a:rPr lang="fr-FR" smtClean="0"/>
              <a:t>07/11/2024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A55C50-CD87-E26B-5BA5-E474E0FFF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275C8C-EEF7-3739-D078-41D45125D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4A6D77-5690-4649-B5C1-E158FDA11256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534F0AE-7D54-EE06-D084-F5AE46111B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 6" descr="Une image contenant logo&#10;&#10;Description générée automatiquement">
            <a:extLst>
              <a:ext uri="{FF2B5EF4-FFF2-40B4-BE49-F238E27FC236}">
                <a16:creationId xmlns:a16="http://schemas.microsoft.com/office/drawing/2014/main" id="{790D9A12-C6C3-C558-3325-4BC3E487EB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793" y="5534347"/>
            <a:ext cx="2069596" cy="96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561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78B6965-69AD-B3C7-BFCF-875B65FF7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6606E4-4DFD-78F2-2E90-E03B2D369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762990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0" r:id="rId4"/>
    <p:sldLayoutId id="2147483651" r:id="rId5"/>
    <p:sldLayoutId id="2147483652" r:id="rId6"/>
    <p:sldLayoutId id="2147483663" r:id="rId7"/>
    <p:sldLayoutId id="2147483664" r:id="rId8"/>
    <p:sldLayoutId id="2147483662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1D03CD-69E6-215B-90B1-F6E25155C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RETOUR ATELIERS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F0420D4-C7CE-5B15-FA5E-20634A12A4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SEMINAIRE JUIN 2024</a:t>
            </a:r>
          </a:p>
        </p:txBody>
      </p:sp>
    </p:spTree>
    <p:extLst>
      <p:ext uri="{BB962C8B-B14F-4D97-AF65-F5344CB8AC3E}">
        <p14:creationId xmlns:p14="http://schemas.microsoft.com/office/powerpoint/2010/main" val="3382081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87C33BD8-7F07-C5ED-AD60-52C80769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572" y="384206"/>
            <a:ext cx="2309412" cy="629176"/>
          </a:xfrm>
        </p:spPr>
        <p:txBody>
          <a:bodyPr/>
          <a:lstStyle/>
          <a:p>
            <a:r>
              <a:rPr lang="fr-FR" sz="4800" dirty="0"/>
              <a:t>Atelier 2</a:t>
            </a:r>
          </a:p>
        </p:txBody>
      </p:sp>
      <p:pic>
        <p:nvPicPr>
          <p:cNvPr id="3" name="object 34">
            <a:extLst>
              <a:ext uri="{FF2B5EF4-FFF2-40B4-BE49-F238E27FC236}">
                <a16:creationId xmlns:a16="http://schemas.microsoft.com/office/drawing/2014/main" id="{25406E7C-CA49-077D-1A04-748542EFAE8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710" y="1160329"/>
            <a:ext cx="9951451" cy="456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929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87C33BD8-7F07-C5ED-AD60-52C80769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572" y="384206"/>
            <a:ext cx="2309412" cy="629176"/>
          </a:xfrm>
        </p:spPr>
        <p:txBody>
          <a:bodyPr/>
          <a:lstStyle/>
          <a:p>
            <a:r>
              <a:rPr lang="fr-FR" sz="4800" dirty="0"/>
              <a:t>Atelier 2</a:t>
            </a:r>
          </a:p>
        </p:txBody>
      </p:sp>
      <p:pic>
        <p:nvPicPr>
          <p:cNvPr id="2" name="object 34">
            <a:extLst>
              <a:ext uri="{FF2B5EF4-FFF2-40B4-BE49-F238E27FC236}">
                <a16:creationId xmlns:a16="http://schemas.microsoft.com/office/drawing/2014/main" id="{D887B984-99CC-BEB5-0D7A-49AC5F0B993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2360" y="1415612"/>
            <a:ext cx="9267212" cy="431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984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87C33BD8-7F07-C5ED-AD60-52C80769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572" y="384206"/>
            <a:ext cx="2309412" cy="629176"/>
          </a:xfrm>
        </p:spPr>
        <p:txBody>
          <a:bodyPr/>
          <a:lstStyle/>
          <a:p>
            <a:r>
              <a:rPr lang="fr-FR" sz="4800" dirty="0"/>
              <a:t>Atelier 2</a:t>
            </a:r>
          </a:p>
        </p:txBody>
      </p:sp>
      <p:pic>
        <p:nvPicPr>
          <p:cNvPr id="3" name="object 34">
            <a:extLst>
              <a:ext uri="{FF2B5EF4-FFF2-40B4-BE49-F238E27FC236}">
                <a16:creationId xmlns:a16="http://schemas.microsoft.com/office/drawing/2014/main" id="{86EFD583-AD23-789F-7690-CD16F31BF4F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9055" y="1467246"/>
            <a:ext cx="9195632" cy="428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940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87C33BD8-7F07-C5ED-AD60-52C80769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572" y="384206"/>
            <a:ext cx="2309412" cy="629176"/>
          </a:xfrm>
        </p:spPr>
        <p:txBody>
          <a:bodyPr/>
          <a:lstStyle/>
          <a:p>
            <a:r>
              <a:rPr lang="fr-FR" sz="4800" dirty="0"/>
              <a:t>Atelier 2</a:t>
            </a:r>
          </a:p>
        </p:txBody>
      </p:sp>
      <p:pic>
        <p:nvPicPr>
          <p:cNvPr id="2" name="object 34">
            <a:extLst>
              <a:ext uri="{FF2B5EF4-FFF2-40B4-BE49-F238E27FC236}">
                <a16:creationId xmlns:a16="http://schemas.microsoft.com/office/drawing/2014/main" id="{74ABBFBB-0D82-1744-5306-CA25667BA75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341" y="1250173"/>
            <a:ext cx="9551415" cy="445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068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87C33BD8-7F07-C5ED-AD60-52C80769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572" y="384206"/>
            <a:ext cx="2309412" cy="629176"/>
          </a:xfrm>
        </p:spPr>
        <p:txBody>
          <a:bodyPr/>
          <a:lstStyle/>
          <a:p>
            <a:r>
              <a:rPr lang="fr-FR" sz="4800" dirty="0"/>
              <a:t>Atelier 2</a:t>
            </a:r>
          </a:p>
        </p:txBody>
      </p:sp>
      <p:pic>
        <p:nvPicPr>
          <p:cNvPr id="4" name="object 34">
            <a:extLst>
              <a:ext uri="{FF2B5EF4-FFF2-40B4-BE49-F238E27FC236}">
                <a16:creationId xmlns:a16="http://schemas.microsoft.com/office/drawing/2014/main" id="{5B49F495-E576-5BE0-EBFC-33DB3F9D25E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8228" y="1601473"/>
            <a:ext cx="8934347" cy="414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551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87C33BD8-7F07-C5ED-AD60-52C80769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572" y="384206"/>
            <a:ext cx="2309412" cy="629176"/>
          </a:xfrm>
        </p:spPr>
        <p:txBody>
          <a:bodyPr/>
          <a:lstStyle/>
          <a:p>
            <a:r>
              <a:rPr lang="fr-FR" sz="4800" dirty="0"/>
              <a:t>Atelier 2</a:t>
            </a:r>
          </a:p>
        </p:txBody>
      </p:sp>
      <p:pic>
        <p:nvPicPr>
          <p:cNvPr id="2" name="object 34">
            <a:extLst>
              <a:ext uri="{FF2B5EF4-FFF2-40B4-BE49-F238E27FC236}">
                <a16:creationId xmlns:a16="http://schemas.microsoft.com/office/drawing/2014/main" id="{BB00EBB9-F090-2C57-C212-4B10FF0AC0F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9241" y="1547377"/>
            <a:ext cx="9031299" cy="4212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639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87C33BD8-7F07-C5ED-AD60-52C80769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572" y="384206"/>
            <a:ext cx="2309412" cy="629176"/>
          </a:xfrm>
        </p:spPr>
        <p:txBody>
          <a:bodyPr/>
          <a:lstStyle/>
          <a:p>
            <a:r>
              <a:rPr lang="fr-FR" sz="4800" dirty="0"/>
              <a:t>Atelier 2</a:t>
            </a:r>
          </a:p>
        </p:txBody>
      </p:sp>
      <p:pic>
        <p:nvPicPr>
          <p:cNvPr id="3" name="object 34">
            <a:extLst>
              <a:ext uri="{FF2B5EF4-FFF2-40B4-BE49-F238E27FC236}">
                <a16:creationId xmlns:a16="http://schemas.microsoft.com/office/drawing/2014/main" id="{703B9CEC-7BB4-6EDF-0B1D-DEC927F059F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6296" y="1092644"/>
            <a:ext cx="9780765" cy="482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835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87C33BD8-7F07-C5ED-AD60-52C80769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572" y="384206"/>
            <a:ext cx="2309412" cy="629176"/>
          </a:xfrm>
        </p:spPr>
        <p:txBody>
          <a:bodyPr/>
          <a:lstStyle/>
          <a:p>
            <a:r>
              <a:rPr lang="fr-FR" sz="4800" dirty="0"/>
              <a:t>Atelier 2</a:t>
            </a:r>
          </a:p>
        </p:txBody>
      </p:sp>
      <p:pic>
        <p:nvPicPr>
          <p:cNvPr id="4" name="object 34">
            <a:extLst>
              <a:ext uri="{FF2B5EF4-FFF2-40B4-BE49-F238E27FC236}">
                <a16:creationId xmlns:a16="http://schemas.microsoft.com/office/drawing/2014/main" id="{799B1255-6FA2-4423-7867-6245A724F6A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2603" y="1593805"/>
            <a:ext cx="9326464" cy="425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5508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87C33BD8-7F07-C5ED-AD60-52C80769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572" y="384206"/>
            <a:ext cx="2309412" cy="629176"/>
          </a:xfrm>
        </p:spPr>
        <p:txBody>
          <a:bodyPr/>
          <a:lstStyle/>
          <a:p>
            <a:r>
              <a:rPr lang="fr-FR" sz="4800" dirty="0"/>
              <a:t>Atelier 2</a:t>
            </a:r>
          </a:p>
        </p:txBody>
      </p:sp>
      <p:pic>
        <p:nvPicPr>
          <p:cNvPr id="2" name="object 34">
            <a:extLst>
              <a:ext uri="{FF2B5EF4-FFF2-40B4-BE49-F238E27FC236}">
                <a16:creationId xmlns:a16="http://schemas.microsoft.com/office/drawing/2014/main" id="{793DCC85-C963-0CB4-0304-A1DB1A6F129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7733" y="1099820"/>
            <a:ext cx="10297146" cy="496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29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87C33BD8-7F07-C5ED-AD60-52C80769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441" y="384206"/>
            <a:ext cx="9770165" cy="629176"/>
          </a:xfrm>
        </p:spPr>
        <p:txBody>
          <a:bodyPr/>
          <a:lstStyle/>
          <a:p>
            <a:r>
              <a:rPr lang="fr-FR" sz="4800" dirty="0"/>
              <a:t>Analyse des outils de communication</a:t>
            </a:r>
          </a:p>
        </p:txBody>
      </p:sp>
      <p:sp>
        <p:nvSpPr>
          <p:cNvPr id="3" name="object 44">
            <a:extLst>
              <a:ext uri="{FF2B5EF4-FFF2-40B4-BE49-F238E27FC236}">
                <a16:creationId xmlns:a16="http://schemas.microsoft.com/office/drawing/2014/main" id="{33D16CB1-F65E-8527-91F5-98F3DF5BC48E}"/>
              </a:ext>
            </a:extLst>
          </p:cNvPr>
          <p:cNvSpPr txBox="1"/>
          <p:nvPr/>
        </p:nvSpPr>
        <p:spPr>
          <a:xfrm>
            <a:off x="684579" y="1439974"/>
            <a:ext cx="4486275" cy="2621915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40"/>
              </a:spcBef>
            </a:pP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LES</a:t>
            </a:r>
            <a:r>
              <a:rPr sz="1600" b="1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B3E8D"/>
                </a:solidFill>
                <a:latin typeface="Calibri"/>
                <a:cs typeface="Calibri"/>
              </a:rPr>
              <a:t>FORMATIONS</a:t>
            </a:r>
            <a:endParaRPr sz="1600" dirty="0">
              <a:latin typeface="Calibri"/>
              <a:cs typeface="Calibri"/>
            </a:endParaRPr>
          </a:p>
          <a:p>
            <a:pPr marL="12700" marR="215900">
              <a:lnSpc>
                <a:spcPct val="106800"/>
              </a:lnSpc>
              <a:spcBef>
                <a:spcPts val="810"/>
              </a:spcBef>
            </a:pP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Adapter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les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formats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formations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et</a:t>
            </a:r>
            <a:r>
              <a:rPr sz="1600" spc="-5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proposer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des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sessions</a:t>
            </a:r>
            <a:r>
              <a:rPr sz="1600" spc="1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en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distanciel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pour</a:t>
            </a:r>
            <a:r>
              <a:rPr sz="1600" spc="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permettre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aux</a:t>
            </a:r>
            <a:r>
              <a:rPr sz="16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agences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basées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en</a:t>
            </a:r>
            <a:r>
              <a:rPr sz="16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province</a:t>
            </a:r>
            <a:r>
              <a:rPr sz="16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d’y</a:t>
            </a:r>
            <a:r>
              <a:rPr sz="1600" spc="-5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participer.</a:t>
            </a:r>
            <a:endParaRPr sz="1600" dirty="0">
              <a:latin typeface="Calibri"/>
              <a:cs typeface="Calibri"/>
            </a:endParaRPr>
          </a:p>
          <a:p>
            <a:pPr marL="12700" marR="5080">
              <a:lnSpc>
                <a:spcPct val="107300"/>
              </a:lnSpc>
              <a:spcBef>
                <a:spcPts val="800"/>
              </a:spcBef>
            </a:pP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Annoncer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plus</a:t>
            </a:r>
            <a:r>
              <a:rPr sz="16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en</a:t>
            </a:r>
            <a:r>
              <a:rPr sz="16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amont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et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pas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uniquement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sur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le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site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internet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la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tenue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formations</a:t>
            </a:r>
            <a:endParaRPr sz="1600" dirty="0">
              <a:latin typeface="Calibri"/>
              <a:cs typeface="Calibri"/>
            </a:endParaRPr>
          </a:p>
          <a:p>
            <a:pPr marL="12700" marR="1618615">
              <a:lnSpc>
                <a:spcPts val="2860"/>
              </a:lnSpc>
              <a:spcBef>
                <a:spcPts val="80"/>
              </a:spcBef>
            </a:pP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Proposer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formats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courts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: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1H</a:t>
            </a:r>
            <a:r>
              <a:rPr sz="1600" spc="-50" dirty="0">
                <a:solidFill>
                  <a:srgbClr val="1B3E8D"/>
                </a:solidFill>
                <a:latin typeface="Calibri"/>
                <a:cs typeface="Calibri"/>
              </a:rPr>
              <a:t> ?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Mettre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en</a:t>
            </a:r>
            <a:r>
              <a:rPr sz="16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place</a:t>
            </a:r>
            <a:r>
              <a:rPr sz="16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une</a:t>
            </a:r>
            <a:r>
              <a:rPr sz="1600" spc="-6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newsletter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1B3E8D"/>
                </a:solidFill>
                <a:latin typeface="Calibri"/>
                <a:cs typeface="Calibri"/>
              </a:rPr>
              <a:t>?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" name="object 46">
            <a:extLst>
              <a:ext uri="{FF2B5EF4-FFF2-40B4-BE49-F238E27FC236}">
                <a16:creationId xmlns:a16="http://schemas.microsoft.com/office/drawing/2014/main" id="{96309DAF-1DB7-CFF5-6F3B-576B10DC1BD6}"/>
              </a:ext>
            </a:extLst>
          </p:cNvPr>
          <p:cNvSpPr txBox="1"/>
          <p:nvPr/>
        </p:nvSpPr>
        <p:spPr>
          <a:xfrm>
            <a:off x="6047849" y="1483863"/>
            <a:ext cx="1837055" cy="1229360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SITE</a:t>
            </a:r>
            <a:r>
              <a:rPr sz="1600" b="1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B3E8D"/>
                </a:solidFill>
                <a:latin typeface="Calibri"/>
                <a:cs typeface="Calibri"/>
              </a:rPr>
              <a:t>INTERNET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ts val="1920"/>
              </a:lnSpc>
              <a:spcBef>
                <a:spcPts val="894"/>
              </a:spcBef>
            </a:pP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Le</a:t>
            </a:r>
            <a:r>
              <a:rPr sz="1600" b="1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positif</a:t>
            </a:r>
            <a:r>
              <a:rPr sz="1600" b="1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spc="-60" dirty="0">
                <a:solidFill>
                  <a:srgbClr val="1B3E8D"/>
                </a:solidFill>
                <a:latin typeface="Calibri"/>
                <a:cs typeface="Calibri"/>
              </a:rPr>
              <a:t>:</a:t>
            </a:r>
            <a:endParaRPr sz="1600" dirty="0">
              <a:latin typeface="Calibri"/>
              <a:cs typeface="Calibri"/>
            </a:endParaRPr>
          </a:p>
          <a:p>
            <a:pPr marL="12700" marR="5080">
              <a:lnSpc>
                <a:spcPts val="1920"/>
              </a:lnSpc>
              <a:spcBef>
                <a:spcPts val="65"/>
              </a:spcBef>
            </a:pP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Il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a</a:t>
            </a:r>
            <a:r>
              <a:rPr sz="1600" spc="3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le</a:t>
            </a:r>
            <a:r>
              <a:rPr sz="16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mérite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d’exister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Sa</a:t>
            </a:r>
            <a:r>
              <a:rPr sz="16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boite à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outils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5" name="object 47">
            <a:extLst>
              <a:ext uri="{FF2B5EF4-FFF2-40B4-BE49-F238E27FC236}">
                <a16:creationId xmlns:a16="http://schemas.microsoft.com/office/drawing/2014/main" id="{161F0DAC-7523-1FAF-CE07-D36AC755C416}"/>
              </a:ext>
            </a:extLst>
          </p:cNvPr>
          <p:cNvSpPr txBox="1"/>
          <p:nvPr/>
        </p:nvSpPr>
        <p:spPr>
          <a:xfrm>
            <a:off x="6037910" y="2931040"/>
            <a:ext cx="529272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A</a:t>
            </a:r>
            <a:r>
              <a:rPr sz="1600" b="1" spc="-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B3E8D"/>
                </a:solidFill>
                <a:latin typeface="Calibri"/>
                <a:cs typeface="Calibri"/>
              </a:rPr>
              <a:t>revoir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Le</a:t>
            </a:r>
            <a:r>
              <a:rPr sz="16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site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devrait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être</a:t>
            </a:r>
            <a:r>
              <a:rPr sz="16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une</a:t>
            </a:r>
            <a:r>
              <a:rPr sz="1600" spc="-6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page</a:t>
            </a:r>
            <a:r>
              <a:rPr sz="16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vitrine.</a:t>
            </a:r>
            <a:endParaRPr sz="16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Le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rendre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plus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ludique,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plus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humanisé,</a:t>
            </a:r>
            <a:r>
              <a:rPr sz="16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plus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attractif,</a:t>
            </a:r>
            <a:r>
              <a:rPr sz="16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plus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simple d’utilisation,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" name="object 48">
            <a:extLst>
              <a:ext uri="{FF2B5EF4-FFF2-40B4-BE49-F238E27FC236}">
                <a16:creationId xmlns:a16="http://schemas.microsoft.com/office/drawing/2014/main" id="{1605F54B-0FA5-1C47-E7CF-1250AF6E2692}"/>
              </a:ext>
            </a:extLst>
          </p:cNvPr>
          <p:cNvSpPr txBox="1"/>
          <p:nvPr/>
        </p:nvSpPr>
        <p:spPr>
          <a:xfrm>
            <a:off x="6018032" y="3906400"/>
            <a:ext cx="459359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720" algn="l"/>
              </a:tabLst>
            </a:pP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Revoir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son</a:t>
            </a:r>
            <a:r>
              <a:rPr sz="16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arborescence</a:t>
            </a:r>
            <a:r>
              <a:rPr sz="16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–</a:t>
            </a:r>
            <a:r>
              <a:rPr sz="16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pas</a:t>
            </a:r>
            <a:r>
              <a:rPr sz="1600" spc="-5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intuitif</a:t>
            </a:r>
            <a:endParaRPr sz="1600" dirty="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Font typeface="Arial MT"/>
              <a:buChar char="•"/>
              <a:tabLst>
                <a:tab pos="299720" algn="l"/>
              </a:tabLst>
            </a:pP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Le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site</a:t>
            </a:r>
            <a:r>
              <a:rPr sz="16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n’est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pas</a:t>
            </a:r>
            <a:r>
              <a:rPr sz="16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responsive,</a:t>
            </a:r>
            <a:endParaRPr sz="1600" dirty="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Font typeface="Arial MT"/>
              <a:buChar char="•"/>
              <a:tabLst>
                <a:tab pos="299720" algn="l"/>
              </a:tabLst>
            </a:pP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La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liste</a:t>
            </a:r>
            <a:r>
              <a:rPr sz="16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6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membres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n’est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pas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à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jour,</a:t>
            </a:r>
            <a:endParaRPr sz="1600" dirty="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Font typeface="Arial MT"/>
              <a:buChar char="•"/>
              <a:tabLst>
                <a:tab pos="299720" algn="l"/>
              </a:tabLst>
            </a:pP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Mettre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plus</a:t>
            </a:r>
            <a:r>
              <a:rPr sz="16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6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photos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d’humains</a:t>
            </a:r>
            <a:r>
              <a:rPr sz="16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et</a:t>
            </a:r>
            <a:r>
              <a:rPr sz="1600" spc="-5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6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réalisations</a:t>
            </a:r>
            <a:endParaRPr sz="1600" dirty="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Font typeface="Arial MT"/>
              <a:buChar char="•"/>
              <a:tabLst>
                <a:tab pos="299720" algn="l"/>
              </a:tabLst>
            </a:pP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Mettre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6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photos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6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nos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séminaires,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réunions,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etc.</a:t>
            </a:r>
            <a:endParaRPr sz="1600" dirty="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Font typeface="Arial MT"/>
              <a:buChar char="•"/>
              <a:tabLst>
                <a:tab pos="299720" algn="l"/>
              </a:tabLst>
            </a:pP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Son</a:t>
            </a:r>
            <a:r>
              <a:rPr sz="1600" spc="-5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référencement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est</a:t>
            </a:r>
            <a:r>
              <a:rPr sz="16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à</a:t>
            </a:r>
            <a:r>
              <a:rPr sz="1600" spc="-5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revoir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également.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8" name="object 49">
            <a:extLst>
              <a:ext uri="{FF2B5EF4-FFF2-40B4-BE49-F238E27FC236}">
                <a16:creationId xmlns:a16="http://schemas.microsoft.com/office/drawing/2014/main" id="{B47E1521-3982-CCC2-7278-8065653F5BA4}"/>
              </a:ext>
            </a:extLst>
          </p:cNvPr>
          <p:cNvSpPr txBox="1"/>
          <p:nvPr/>
        </p:nvSpPr>
        <p:spPr>
          <a:xfrm>
            <a:off x="5988416" y="5613280"/>
            <a:ext cx="4795541" cy="12541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77595">
              <a:lnSpc>
                <a:spcPct val="100000"/>
              </a:lnSpc>
              <a:spcBef>
                <a:spcPts val="100"/>
              </a:spcBef>
            </a:pPr>
            <a:r>
              <a:rPr sz="1600" b="1" spc="-10" dirty="0" err="1">
                <a:solidFill>
                  <a:srgbClr val="1B3E8D"/>
                </a:solidFill>
                <a:latin typeface="Calibri"/>
                <a:cs typeface="Calibri"/>
              </a:rPr>
              <a:t>Préconisations</a:t>
            </a:r>
            <a:r>
              <a:rPr sz="1600" b="1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lang="fr-FR" sz="1600" b="1" spc="-50" dirty="0">
                <a:solidFill>
                  <a:srgbClr val="1B3E8D"/>
                </a:solidFill>
                <a:latin typeface="Calibri"/>
                <a:cs typeface="Calibri"/>
              </a:rPr>
              <a:t>:</a:t>
            </a:r>
          </a:p>
          <a:p>
            <a:pPr marL="12700" marR="1077595">
              <a:lnSpc>
                <a:spcPct val="100000"/>
              </a:lnSpc>
              <a:spcBef>
                <a:spcPts val="100"/>
              </a:spcBef>
            </a:pPr>
            <a:r>
              <a:rPr sz="16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bien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identifier</a:t>
            </a:r>
            <a:r>
              <a:rPr sz="1600" spc="-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les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cibles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et</a:t>
            </a:r>
            <a:r>
              <a:rPr sz="16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réfléchir</a:t>
            </a:r>
            <a:r>
              <a:rPr sz="1600" spc="-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UX. Eco-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concevoir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le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site.</a:t>
            </a:r>
            <a:endParaRPr sz="1600" dirty="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920"/>
              </a:spcBef>
            </a:pPr>
            <a:endParaRPr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0409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5">
            <a:extLst>
              <a:ext uri="{FF2B5EF4-FFF2-40B4-BE49-F238E27FC236}">
                <a16:creationId xmlns:a16="http://schemas.microsoft.com/office/drawing/2014/main" id="{02A7C616-98D8-18C9-1E3C-6EFEE64BD89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83272" y="2514602"/>
            <a:ext cx="6372294" cy="23467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355">
              <a:lnSpc>
                <a:spcPct val="100000"/>
              </a:lnSpc>
              <a:spcBef>
                <a:spcPts val="100"/>
              </a:spcBef>
            </a:pPr>
            <a:r>
              <a:rPr sz="3000" b="1"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L’importance</a:t>
            </a:r>
            <a:r>
              <a:rPr sz="3000" b="1" spc="-7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des</a:t>
            </a:r>
            <a:r>
              <a:rPr sz="3000" b="1" spc="-3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valeurs</a:t>
            </a:r>
            <a:endParaRPr sz="3000" dirty="0">
              <a:solidFill>
                <a:schemeClr val="accent1">
                  <a:lumMod val="90000"/>
                  <a:lumOff val="10000"/>
                </a:schemeClr>
              </a:solidFill>
              <a:latin typeface="Calibri"/>
              <a:cs typeface="Calibri"/>
            </a:endParaRPr>
          </a:p>
          <a:p>
            <a:pPr marL="121285" indent="-108585">
              <a:lnSpc>
                <a:spcPct val="100000"/>
              </a:lnSpc>
              <a:spcBef>
                <a:spcPts val="1375"/>
              </a:spcBef>
              <a:buChar char="-"/>
              <a:tabLst>
                <a:tab pos="121285" algn="l"/>
              </a:tabLst>
            </a:pPr>
            <a:r>
              <a:rPr sz="18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Elles</a:t>
            </a:r>
            <a:r>
              <a:rPr sz="1800"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guident</a:t>
            </a:r>
            <a:r>
              <a:rPr sz="1800" spc="-6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toutes</a:t>
            </a:r>
            <a:r>
              <a:rPr sz="1800" spc="-3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ses</a:t>
            </a:r>
            <a:r>
              <a:rPr sz="1800"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actions</a:t>
            </a:r>
            <a:r>
              <a:rPr sz="1800" spc="-5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et</a:t>
            </a:r>
            <a:r>
              <a:rPr sz="1800" spc="-4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décisions</a:t>
            </a:r>
            <a:endParaRPr sz="1800" dirty="0">
              <a:solidFill>
                <a:schemeClr val="accent1">
                  <a:lumMod val="90000"/>
                  <a:lumOff val="10000"/>
                </a:schemeClr>
              </a:solidFill>
              <a:latin typeface="Calibri"/>
              <a:cs typeface="Calibri"/>
            </a:endParaRPr>
          </a:p>
          <a:p>
            <a:pPr marL="121285" indent="-108585">
              <a:lnSpc>
                <a:spcPct val="100000"/>
              </a:lnSpc>
              <a:spcBef>
                <a:spcPts val="819"/>
              </a:spcBef>
              <a:buChar char="-"/>
              <a:tabLst>
                <a:tab pos="121285" algn="l"/>
              </a:tabLst>
            </a:pPr>
            <a:r>
              <a:rPr sz="18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Elles</a:t>
            </a:r>
            <a:r>
              <a:rPr sz="1800" spc="-2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assurent</a:t>
            </a:r>
            <a:r>
              <a:rPr sz="1800"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une</a:t>
            </a:r>
            <a:r>
              <a:rPr sz="1800"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cohérence</a:t>
            </a:r>
            <a:r>
              <a:rPr sz="1800"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interne</a:t>
            </a:r>
            <a:endParaRPr sz="1800" dirty="0">
              <a:solidFill>
                <a:schemeClr val="accent1">
                  <a:lumMod val="90000"/>
                  <a:lumOff val="10000"/>
                </a:schemeClr>
              </a:solidFill>
              <a:latin typeface="Calibri"/>
              <a:cs typeface="Calibri"/>
            </a:endParaRPr>
          </a:p>
          <a:p>
            <a:pPr marL="121285" indent="-108585">
              <a:lnSpc>
                <a:spcPct val="100000"/>
              </a:lnSpc>
              <a:spcBef>
                <a:spcPts val="800"/>
              </a:spcBef>
              <a:buChar char="-"/>
              <a:tabLst>
                <a:tab pos="121285" algn="l"/>
              </a:tabLst>
            </a:pPr>
            <a:r>
              <a:rPr sz="18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Elles</a:t>
            </a:r>
            <a:r>
              <a:rPr sz="1800" spc="-1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attirent</a:t>
            </a:r>
            <a:r>
              <a:rPr sz="1800" spc="-2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des</a:t>
            </a:r>
            <a:r>
              <a:rPr sz="1800"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partenaires partageant</a:t>
            </a:r>
            <a:r>
              <a:rPr sz="1800"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les</a:t>
            </a:r>
            <a:r>
              <a:rPr sz="1800"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mêmes</a:t>
            </a:r>
            <a:r>
              <a:rPr sz="1800" spc="-5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convictions</a:t>
            </a:r>
            <a:endParaRPr sz="1800" dirty="0">
              <a:solidFill>
                <a:schemeClr val="accent1">
                  <a:lumMod val="90000"/>
                  <a:lumOff val="10000"/>
                </a:schemeClr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lang="fr-FR" sz="18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- </a:t>
            </a:r>
            <a:r>
              <a:rPr sz="1800" dirty="0" err="1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Elles</a:t>
            </a:r>
            <a:r>
              <a:rPr sz="1800" spc="-4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sont</a:t>
            </a:r>
            <a:r>
              <a:rPr sz="1800" spc="-3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la</a:t>
            </a:r>
            <a:r>
              <a:rPr sz="1800" spc="-5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fondation</a:t>
            </a:r>
            <a:r>
              <a:rPr sz="1800" spc="-1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solide</a:t>
            </a:r>
            <a:r>
              <a:rPr sz="1800" spc="-3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sur</a:t>
            </a:r>
            <a:r>
              <a:rPr sz="1800" spc="-4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laquelle</a:t>
            </a:r>
            <a:r>
              <a:rPr sz="1800" spc="-3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repose</a:t>
            </a:r>
            <a:r>
              <a:rPr sz="1800"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toute</a:t>
            </a:r>
            <a:r>
              <a:rPr sz="1800" spc="-5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l'activité</a:t>
            </a:r>
            <a:r>
              <a:rPr sz="1800" spc="-4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de</a:t>
            </a:r>
            <a:r>
              <a:rPr sz="1800" spc="-4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l'association.</a:t>
            </a:r>
            <a:endParaRPr sz="1800" dirty="0">
              <a:solidFill>
                <a:schemeClr val="accent1">
                  <a:lumMod val="90000"/>
                  <a:lumOff val="10000"/>
                </a:schemeClr>
              </a:solidFill>
              <a:latin typeface="Calibri"/>
              <a:cs typeface="Calibri"/>
            </a:endParaRPr>
          </a:p>
        </p:txBody>
      </p:sp>
      <p:pic>
        <p:nvPicPr>
          <p:cNvPr id="5" name="object 34">
            <a:extLst>
              <a:ext uri="{FF2B5EF4-FFF2-40B4-BE49-F238E27FC236}">
                <a16:creationId xmlns:a16="http://schemas.microsoft.com/office/drawing/2014/main" id="{D460377E-F84C-A1D4-3BC8-72540F75792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73953" y="2619788"/>
            <a:ext cx="2703131" cy="213642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72BE5D9-2F1C-665C-1F55-1B0B7BDA1DA8}"/>
              </a:ext>
            </a:extLst>
          </p:cNvPr>
          <p:cNvSpPr txBox="1"/>
          <p:nvPr/>
        </p:nvSpPr>
        <p:spPr>
          <a:xfrm>
            <a:off x="1202635" y="1152939"/>
            <a:ext cx="4313582" cy="795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5A134E00-2C72-D47B-F9E2-80C989D29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436" y="377687"/>
            <a:ext cx="2435087" cy="646044"/>
          </a:xfrm>
        </p:spPr>
        <p:txBody>
          <a:bodyPr>
            <a:normAutofit fontScale="90000"/>
          </a:bodyPr>
          <a:lstStyle/>
          <a:p>
            <a:r>
              <a:rPr kumimoji="0" lang="fr-FR" sz="4800" b="0" i="0" u="none" strike="noStrike" kern="1200" cap="none" spc="0" normalizeH="0" baseline="0" noProof="0" dirty="0">
                <a:ln w="19050">
                  <a:solidFill>
                    <a:srgbClr val="FF2117"/>
                  </a:solidFill>
                </a:ln>
                <a:noFill/>
                <a:effectLst/>
                <a:uLnTx/>
                <a:uFillTx/>
                <a:latin typeface="Nolan Next ExtraBold"/>
                <a:ea typeface="+mj-ea"/>
                <a:cs typeface="+mj-cs"/>
              </a:rPr>
              <a:t>Atelier 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05311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87C33BD8-7F07-C5ED-AD60-52C80769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441" y="384206"/>
            <a:ext cx="9770165" cy="629176"/>
          </a:xfrm>
        </p:spPr>
        <p:txBody>
          <a:bodyPr/>
          <a:lstStyle/>
          <a:p>
            <a:r>
              <a:rPr lang="fr-FR" sz="4800"/>
              <a:t>Analyse des outils de communication</a:t>
            </a:r>
            <a:endParaRPr lang="fr-FR" sz="4800" dirty="0"/>
          </a:p>
        </p:txBody>
      </p:sp>
      <p:sp>
        <p:nvSpPr>
          <p:cNvPr id="10" name="object 45">
            <a:extLst>
              <a:ext uri="{FF2B5EF4-FFF2-40B4-BE49-F238E27FC236}">
                <a16:creationId xmlns:a16="http://schemas.microsoft.com/office/drawing/2014/main" id="{F6ED5733-99FD-3820-52AF-DD93DFB3F80C}"/>
              </a:ext>
            </a:extLst>
          </p:cNvPr>
          <p:cNvSpPr txBox="1"/>
          <p:nvPr/>
        </p:nvSpPr>
        <p:spPr>
          <a:xfrm>
            <a:off x="716051" y="1495426"/>
            <a:ext cx="4857750" cy="942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28595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LES</a:t>
            </a:r>
            <a:r>
              <a:rPr sz="1600" b="1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REUNIONS</a:t>
            </a:r>
            <a:r>
              <a:rPr sz="1600" b="1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DU</a:t>
            </a:r>
            <a:r>
              <a:rPr sz="1600" b="1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B3E8D"/>
                </a:solidFill>
                <a:latin typeface="Calibri"/>
                <a:cs typeface="Calibri"/>
              </a:rPr>
              <a:t>LEADS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LE</a:t>
            </a:r>
            <a:r>
              <a:rPr sz="1600" b="1" spc="-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B3E8D"/>
                </a:solidFill>
                <a:latin typeface="Calibri"/>
                <a:cs typeface="Calibri"/>
              </a:rPr>
              <a:t>POSITIF</a:t>
            </a:r>
            <a:endParaRPr sz="16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20"/>
              </a:spcBef>
            </a:pP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Une</a:t>
            </a:r>
            <a:r>
              <a:rPr sz="14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communauté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qui</a:t>
            </a:r>
            <a:r>
              <a:rPr sz="14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se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 rassemble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grâce</a:t>
            </a:r>
            <a:r>
              <a:rPr sz="14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aux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séminaires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 et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aux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AG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Beaucoup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contenus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et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d’actions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menées.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1" name="object 46">
            <a:extLst>
              <a:ext uri="{FF2B5EF4-FFF2-40B4-BE49-F238E27FC236}">
                <a16:creationId xmlns:a16="http://schemas.microsoft.com/office/drawing/2014/main" id="{8E2DFF51-EE28-C7A7-E9BF-331B54323548}"/>
              </a:ext>
            </a:extLst>
          </p:cNvPr>
          <p:cNvSpPr txBox="1"/>
          <p:nvPr/>
        </p:nvSpPr>
        <p:spPr>
          <a:xfrm>
            <a:off x="735929" y="2625726"/>
            <a:ext cx="376301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1B3E8D"/>
                </a:solidFill>
                <a:latin typeface="Calibri"/>
                <a:cs typeface="Calibri"/>
              </a:rPr>
              <a:t>POINTS</a:t>
            </a:r>
            <a:r>
              <a:rPr sz="1400" b="1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B3E8D"/>
                </a:solidFill>
                <a:latin typeface="Calibri"/>
                <a:cs typeface="Calibri"/>
              </a:rPr>
              <a:t>A</a:t>
            </a:r>
            <a:r>
              <a:rPr sz="1400" b="1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1B3E8D"/>
                </a:solidFill>
                <a:latin typeface="Calibri"/>
                <a:cs typeface="Calibri"/>
              </a:rPr>
              <a:t>REVOIR</a:t>
            </a:r>
            <a:endParaRPr sz="14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Services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et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avantages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trop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méconnus</a:t>
            </a:r>
            <a:r>
              <a:rPr sz="1400" spc="-6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adhérents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Manque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d’implication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 des</a:t>
            </a:r>
            <a:r>
              <a:rPr sz="14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membres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2" name="object 48">
            <a:extLst>
              <a:ext uri="{FF2B5EF4-FFF2-40B4-BE49-F238E27FC236}">
                <a16:creationId xmlns:a16="http://schemas.microsoft.com/office/drawing/2014/main" id="{0A452680-A562-842D-0D8D-D0BF44E715B9}"/>
              </a:ext>
            </a:extLst>
          </p:cNvPr>
          <p:cNvSpPr txBox="1"/>
          <p:nvPr/>
        </p:nvSpPr>
        <p:spPr>
          <a:xfrm>
            <a:off x="775330" y="3692526"/>
            <a:ext cx="4777105" cy="1732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5080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720" algn="l"/>
              </a:tabLst>
            </a:pP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Promouvoir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l’espace</a:t>
            </a:r>
            <a:r>
              <a:rPr sz="14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adhérent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et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faire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la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publicité</a:t>
            </a:r>
            <a:r>
              <a:rPr sz="1400" spc="-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services UNIMEV</a:t>
            </a:r>
            <a:endParaRPr sz="1400" dirty="0">
              <a:latin typeface="Calibri"/>
              <a:cs typeface="Calibri"/>
            </a:endParaRPr>
          </a:p>
          <a:p>
            <a:pPr marL="299720" marR="362585" indent="-287020">
              <a:lnSpc>
                <a:spcPct val="100000"/>
              </a:lnSpc>
              <a:buFont typeface="Arial MT"/>
              <a:buChar char="•"/>
              <a:tabLst>
                <a:tab pos="299720" algn="l"/>
              </a:tabLst>
            </a:pP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Construire</a:t>
            </a:r>
            <a:r>
              <a:rPr sz="1400" spc="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formats</a:t>
            </a:r>
            <a:r>
              <a:rPr sz="14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intermédiaires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 de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réunion,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plus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récurrents,</a:t>
            </a:r>
            <a:r>
              <a:rPr sz="14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plus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courts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et</a:t>
            </a:r>
            <a:r>
              <a:rPr sz="1400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plus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ouverts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aux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collaborateurs</a:t>
            </a:r>
            <a:endParaRPr sz="1400" dirty="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Font typeface="Arial MT"/>
              <a:buChar char="•"/>
              <a:tabLst>
                <a:tab pos="299720" algn="l"/>
              </a:tabLst>
            </a:pP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Délocaliser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les</a:t>
            </a:r>
            <a:r>
              <a:rPr sz="14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CODIR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–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6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CODIR</a:t>
            </a:r>
            <a:r>
              <a:rPr sz="14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=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4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à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Paris –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2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en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Province</a:t>
            </a:r>
            <a:endParaRPr sz="1400" dirty="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Font typeface="Arial MT"/>
              <a:buChar char="•"/>
              <a:tabLst>
                <a:tab pos="299720" algn="l"/>
              </a:tabLst>
            </a:pP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Proposer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la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visio-conférence</a:t>
            </a:r>
            <a:endParaRPr sz="14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Tenir</a:t>
            </a:r>
            <a:r>
              <a:rPr sz="1400" spc="-5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compte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400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périodes</a:t>
            </a:r>
            <a:r>
              <a:rPr sz="1400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chargées</a:t>
            </a:r>
            <a:endParaRPr sz="14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Plus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communication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sur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les</a:t>
            </a:r>
            <a:r>
              <a:rPr sz="14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groupes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travail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3" name="object 47">
            <a:extLst>
              <a:ext uri="{FF2B5EF4-FFF2-40B4-BE49-F238E27FC236}">
                <a16:creationId xmlns:a16="http://schemas.microsoft.com/office/drawing/2014/main" id="{E95CEA13-B5E7-9CCD-4FAD-6F1FE408CD6F}"/>
              </a:ext>
            </a:extLst>
          </p:cNvPr>
          <p:cNvSpPr txBox="1"/>
          <p:nvPr/>
        </p:nvSpPr>
        <p:spPr>
          <a:xfrm>
            <a:off x="765746" y="3479166"/>
            <a:ext cx="77343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1B3E8D"/>
                </a:solidFill>
                <a:latin typeface="Calibri"/>
                <a:cs typeface="Calibri"/>
              </a:rPr>
              <a:t>ACTIONS</a:t>
            </a:r>
            <a:r>
              <a:rPr sz="1400" b="1" spc="-6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1B3E8D"/>
                </a:solidFill>
                <a:latin typeface="Calibri"/>
                <a:cs typeface="Calibri"/>
              </a:rPr>
              <a:t>: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4" name="object 49">
            <a:extLst>
              <a:ext uri="{FF2B5EF4-FFF2-40B4-BE49-F238E27FC236}">
                <a16:creationId xmlns:a16="http://schemas.microsoft.com/office/drawing/2014/main" id="{58F20222-E909-EE60-FEF2-AF60A9F475D3}"/>
              </a:ext>
            </a:extLst>
          </p:cNvPr>
          <p:cNvSpPr txBox="1"/>
          <p:nvPr/>
        </p:nvSpPr>
        <p:spPr>
          <a:xfrm>
            <a:off x="6275447" y="1437257"/>
            <a:ext cx="1923414" cy="728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LES</a:t>
            </a:r>
            <a:r>
              <a:rPr sz="1600" b="1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B3E8D"/>
                </a:solidFill>
                <a:latin typeface="Calibri"/>
                <a:cs typeface="Calibri"/>
              </a:rPr>
              <a:t>RESEAUX</a:t>
            </a:r>
            <a:r>
              <a:rPr sz="1600" b="1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B3E8D"/>
                </a:solidFill>
                <a:latin typeface="Calibri"/>
                <a:cs typeface="Calibri"/>
              </a:rPr>
              <a:t>SOCIAUX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POINTS</a:t>
            </a:r>
            <a:r>
              <a:rPr sz="1600" b="1" spc="-5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B3E8D"/>
                </a:solidFill>
                <a:latin typeface="Calibri"/>
                <a:cs typeface="Calibri"/>
              </a:rPr>
              <a:t>POSITIFS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Contenu</a:t>
            </a:r>
            <a:r>
              <a:rPr sz="1400" spc="-8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intéressant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5" name="object 50">
            <a:extLst>
              <a:ext uri="{FF2B5EF4-FFF2-40B4-BE49-F238E27FC236}">
                <a16:creationId xmlns:a16="http://schemas.microsoft.com/office/drawing/2014/main" id="{8CF4CE25-54D8-281F-DBEB-16527635C928}"/>
              </a:ext>
            </a:extLst>
          </p:cNvPr>
          <p:cNvSpPr txBox="1"/>
          <p:nvPr/>
        </p:nvSpPr>
        <p:spPr>
          <a:xfrm>
            <a:off x="6305264" y="2382137"/>
            <a:ext cx="45161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POINTS</a:t>
            </a:r>
            <a:r>
              <a:rPr sz="1600" b="1" spc="-5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B3E8D"/>
                </a:solidFill>
                <a:latin typeface="Calibri"/>
                <a:cs typeface="Calibri"/>
              </a:rPr>
              <a:t>NEGATIFS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Publication</a:t>
            </a:r>
            <a:r>
              <a:rPr sz="16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pas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assez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fréquente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–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pas</a:t>
            </a:r>
            <a:r>
              <a:rPr sz="16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assez</a:t>
            </a:r>
            <a:r>
              <a:rPr sz="1600" spc="-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d’audience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6" name="object 51">
            <a:extLst>
              <a:ext uri="{FF2B5EF4-FFF2-40B4-BE49-F238E27FC236}">
                <a16:creationId xmlns:a16="http://schemas.microsoft.com/office/drawing/2014/main" id="{947F1407-C814-D4B1-C00F-9811B813964C}"/>
              </a:ext>
            </a:extLst>
          </p:cNvPr>
          <p:cNvSpPr txBox="1"/>
          <p:nvPr/>
        </p:nvSpPr>
        <p:spPr>
          <a:xfrm>
            <a:off x="6305061" y="3113657"/>
            <a:ext cx="512889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1B3E8D"/>
                </a:solidFill>
                <a:latin typeface="Calibri"/>
                <a:cs typeface="Calibri"/>
              </a:rPr>
              <a:t>CONTENU</a:t>
            </a:r>
            <a:endParaRPr sz="1600" dirty="0">
              <a:latin typeface="Calibri"/>
              <a:cs typeface="Calibri"/>
            </a:endParaRPr>
          </a:p>
          <a:p>
            <a:pPr marL="12700" marR="1082675">
              <a:lnSpc>
                <a:spcPct val="100000"/>
              </a:lnSpc>
            </a:pP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Rassurer,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promouvoir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le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savoir-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faire</a:t>
            </a:r>
            <a:r>
              <a:rPr sz="1600" spc="1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agences, 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l’engagement,</a:t>
            </a:r>
            <a:r>
              <a:rPr sz="16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la</a:t>
            </a:r>
            <a:r>
              <a:rPr sz="1600" spc="-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qualité</a:t>
            </a:r>
            <a:r>
              <a:rPr sz="16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nos</a:t>
            </a:r>
            <a:r>
              <a:rPr sz="1600" spc="-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prestations</a:t>
            </a:r>
            <a:endParaRPr sz="16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Eduquer</a:t>
            </a:r>
            <a:r>
              <a:rPr sz="1600" spc="-5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les</a:t>
            </a:r>
            <a:r>
              <a:rPr sz="1600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clients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et</a:t>
            </a:r>
            <a:r>
              <a:rPr sz="1600" spc="-6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faire</a:t>
            </a:r>
            <a:r>
              <a:rPr sz="1600" spc="-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évoluer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leur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vision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nos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métiers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Donner</a:t>
            </a:r>
            <a:r>
              <a:rPr sz="1600" spc="-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plus</a:t>
            </a:r>
            <a:r>
              <a:rPr sz="16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valeurs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à</a:t>
            </a:r>
            <a:r>
              <a:rPr sz="16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notre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créativité,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au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temps</a:t>
            </a:r>
            <a:r>
              <a:rPr sz="16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passé,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à</a:t>
            </a:r>
            <a:r>
              <a:rPr sz="16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la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valeur</a:t>
            </a:r>
            <a:r>
              <a:rPr sz="1600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600" spc="-5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notre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recommandation.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7" name="object 52">
            <a:extLst>
              <a:ext uri="{FF2B5EF4-FFF2-40B4-BE49-F238E27FC236}">
                <a16:creationId xmlns:a16="http://schemas.microsoft.com/office/drawing/2014/main" id="{83EB4FCB-3DFA-985B-232D-68332777F9E9}"/>
              </a:ext>
            </a:extLst>
          </p:cNvPr>
          <p:cNvSpPr txBox="1"/>
          <p:nvPr/>
        </p:nvSpPr>
        <p:spPr>
          <a:xfrm>
            <a:off x="6314797" y="4820537"/>
            <a:ext cx="3962265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 err="1">
                <a:solidFill>
                  <a:srgbClr val="1B3E8D"/>
                </a:solidFill>
                <a:latin typeface="Calibri"/>
                <a:cs typeface="Calibri"/>
              </a:rPr>
              <a:t>Préconnisations</a:t>
            </a:r>
            <a:r>
              <a:rPr sz="1600" b="1" spc="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spc="-50" dirty="0">
                <a:solidFill>
                  <a:srgbClr val="1B3E8D"/>
                </a:solidFill>
                <a:latin typeface="Calibri"/>
                <a:cs typeface="Calibri"/>
              </a:rPr>
              <a:t>:</a:t>
            </a:r>
            <a:endParaRPr sz="1600" dirty="0">
              <a:latin typeface="Calibri"/>
              <a:cs typeface="Calibri"/>
            </a:endParaRPr>
          </a:p>
          <a:p>
            <a:pPr marL="12700" marR="121920">
              <a:lnSpc>
                <a:spcPct val="100000"/>
              </a:lnSpc>
            </a:pP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Se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servir de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Linkedin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pour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mettre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en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place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un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programme 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d’employee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advocacy.</a:t>
            </a:r>
            <a:endParaRPr sz="16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Pourquoi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pas</a:t>
            </a:r>
            <a:r>
              <a:rPr sz="1600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utiliser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le</a:t>
            </a:r>
            <a:r>
              <a:rPr sz="16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format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Newsletter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600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Linkedin</a:t>
            </a:r>
            <a:r>
              <a:rPr sz="1600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pour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valoriser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les</a:t>
            </a:r>
            <a:r>
              <a:rPr sz="1600" spc="-6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actionsdu</a:t>
            </a:r>
            <a:r>
              <a:rPr sz="1600" spc="-6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Leads.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Il</a:t>
            </a:r>
            <a:r>
              <a:rPr sz="16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y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a</a:t>
            </a:r>
            <a:r>
              <a:rPr sz="16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également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la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piste</a:t>
            </a:r>
            <a:r>
              <a:rPr sz="1600" spc="-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articles</a:t>
            </a:r>
            <a:r>
              <a:rPr sz="16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collaboratifs</a:t>
            </a:r>
            <a:r>
              <a:rPr sz="1600" spc="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à</a:t>
            </a:r>
            <a:r>
              <a:rPr sz="16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creuser.</a:t>
            </a:r>
            <a:endParaRPr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9611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87C33BD8-7F07-C5ED-AD60-52C80769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441" y="384206"/>
            <a:ext cx="9770165" cy="629176"/>
          </a:xfrm>
        </p:spPr>
        <p:txBody>
          <a:bodyPr/>
          <a:lstStyle/>
          <a:p>
            <a:r>
              <a:rPr lang="fr-FR" sz="4800"/>
              <a:t>Analyse des outils de communication</a:t>
            </a:r>
            <a:endParaRPr lang="fr-FR" sz="4800" dirty="0"/>
          </a:p>
        </p:txBody>
      </p:sp>
      <p:sp>
        <p:nvSpPr>
          <p:cNvPr id="2" name="object 45">
            <a:extLst>
              <a:ext uri="{FF2B5EF4-FFF2-40B4-BE49-F238E27FC236}">
                <a16:creationId xmlns:a16="http://schemas.microsoft.com/office/drawing/2014/main" id="{0ADCBB31-C2CB-46EF-F851-C04C54180E21}"/>
              </a:ext>
            </a:extLst>
          </p:cNvPr>
          <p:cNvSpPr txBox="1"/>
          <p:nvPr/>
        </p:nvSpPr>
        <p:spPr>
          <a:xfrm>
            <a:off x="756652" y="1404137"/>
            <a:ext cx="6427470" cy="176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1B3E8D"/>
                </a:solidFill>
                <a:latin typeface="Calibri"/>
                <a:cs typeface="Calibri"/>
              </a:rPr>
              <a:t>Recrutement</a:t>
            </a:r>
            <a:r>
              <a:rPr sz="1600" b="1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600" b="1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nouveaux</a:t>
            </a:r>
            <a:r>
              <a:rPr sz="1600" b="1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profils</a:t>
            </a:r>
            <a:r>
              <a:rPr sz="1600" b="1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jeunes</a:t>
            </a:r>
            <a:r>
              <a:rPr sz="1600" b="1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dans</a:t>
            </a:r>
            <a:r>
              <a:rPr sz="1600" b="1" spc="-5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nos</a:t>
            </a:r>
            <a:r>
              <a:rPr sz="1600" b="1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agences</a:t>
            </a:r>
            <a:r>
              <a:rPr sz="1600" b="1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spc="-50" dirty="0">
                <a:solidFill>
                  <a:srgbClr val="1B3E8D"/>
                </a:solidFill>
                <a:latin typeface="Calibri"/>
                <a:cs typeface="Calibri"/>
              </a:rPr>
              <a:t>: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400" b="1" dirty="0">
                <a:solidFill>
                  <a:srgbClr val="1B3E8D"/>
                </a:solidFill>
                <a:latin typeface="Calibri"/>
                <a:cs typeface="Calibri"/>
              </a:rPr>
              <a:t>LE</a:t>
            </a:r>
            <a:r>
              <a:rPr sz="1400" b="1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1B3E8D"/>
                </a:solidFill>
                <a:latin typeface="Calibri"/>
                <a:cs typeface="Calibri"/>
              </a:rPr>
              <a:t>POSITIF</a:t>
            </a:r>
            <a:endParaRPr sz="1400" dirty="0">
              <a:latin typeface="Calibri"/>
              <a:cs typeface="Calibri"/>
            </a:endParaRPr>
          </a:p>
          <a:p>
            <a:pPr marL="12700" marR="1137285">
              <a:lnSpc>
                <a:spcPct val="100000"/>
              </a:lnSpc>
            </a:pP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La</a:t>
            </a:r>
            <a:r>
              <a:rPr sz="14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liste</a:t>
            </a:r>
            <a:r>
              <a:rPr sz="1400" spc="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écoles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recensées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par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la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commission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en</a:t>
            </a:r>
            <a:r>
              <a:rPr sz="14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lien</a:t>
            </a:r>
            <a:r>
              <a:rPr sz="14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avec</a:t>
            </a:r>
            <a:r>
              <a:rPr sz="1400" spc="-6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notre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 métier.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On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a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identifié</a:t>
            </a:r>
            <a:r>
              <a:rPr sz="1400" spc="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référents</a:t>
            </a:r>
            <a:r>
              <a:rPr sz="1400" spc="1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pour</a:t>
            </a:r>
            <a:r>
              <a:rPr sz="14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communiquer</a:t>
            </a:r>
            <a:r>
              <a:rPr sz="1400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avec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eux</a:t>
            </a:r>
            <a:endParaRPr sz="1400" dirty="0">
              <a:latin typeface="Calibri"/>
              <a:cs typeface="Calibri"/>
            </a:endParaRPr>
          </a:p>
          <a:p>
            <a:pPr marL="12700" marR="5080" indent="-635">
              <a:lnSpc>
                <a:spcPct val="100000"/>
              </a:lnSpc>
            </a:pP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Diffuser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les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videos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métiers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auprès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400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toutes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ces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écoles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et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réseaux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sociaux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jeunes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2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min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pour</a:t>
            </a:r>
            <a:r>
              <a:rPr sz="1400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convaincre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la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ou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les</a:t>
            </a:r>
            <a:r>
              <a:rPr sz="14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cible,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et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motiver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à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s'intéresser</a:t>
            </a:r>
            <a:r>
              <a:rPr sz="1400" spc="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au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sujet</a:t>
            </a:r>
            <a:endParaRPr sz="1400" dirty="0">
              <a:latin typeface="Calibri"/>
              <a:cs typeface="Calibri"/>
            </a:endParaRPr>
          </a:p>
          <a:p>
            <a:pPr marL="12700" marR="1964055">
              <a:lnSpc>
                <a:spcPct val="100000"/>
              </a:lnSpc>
            </a:pP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Organiser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conférences</a:t>
            </a:r>
            <a:r>
              <a:rPr sz="1400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sur</a:t>
            </a:r>
            <a:r>
              <a:rPr sz="1400" spc="-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nos</a:t>
            </a:r>
            <a:r>
              <a:rPr sz="14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métiers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au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sein des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écoles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Pour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faire</a:t>
            </a:r>
            <a:r>
              <a:rPr sz="14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connaître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la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Diversité</a:t>
            </a:r>
            <a:r>
              <a:rPr sz="1400" spc="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et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la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richesse</a:t>
            </a:r>
            <a:r>
              <a:rPr sz="14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du</a:t>
            </a:r>
            <a:r>
              <a:rPr sz="1400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métier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stand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" name="object 46">
            <a:extLst>
              <a:ext uri="{FF2B5EF4-FFF2-40B4-BE49-F238E27FC236}">
                <a16:creationId xmlns:a16="http://schemas.microsoft.com/office/drawing/2014/main" id="{691E80A6-200D-2C52-8F43-51CB9B0EA6B7}"/>
              </a:ext>
            </a:extLst>
          </p:cNvPr>
          <p:cNvSpPr txBox="1"/>
          <p:nvPr/>
        </p:nvSpPr>
        <p:spPr>
          <a:xfrm>
            <a:off x="796586" y="3357397"/>
            <a:ext cx="6328410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1B3E8D"/>
                </a:solidFill>
                <a:latin typeface="Calibri"/>
                <a:cs typeface="Calibri"/>
              </a:rPr>
              <a:t>POINTS</a:t>
            </a:r>
            <a:r>
              <a:rPr sz="1400" b="1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B3E8D"/>
                </a:solidFill>
                <a:latin typeface="Calibri"/>
                <a:cs typeface="Calibri"/>
              </a:rPr>
              <a:t>A</a:t>
            </a:r>
            <a:r>
              <a:rPr sz="1400" b="1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1B3E8D"/>
                </a:solidFill>
                <a:latin typeface="Calibri"/>
                <a:cs typeface="Calibri"/>
              </a:rPr>
              <a:t>REVOIR</a:t>
            </a:r>
            <a:endParaRPr sz="14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Notre</a:t>
            </a:r>
            <a:r>
              <a:rPr sz="14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métier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est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mal</a:t>
            </a:r>
            <a:r>
              <a:rPr sz="1400" spc="-5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identifé,</a:t>
            </a:r>
            <a:r>
              <a:rPr sz="1400" spc="-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mal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connu</a:t>
            </a:r>
            <a:r>
              <a:rPr sz="1400" spc="-6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écoles,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et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a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fortiori</a:t>
            </a:r>
            <a:r>
              <a:rPr sz="1400" spc="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profs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et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élèves 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Trop</a:t>
            </a:r>
            <a:r>
              <a:rPr sz="14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CV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en</a:t>
            </a:r>
            <a:r>
              <a:rPr sz="14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design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mais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architecte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intérieur</a:t>
            </a:r>
            <a:endParaRPr sz="1400" dirty="0">
              <a:latin typeface="Calibri"/>
              <a:cs typeface="Calibri"/>
            </a:endParaRPr>
          </a:p>
          <a:p>
            <a:pPr marL="12700" marR="4169410">
              <a:lnSpc>
                <a:spcPct val="100000"/>
              </a:lnSpc>
            </a:pP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Aucune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compétence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en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stand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Méconnaissance</a:t>
            </a:r>
            <a:r>
              <a:rPr sz="14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du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 métier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4" name="object 47">
            <a:extLst>
              <a:ext uri="{FF2B5EF4-FFF2-40B4-BE49-F238E27FC236}">
                <a16:creationId xmlns:a16="http://schemas.microsoft.com/office/drawing/2014/main" id="{70A0D44E-7CF2-1137-8081-B2B205753279}"/>
              </a:ext>
            </a:extLst>
          </p:cNvPr>
          <p:cNvSpPr txBox="1"/>
          <p:nvPr/>
        </p:nvSpPr>
        <p:spPr>
          <a:xfrm>
            <a:off x="826403" y="4637557"/>
            <a:ext cx="5907405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1B3E8D"/>
                </a:solidFill>
                <a:latin typeface="Calibri"/>
                <a:cs typeface="Calibri"/>
              </a:rPr>
              <a:t>ACTIONS</a:t>
            </a:r>
            <a:r>
              <a:rPr sz="1400" b="1" spc="-6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1B3E8D"/>
                </a:solidFill>
                <a:latin typeface="Calibri"/>
                <a:cs typeface="Calibri"/>
              </a:rPr>
              <a:t>:</a:t>
            </a:r>
            <a:endParaRPr sz="14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Fléchage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nos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métiers</a:t>
            </a:r>
            <a:endParaRPr sz="14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Créer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et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réaliser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un</a:t>
            </a:r>
            <a:r>
              <a:rPr sz="14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stand</a:t>
            </a:r>
            <a:r>
              <a:rPr sz="14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LEADS</a:t>
            </a:r>
            <a:r>
              <a:rPr sz="14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sur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un</a:t>
            </a:r>
            <a:r>
              <a:rPr sz="1400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ou</a:t>
            </a:r>
            <a:r>
              <a:rPr sz="14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salons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Etudiants?</a:t>
            </a:r>
            <a:endParaRPr sz="14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Elargir</a:t>
            </a:r>
            <a:r>
              <a:rPr sz="14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nos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communications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à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cibles</a:t>
            </a:r>
            <a:r>
              <a:rPr sz="14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différentes,</a:t>
            </a:r>
            <a:r>
              <a:rPr sz="1400" spc="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écoles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commerce,</a:t>
            </a:r>
            <a:r>
              <a:rPr sz="1400" spc="-5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etc.</a:t>
            </a:r>
            <a:endParaRPr sz="14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Travailler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avec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l’APEC</a:t>
            </a:r>
            <a:endParaRPr sz="14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Rédiger</a:t>
            </a:r>
            <a:r>
              <a:rPr sz="14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fiches</a:t>
            </a:r>
            <a:r>
              <a:rPr sz="1400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métiers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5" name="object 48">
            <a:extLst>
              <a:ext uri="{FF2B5EF4-FFF2-40B4-BE49-F238E27FC236}">
                <a16:creationId xmlns:a16="http://schemas.microsoft.com/office/drawing/2014/main" id="{FD9AF5FB-8CF7-FC2A-4DF9-5A52CFC52776}"/>
              </a:ext>
            </a:extLst>
          </p:cNvPr>
          <p:cNvSpPr txBox="1"/>
          <p:nvPr/>
        </p:nvSpPr>
        <p:spPr>
          <a:xfrm>
            <a:off x="8647362" y="2675780"/>
            <a:ext cx="294005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 err="1">
                <a:solidFill>
                  <a:srgbClr val="1B3E8D"/>
                </a:solidFill>
                <a:latin typeface="Calibri"/>
                <a:cs typeface="Calibri"/>
              </a:rPr>
              <a:t>Préconisations</a:t>
            </a:r>
            <a:r>
              <a:rPr sz="1600" b="1" spc="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spc="-50" dirty="0">
                <a:solidFill>
                  <a:srgbClr val="1B3E8D"/>
                </a:solidFill>
                <a:latin typeface="Calibri"/>
                <a:cs typeface="Calibri"/>
              </a:rPr>
              <a:t>:</a:t>
            </a:r>
            <a:endParaRPr sz="16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Accompagner</a:t>
            </a:r>
            <a:r>
              <a:rPr sz="1600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les</a:t>
            </a:r>
            <a:r>
              <a:rPr sz="1600" spc="-6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adhérents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dans</a:t>
            </a:r>
            <a:r>
              <a:rPr sz="1600" spc="-5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le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développement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leur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stratégie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marque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employeur.</a:t>
            </a:r>
            <a:endParaRPr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28050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87C33BD8-7F07-C5ED-AD60-52C80769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441" y="384206"/>
            <a:ext cx="9770165" cy="629176"/>
          </a:xfrm>
        </p:spPr>
        <p:txBody>
          <a:bodyPr/>
          <a:lstStyle/>
          <a:p>
            <a:r>
              <a:rPr lang="fr-FR" sz="4800"/>
              <a:t>Analyse des outils de communication</a:t>
            </a:r>
            <a:endParaRPr lang="fr-FR" sz="4800" dirty="0"/>
          </a:p>
        </p:txBody>
      </p:sp>
      <p:sp>
        <p:nvSpPr>
          <p:cNvPr id="7" name="object 45">
            <a:extLst>
              <a:ext uri="{FF2B5EF4-FFF2-40B4-BE49-F238E27FC236}">
                <a16:creationId xmlns:a16="http://schemas.microsoft.com/office/drawing/2014/main" id="{412EC665-6D38-CCBA-8C9F-945757E2C7EE}"/>
              </a:ext>
            </a:extLst>
          </p:cNvPr>
          <p:cNvSpPr txBox="1"/>
          <p:nvPr/>
        </p:nvSpPr>
        <p:spPr>
          <a:xfrm>
            <a:off x="786451" y="1741923"/>
            <a:ext cx="5565775" cy="7104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RSE,</a:t>
            </a:r>
            <a:r>
              <a:rPr sz="1600" b="1" spc="-10" dirty="0">
                <a:solidFill>
                  <a:srgbClr val="1B3E8D"/>
                </a:solidFill>
                <a:latin typeface="Calibri"/>
                <a:cs typeface="Calibri"/>
              </a:rPr>
              <a:t> promotion</a:t>
            </a:r>
            <a:r>
              <a:rPr sz="1600" b="1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de l’ISO</a:t>
            </a:r>
            <a:r>
              <a:rPr sz="1600" b="1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20121</a:t>
            </a:r>
            <a:r>
              <a:rPr sz="1600" b="1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&amp;</a:t>
            </a:r>
            <a:r>
              <a:rPr sz="1600" b="1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du</a:t>
            </a:r>
            <a:r>
              <a:rPr sz="1600" b="1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calcul</a:t>
            </a:r>
            <a:r>
              <a:rPr sz="1600" b="1" spc="-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600" b="1" spc="-20" dirty="0">
                <a:solidFill>
                  <a:srgbClr val="1B3E8D"/>
                </a:solidFill>
                <a:latin typeface="Calibri"/>
                <a:cs typeface="Calibri"/>
              </a:rPr>
              <a:t> l’empreinte</a:t>
            </a:r>
            <a:r>
              <a:rPr sz="1600" b="1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B3E8D"/>
                </a:solidFill>
                <a:latin typeface="Calibri"/>
                <a:cs typeface="Calibri"/>
              </a:rPr>
              <a:t>carbone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30"/>
              </a:spcBef>
            </a:pPr>
            <a:r>
              <a:rPr sz="1600" dirty="0">
                <a:solidFill>
                  <a:srgbClr val="1B3E8D"/>
                </a:solidFill>
                <a:latin typeface="Wingdings"/>
                <a:cs typeface="Wingdings"/>
              </a:rPr>
              <a:t>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Comment</a:t>
            </a:r>
            <a:r>
              <a:rPr sz="1600" b="1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embarquer</a:t>
            </a:r>
            <a:r>
              <a:rPr sz="1600" b="1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plus</a:t>
            </a:r>
            <a:r>
              <a:rPr sz="1600" b="1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600" b="1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monde</a:t>
            </a:r>
            <a:r>
              <a:rPr sz="1600" b="1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dans</a:t>
            </a:r>
            <a:r>
              <a:rPr sz="1600" b="1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la démarche</a:t>
            </a:r>
            <a:r>
              <a:rPr sz="1600" b="1" spc="-5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spc="-50" dirty="0">
                <a:solidFill>
                  <a:srgbClr val="1B3E8D"/>
                </a:solidFill>
                <a:latin typeface="Calibri"/>
                <a:cs typeface="Calibri"/>
              </a:rPr>
              <a:t>?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8" name="object 46">
            <a:extLst>
              <a:ext uri="{FF2B5EF4-FFF2-40B4-BE49-F238E27FC236}">
                <a16:creationId xmlns:a16="http://schemas.microsoft.com/office/drawing/2014/main" id="{E4170B4B-9227-D548-F47A-A83330CEAAB7}"/>
              </a:ext>
            </a:extLst>
          </p:cNvPr>
          <p:cNvSpPr txBox="1"/>
          <p:nvPr/>
        </p:nvSpPr>
        <p:spPr>
          <a:xfrm>
            <a:off x="796339" y="2422463"/>
            <a:ext cx="5386070" cy="130111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400" b="1" spc="-10" dirty="0">
                <a:solidFill>
                  <a:srgbClr val="1B3E8D"/>
                </a:solidFill>
                <a:latin typeface="Calibri"/>
                <a:cs typeface="Calibri"/>
              </a:rPr>
              <a:t>Points</a:t>
            </a:r>
            <a:r>
              <a:rPr sz="1400" b="1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1B3E8D"/>
                </a:solidFill>
                <a:latin typeface="Calibri"/>
                <a:cs typeface="Calibri"/>
              </a:rPr>
              <a:t>positifs</a:t>
            </a:r>
            <a:endParaRPr sz="1400" dirty="0">
              <a:latin typeface="Calibri"/>
              <a:cs typeface="Calibri"/>
            </a:endParaRPr>
          </a:p>
          <a:p>
            <a:pPr marL="469265" marR="2572385">
              <a:lnSpc>
                <a:spcPts val="2020"/>
              </a:lnSpc>
              <a:spcBef>
                <a:spcPts val="105"/>
              </a:spcBef>
            </a:pP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Structuration</a:t>
            </a:r>
            <a:r>
              <a:rPr sz="1400" spc="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+++</a:t>
            </a:r>
            <a:r>
              <a:rPr sz="14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l’entreprise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Gage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4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qualité,</a:t>
            </a:r>
            <a:r>
              <a:rPr sz="14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sérieux</a:t>
            </a:r>
            <a:endParaRPr sz="1400" dirty="0">
              <a:latin typeface="Calibri"/>
              <a:cs typeface="Calibri"/>
            </a:endParaRPr>
          </a:p>
          <a:p>
            <a:pPr marL="469265" marR="5080">
              <a:lnSpc>
                <a:spcPts val="2000"/>
              </a:lnSpc>
            </a:pP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Exemplarité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 qui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contamine</a:t>
            </a:r>
            <a:r>
              <a:rPr sz="1400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les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salariés,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les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clients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et</a:t>
            </a:r>
            <a:r>
              <a:rPr sz="14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les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fournisseurs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Démarche</a:t>
            </a:r>
            <a:r>
              <a:rPr sz="14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d’amélioration</a:t>
            </a:r>
            <a:r>
              <a:rPr sz="1400" spc="-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vertueuse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9" name="object 47">
            <a:extLst>
              <a:ext uri="{FF2B5EF4-FFF2-40B4-BE49-F238E27FC236}">
                <a16:creationId xmlns:a16="http://schemas.microsoft.com/office/drawing/2014/main" id="{97AF31D6-EA46-95BA-0672-7443A56F1EC3}"/>
              </a:ext>
            </a:extLst>
          </p:cNvPr>
          <p:cNvSpPr txBox="1"/>
          <p:nvPr/>
        </p:nvSpPr>
        <p:spPr>
          <a:xfrm>
            <a:off x="803979" y="3947432"/>
            <a:ext cx="712787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1B3E8D"/>
                </a:solidFill>
                <a:latin typeface="Wingdings"/>
                <a:cs typeface="Wingdings"/>
              </a:rPr>
              <a:t>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Comment</a:t>
            </a:r>
            <a:r>
              <a:rPr sz="1600" b="1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embarquer</a:t>
            </a:r>
            <a:r>
              <a:rPr sz="1600" b="1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plus</a:t>
            </a:r>
            <a:r>
              <a:rPr sz="1600" b="1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600" b="1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monde</a:t>
            </a:r>
            <a:r>
              <a:rPr sz="1600" b="1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dans</a:t>
            </a:r>
            <a:r>
              <a:rPr sz="1600" b="1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la</a:t>
            </a:r>
            <a:r>
              <a:rPr sz="1600" b="1" spc="-5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démarche</a:t>
            </a:r>
            <a:r>
              <a:rPr sz="1600" b="1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spc="-50" dirty="0">
                <a:solidFill>
                  <a:srgbClr val="1B3E8D"/>
                </a:solidFill>
                <a:latin typeface="Calibri"/>
                <a:cs typeface="Calibri"/>
              </a:rPr>
              <a:t>?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400" b="1" spc="-10" dirty="0">
                <a:solidFill>
                  <a:srgbClr val="1B3E8D"/>
                </a:solidFill>
                <a:latin typeface="Calibri"/>
                <a:cs typeface="Calibri"/>
              </a:rPr>
              <a:t>A</a:t>
            </a:r>
            <a:r>
              <a:rPr lang="fr-FR" sz="1400" b="1" spc="-10" dirty="0" err="1">
                <a:solidFill>
                  <a:srgbClr val="1B3E8D"/>
                </a:solidFill>
                <a:latin typeface="Calibri"/>
                <a:cs typeface="Calibri"/>
              </a:rPr>
              <a:t>ctions</a:t>
            </a:r>
            <a:endParaRPr sz="1400" b="1" dirty="0">
              <a:latin typeface="Calibri"/>
              <a:cs typeface="Calibri"/>
            </a:endParaRPr>
          </a:p>
          <a:p>
            <a:pPr marL="469265">
              <a:lnSpc>
                <a:spcPct val="100000"/>
              </a:lnSpc>
            </a:pP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Mise</a:t>
            </a:r>
            <a:r>
              <a:rPr sz="1400" spc="-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en</a:t>
            </a:r>
            <a:r>
              <a:rPr sz="1400" spc="-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place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d’aides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 financières</a:t>
            </a:r>
            <a:r>
              <a:rPr sz="14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&amp;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«</a:t>
            </a:r>
            <a:r>
              <a:rPr sz="1400" spc="-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 err="1">
                <a:solidFill>
                  <a:srgbClr val="1B3E8D"/>
                </a:solidFill>
                <a:latin typeface="Calibri"/>
                <a:cs typeface="Calibri"/>
              </a:rPr>
              <a:t>psychologiques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50" dirty="0">
                <a:solidFill>
                  <a:srgbClr val="1B3E8D"/>
                </a:solidFill>
                <a:latin typeface="Calibri"/>
                <a:cs typeface="Calibri"/>
              </a:rPr>
              <a:t>»</a:t>
            </a:r>
            <a:endParaRPr lang="fr-FR" sz="1400" spc="-50" dirty="0">
              <a:solidFill>
                <a:srgbClr val="1B3E8D"/>
              </a:solidFill>
              <a:latin typeface="Calibri"/>
              <a:cs typeface="Calibri"/>
            </a:endParaRPr>
          </a:p>
          <a:p>
            <a:pPr marL="469265" marR="5080">
              <a:lnSpc>
                <a:spcPct val="100000"/>
              </a:lnSpc>
            </a:pPr>
            <a:r>
              <a:rPr sz="1400" spc="-10" dirty="0" err="1">
                <a:solidFill>
                  <a:srgbClr val="1B3E8D"/>
                </a:solidFill>
                <a:latin typeface="Calibri"/>
                <a:cs typeface="Calibri"/>
              </a:rPr>
              <a:t>Mutualisation</a:t>
            </a:r>
            <a:r>
              <a:rPr sz="1400" spc="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pour</a:t>
            </a:r>
            <a:r>
              <a:rPr sz="1400" spc="-5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réduire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les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coûts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liés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à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la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norme</a:t>
            </a:r>
            <a:r>
              <a:rPr sz="14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(référencement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au</a:t>
            </a:r>
            <a:r>
              <a:rPr sz="1400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niveau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400"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l’UNIMEV)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Avoir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un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référent</a:t>
            </a:r>
            <a:r>
              <a:rPr sz="1400" spc="1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qui</a:t>
            </a:r>
            <a:r>
              <a:rPr sz="1400" spc="-1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aide/répond</a:t>
            </a:r>
            <a:r>
              <a:rPr sz="14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aux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questions/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Entraide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0" name="object 48">
            <a:extLst>
              <a:ext uri="{FF2B5EF4-FFF2-40B4-BE49-F238E27FC236}">
                <a16:creationId xmlns:a16="http://schemas.microsoft.com/office/drawing/2014/main" id="{4069F473-B918-D1B7-A443-F3D5A2069DC1}"/>
              </a:ext>
            </a:extLst>
          </p:cNvPr>
          <p:cNvSpPr txBox="1"/>
          <p:nvPr/>
        </p:nvSpPr>
        <p:spPr>
          <a:xfrm>
            <a:off x="8150643" y="2607891"/>
            <a:ext cx="3463290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1B3E8D"/>
                </a:solidFill>
                <a:latin typeface="Calibri"/>
                <a:cs typeface="Calibri"/>
              </a:rPr>
              <a:t>Points</a:t>
            </a:r>
            <a:r>
              <a:rPr sz="1400" b="1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1B3E8D"/>
                </a:solidFill>
                <a:latin typeface="Calibri"/>
                <a:cs typeface="Calibri"/>
              </a:rPr>
              <a:t>négatifs</a:t>
            </a:r>
            <a:endParaRPr sz="1400" dirty="0">
              <a:latin typeface="Calibri"/>
              <a:cs typeface="Calibri"/>
            </a:endParaRPr>
          </a:p>
          <a:p>
            <a:pPr marL="469265" marR="2012950">
              <a:lnSpc>
                <a:spcPct val="100000"/>
              </a:lnSpc>
            </a:pP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Chronophage </a:t>
            </a:r>
            <a:r>
              <a:rPr sz="1400" spc="-20" dirty="0">
                <a:solidFill>
                  <a:srgbClr val="1B3E8D"/>
                </a:solidFill>
                <a:latin typeface="Calibri"/>
                <a:cs typeface="Calibri"/>
              </a:rPr>
              <a:t>Cher</a:t>
            </a:r>
            <a:endParaRPr sz="1400" dirty="0">
              <a:latin typeface="Calibri"/>
              <a:cs typeface="Calibri"/>
            </a:endParaRPr>
          </a:p>
          <a:p>
            <a:pPr marL="469265" marR="5080">
              <a:lnSpc>
                <a:spcPct val="100000"/>
              </a:lnSpc>
            </a:pP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Pas</a:t>
            </a:r>
            <a:r>
              <a:rPr sz="14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400"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légitimité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 pour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les</a:t>
            </a:r>
            <a:r>
              <a:rPr sz="14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petites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 agences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Charge</a:t>
            </a:r>
            <a:r>
              <a:rPr sz="1400" spc="-5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B3E8D"/>
                </a:solidFill>
                <a:latin typeface="Calibri"/>
                <a:cs typeface="Calibri"/>
              </a:rPr>
              <a:t>très</a:t>
            </a:r>
            <a:r>
              <a:rPr sz="1400" spc="-6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B3E8D"/>
                </a:solidFill>
                <a:latin typeface="Calibri"/>
                <a:cs typeface="Calibri"/>
              </a:rPr>
              <a:t>importante</a:t>
            </a:r>
            <a:endParaRPr sz="1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86054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87C33BD8-7F07-C5ED-AD60-52C80769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441" y="384206"/>
            <a:ext cx="9770165" cy="629176"/>
          </a:xfrm>
        </p:spPr>
        <p:txBody>
          <a:bodyPr/>
          <a:lstStyle/>
          <a:p>
            <a:r>
              <a:rPr lang="fr-FR" sz="4800"/>
              <a:t>Analyse des outils de communication</a:t>
            </a:r>
            <a:endParaRPr lang="fr-FR" sz="4800" dirty="0"/>
          </a:p>
        </p:txBody>
      </p:sp>
      <p:sp>
        <p:nvSpPr>
          <p:cNvPr id="2" name="object 45">
            <a:extLst>
              <a:ext uri="{FF2B5EF4-FFF2-40B4-BE49-F238E27FC236}">
                <a16:creationId xmlns:a16="http://schemas.microsoft.com/office/drawing/2014/main" id="{E1F6F579-5BFE-168E-2DB1-400005F463F2}"/>
              </a:ext>
            </a:extLst>
          </p:cNvPr>
          <p:cNvSpPr txBox="1"/>
          <p:nvPr/>
        </p:nvSpPr>
        <p:spPr>
          <a:xfrm>
            <a:off x="914831" y="1495426"/>
            <a:ext cx="585152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1B3E8D"/>
                </a:solidFill>
                <a:latin typeface="Calibri"/>
                <a:cs typeface="Calibri"/>
              </a:rPr>
              <a:t>Recrutement</a:t>
            </a:r>
            <a:r>
              <a:rPr sz="1600" b="1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600" b="1" spc="-5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nouveaux</a:t>
            </a:r>
            <a:r>
              <a:rPr sz="1600" b="1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z="1600" b="1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nouveaux</a:t>
            </a:r>
            <a:r>
              <a:rPr sz="1600" b="1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adhérents</a:t>
            </a:r>
            <a:r>
              <a:rPr sz="1600" b="1" spc="27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spc="-50" dirty="0">
                <a:solidFill>
                  <a:srgbClr val="1B3E8D"/>
                </a:solidFill>
                <a:latin typeface="Calibri"/>
                <a:cs typeface="Calibri"/>
              </a:rPr>
              <a:t>: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1600" b="1" dirty="0">
                <a:solidFill>
                  <a:srgbClr val="1B3E8D"/>
                </a:solidFill>
                <a:latin typeface="Calibri"/>
                <a:cs typeface="Calibri"/>
              </a:rPr>
              <a:t>ACTIONS</a:t>
            </a:r>
            <a:r>
              <a:rPr sz="1600" b="1" spc="-5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b="1" spc="-50" dirty="0">
                <a:solidFill>
                  <a:srgbClr val="1B3E8D"/>
                </a:solidFill>
                <a:latin typeface="Calibri"/>
                <a:cs typeface="Calibri"/>
              </a:rPr>
              <a:t>:</a:t>
            </a:r>
            <a:endParaRPr sz="1600" dirty="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Font typeface="Arial MT"/>
              <a:buChar char="•"/>
              <a:tabLst>
                <a:tab pos="299720" algn="l"/>
              </a:tabLst>
            </a:pP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Les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inviter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aux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1B3E8D"/>
                </a:solidFill>
                <a:latin typeface="Calibri"/>
                <a:cs typeface="Calibri"/>
              </a:rPr>
              <a:t>CODIR</a:t>
            </a:r>
            <a:endParaRPr sz="1600" dirty="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Font typeface="Arial MT"/>
              <a:buChar char="•"/>
              <a:tabLst>
                <a:tab pos="299720" algn="l"/>
              </a:tabLst>
            </a:pP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Reprendre</a:t>
            </a:r>
            <a:r>
              <a:rPr sz="16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invitations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à</a:t>
            </a:r>
            <a:r>
              <a:rPr sz="1600"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déjeuner</a:t>
            </a:r>
            <a:r>
              <a:rPr sz="16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avec</a:t>
            </a:r>
            <a:r>
              <a:rPr sz="1600"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z="1600"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adhérents</a:t>
            </a:r>
            <a:r>
              <a:rPr sz="1600"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B3E8D"/>
                </a:solidFill>
                <a:latin typeface="Calibri"/>
                <a:cs typeface="Calibri"/>
              </a:rPr>
              <a:t>potentiels</a:t>
            </a:r>
            <a:endParaRPr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258804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2632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994F24-2426-081A-6D7F-29AA6DAB6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Intervenant : </a:t>
            </a:r>
            <a:r>
              <a:rPr lang="fr-FR" dirty="0" err="1"/>
              <a:t>Xxxxx</a:t>
            </a:r>
            <a:endParaRPr lang="fr-FR" dirty="0"/>
          </a:p>
        </p:txBody>
      </p:sp>
      <p:pic>
        <p:nvPicPr>
          <p:cNvPr id="7" name="object 34">
            <a:extLst>
              <a:ext uri="{FF2B5EF4-FFF2-40B4-BE49-F238E27FC236}">
                <a16:creationId xmlns:a16="http://schemas.microsoft.com/office/drawing/2014/main" id="{A2253BCD-769C-1DAF-BD16-EB69372C93E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2571" y="1412129"/>
            <a:ext cx="8900147" cy="4894579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87C33BD8-7F07-C5ED-AD60-52C80769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572" y="384206"/>
            <a:ext cx="2309412" cy="629176"/>
          </a:xfrm>
        </p:spPr>
        <p:txBody>
          <a:bodyPr/>
          <a:lstStyle/>
          <a:p>
            <a:r>
              <a:rPr lang="fr-FR" sz="4800" dirty="0"/>
              <a:t>Atelier 1</a:t>
            </a:r>
          </a:p>
        </p:txBody>
      </p:sp>
    </p:spTree>
    <p:extLst>
      <p:ext uri="{BB962C8B-B14F-4D97-AF65-F5344CB8AC3E}">
        <p14:creationId xmlns:p14="http://schemas.microsoft.com/office/powerpoint/2010/main" val="120692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87C33BD8-7F07-C5ED-AD60-52C80769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572" y="384206"/>
            <a:ext cx="2309412" cy="629176"/>
          </a:xfrm>
        </p:spPr>
        <p:txBody>
          <a:bodyPr/>
          <a:lstStyle/>
          <a:p>
            <a:r>
              <a:rPr lang="fr-FR" sz="4800" dirty="0"/>
              <a:t>Atelier 1</a:t>
            </a:r>
          </a:p>
        </p:txBody>
      </p:sp>
      <p:sp>
        <p:nvSpPr>
          <p:cNvPr id="5" name="object 36">
            <a:extLst>
              <a:ext uri="{FF2B5EF4-FFF2-40B4-BE49-F238E27FC236}">
                <a16:creationId xmlns:a16="http://schemas.microsoft.com/office/drawing/2014/main" id="{8DF96702-D411-368B-AF47-544F1B725DB1}"/>
              </a:ext>
            </a:extLst>
          </p:cNvPr>
          <p:cNvSpPr txBox="1"/>
          <p:nvPr/>
        </p:nvSpPr>
        <p:spPr>
          <a:xfrm>
            <a:off x="716190" y="1964739"/>
            <a:ext cx="7101840" cy="4097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29285">
              <a:lnSpc>
                <a:spcPct val="107300"/>
              </a:lnSpc>
              <a:spcBef>
                <a:spcPts val="100"/>
              </a:spcBef>
            </a:pPr>
            <a:r>
              <a:rPr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LEADS</a:t>
            </a:r>
            <a:r>
              <a:rPr b="1"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=</a:t>
            </a:r>
            <a:r>
              <a:rPr b="1"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des</a:t>
            </a:r>
            <a:r>
              <a:rPr b="1"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agences</a:t>
            </a:r>
            <a:r>
              <a:rPr b="1" spc="-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à</a:t>
            </a:r>
            <a:r>
              <a:rPr b="1" spc="-4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«</a:t>
            </a:r>
            <a:r>
              <a:rPr b="1"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b="1" spc="-2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l’écoute</a:t>
            </a:r>
            <a:r>
              <a:rPr b="1" spc="-5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»</a:t>
            </a:r>
            <a:r>
              <a:rPr b="1" spc="-3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de</a:t>
            </a:r>
            <a:r>
              <a:rPr b="1"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leurs</a:t>
            </a:r>
            <a:r>
              <a:rPr b="1"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parties</a:t>
            </a:r>
            <a:r>
              <a:rPr b="1"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prenantes</a:t>
            </a:r>
            <a:r>
              <a:rPr b="1" spc="30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fournissant</a:t>
            </a:r>
            <a:r>
              <a:rPr b="1"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un </a:t>
            </a:r>
            <a:r>
              <a:rPr b="1"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accompagnement</a:t>
            </a:r>
            <a:r>
              <a:rPr b="1"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pérenne</a:t>
            </a:r>
            <a:r>
              <a:rPr b="1" spc="-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à</a:t>
            </a:r>
            <a:r>
              <a:rPr b="1" spc="-4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valeurs</a:t>
            </a:r>
            <a:r>
              <a:rPr b="1" spc="-3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ajoutées</a:t>
            </a:r>
            <a:endParaRPr dirty="0">
              <a:solidFill>
                <a:schemeClr val="accent1">
                  <a:lumMod val="90000"/>
                  <a:lumOff val="10000"/>
                </a:schemeClr>
              </a:solidFill>
              <a:latin typeface="Calibri"/>
              <a:cs typeface="Calibri"/>
            </a:endParaRPr>
          </a:p>
          <a:p>
            <a:pPr marL="12700" marR="95885" indent="45720">
              <a:lnSpc>
                <a:spcPct val="89900"/>
              </a:lnSpc>
              <a:spcBef>
                <a:spcPts val="1895"/>
              </a:spcBef>
            </a:pP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La</a:t>
            </a:r>
            <a:r>
              <a:rPr spc="-4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disponibilité</a:t>
            </a:r>
            <a:r>
              <a:rPr spc="-2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au</a:t>
            </a:r>
            <a:r>
              <a:rPr spc="-4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sein</a:t>
            </a:r>
            <a:r>
              <a:rPr spc="-2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de</a:t>
            </a:r>
            <a:r>
              <a:rPr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LEADS</a:t>
            </a:r>
            <a:r>
              <a:rPr spc="-2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se</a:t>
            </a:r>
            <a:r>
              <a:rPr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traduit</a:t>
            </a:r>
            <a:r>
              <a:rPr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par</a:t>
            </a:r>
            <a:r>
              <a:rPr spc="-2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une</a:t>
            </a:r>
            <a:r>
              <a:rPr spc="-5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écoute</a:t>
            </a:r>
            <a:r>
              <a:rPr spc="-1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attentive</a:t>
            </a:r>
            <a:r>
              <a:rPr spc="-2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des</a:t>
            </a:r>
            <a:r>
              <a:rPr spc="-4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besoins</a:t>
            </a:r>
            <a:r>
              <a:rPr spc="-3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des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entreprises</a:t>
            </a:r>
            <a:r>
              <a:rPr spc="-2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et</a:t>
            </a:r>
            <a:r>
              <a:rPr spc="-5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des</a:t>
            </a:r>
            <a:r>
              <a:rPr spc="-2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clients.</a:t>
            </a:r>
            <a:r>
              <a:rPr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Cela</a:t>
            </a:r>
            <a:r>
              <a:rPr spc="-4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implique</a:t>
            </a:r>
            <a:r>
              <a:rPr spc="-3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2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d’être</a:t>
            </a:r>
            <a:r>
              <a:rPr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joignable</a:t>
            </a:r>
            <a:r>
              <a:rPr spc="-3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et</a:t>
            </a:r>
            <a:r>
              <a:rPr spc="-3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2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réactif,</a:t>
            </a:r>
            <a:r>
              <a:rPr spc="-3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tout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en</a:t>
            </a:r>
            <a:r>
              <a:rPr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assurant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une</a:t>
            </a:r>
            <a:r>
              <a:rPr spc="-4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gestion</a:t>
            </a:r>
            <a:r>
              <a:rPr spc="-2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efficace</a:t>
            </a:r>
            <a:r>
              <a:rPr spc="-2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du</a:t>
            </a:r>
            <a:r>
              <a:rPr spc="-4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temps</a:t>
            </a:r>
            <a:r>
              <a:rPr spc="-4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pour</a:t>
            </a:r>
            <a:r>
              <a:rPr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intégrer</a:t>
            </a:r>
            <a:r>
              <a:rPr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les</a:t>
            </a:r>
            <a:r>
              <a:rPr spc="-3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cahiers</a:t>
            </a:r>
            <a:r>
              <a:rPr spc="-4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des</a:t>
            </a:r>
            <a:r>
              <a:rPr spc="-4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charges</a:t>
            </a:r>
            <a:r>
              <a:rPr spc="-4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et</a:t>
            </a:r>
            <a:r>
              <a:rPr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respecter</a:t>
            </a:r>
            <a:r>
              <a:rPr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les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délais</a:t>
            </a:r>
            <a:r>
              <a:rPr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fixés.</a:t>
            </a:r>
            <a:endParaRPr dirty="0">
              <a:solidFill>
                <a:schemeClr val="accent1">
                  <a:lumMod val="90000"/>
                  <a:lumOff val="10000"/>
                </a:schemeClr>
              </a:solidFill>
              <a:latin typeface="Calibri"/>
              <a:cs typeface="Calibri"/>
            </a:endParaRPr>
          </a:p>
          <a:p>
            <a:pPr marL="12700" marR="857885">
              <a:lnSpc>
                <a:spcPct val="90100"/>
              </a:lnSpc>
              <a:spcBef>
                <a:spcPts val="990"/>
              </a:spcBef>
            </a:pP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La</a:t>
            </a:r>
            <a:r>
              <a:rPr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disponibilité</a:t>
            </a:r>
            <a:r>
              <a:rPr spc="-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signifie</a:t>
            </a:r>
            <a:r>
              <a:rPr spc="-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également</a:t>
            </a:r>
            <a:r>
              <a:rPr spc="-4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une</a:t>
            </a:r>
            <a:r>
              <a:rPr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prise</a:t>
            </a:r>
            <a:r>
              <a:rPr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en</a:t>
            </a:r>
            <a:r>
              <a:rPr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charge</a:t>
            </a:r>
            <a:r>
              <a:rPr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des</a:t>
            </a:r>
            <a:r>
              <a:rPr spc="-3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imprévus</a:t>
            </a:r>
            <a:r>
              <a:rPr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et</a:t>
            </a:r>
            <a:r>
              <a:rPr spc="-2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un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engagement</a:t>
            </a:r>
            <a:r>
              <a:rPr spc="-4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personnel</a:t>
            </a:r>
            <a:r>
              <a:rPr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à</a:t>
            </a:r>
            <a:r>
              <a:rPr spc="-3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offrir</a:t>
            </a:r>
            <a:r>
              <a:rPr spc="2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un</a:t>
            </a:r>
            <a:r>
              <a:rPr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support</a:t>
            </a:r>
            <a:r>
              <a:rPr spc="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continu,</a:t>
            </a:r>
            <a:r>
              <a:rPr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démontrant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flexibilité</a:t>
            </a:r>
            <a:r>
              <a:rPr spc="-1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et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adaptabilité</a:t>
            </a:r>
            <a:r>
              <a:rPr spc="-4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face</a:t>
            </a:r>
            <a:r>
              <a:rPr spc="-1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aux</a:t>
            </a:r>
            <a:r>
              <a:rPr spc="-5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contraintes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de</a:t>
            </a:r>
            <a:r>
              <a:rPr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l'événementiel.</a:t>
            </a:r>
            <a:endParaRPr dirty="0">
              <a:solidFill>
                <a:schemeClr val="accent1">
                  <a:lumMod val="90000"/>
                  <a:lumOff val="10000"/>
                </a:schemeClr>
              </a:solidFill>
              <a:latin typeface="Calibri"/>
              <a:cs typeface="Calibri"/>
            </a:endParaRPr>
          </a:p>
          <a:p>
            <a:pPr marL="12700" marR="5080">
              <a:lnSpc>
                <a:spcPct val="89900"/>
              </a:lnSpc>
              <a:spcBef>
                <a:spcPts val="1010"/>
              </a:spcBef>
            </a:pP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En</a:t>
            </a:r>
            <a:r>
              <a:rPr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somme,</a:t>
            </a:r>
            <a:r>
              <a:rPr spc="-2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la</a:t>
            </a:r>
            <a:r>
              <a:rPr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disponibilité</a:t>
            </a:r>
            <a:r>
              <a:rPr spc="-1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est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synonyme</a:t>
            </a:r>
            <a:r>
              <a:rPr spc="-5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de</a:t>
            </a:r>
            <a:r>
              <a:rPr spc="-3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présence</a:t>
            </a:r>
            <a:r>
              <a:rPr spc="-3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et</a:t>
            </a:r>
            <a:r>
              <a:rPr spc="-3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d’accessibilité,</a:t>
            </a:r>
            <a:r>
              <a:rPr spc="-1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permettant</a:t>
            </a:r>
            <a:r>
              <a:rPr spc="-4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de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dédier</a:t>
            </a:r>
            <a:r>
              <a:rPr spc="-3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du</a:t>
            </a:r>
            <a:r>
              <a:rPr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temps</a:t>
            </a:r>
            <a:r>
              <a:rPr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pour</a:t>
            </a:r>
            <a:r>
              <a:rPr spc="-3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résoudre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des</a:t>
            </a:r>
            <a:r>
              <a:rPr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problématiques</a:t>
            </a:r>
            <a:r>
              <a:rPr spc="-2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communes</a:t>
            </a:r>
            <a:r>
              <a:rPr spc="-3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et</a:t>
            </a:r>
            <a:r>
              <a:rPr spc="-4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participer activement</a:t>
            </a:r>
            <a:r>
              <a:rPr spc="-25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aux</a:t>
            </a:r>
            <a:r>
              <a:rPr spc="-2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activités</a:t>
            </a:r>
            <a:r>
              <a:rPr spc="-3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334A"/>
                </a:solidFill>
                <a:latin typeface="Calibri"/>
                <a:cs typeface="Calibri"/>
              </a:rPr>
              <a:t>de</a:t>
            </a:r>
            <a:r>
              <a:rPr spc="-25" dirty="0">
                <a:solidFill>
                  <a:srgbClr val="00334A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334A"/>
                </a:solidFill>
                <a:latin typeface="Calibri"/>
                <a:cs typeface="Calibri"/>
              </a:rPr>
              <a:t>l'association,</a:t>
            </a:r>
            <a:r>
              <a:rPr spc="10" dirty="0">
                <a:solidFill>
                  <a:srgbClr val="00334A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334A"/>
                </a:solidFill>
                <a:latin typeface="Calibri"/>
                <a:cs typeface="Calibri"/>
              </a:rPr>
              <a:t>comme</a:t>
            </a:r>
            <a:r>
              <a:rPr spc="-20" dirty="0">
                <a:solidFill>
                  <a:srgbClr val="00334A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334A"/>
                </a:solidFill>
                <a:latin typeface="Calibri"/>
                <a:cs typeface="Calibri"/>
              </a:rPr>
              <a:t>les</a:t>
            </a:r>
            <a:r>
              <a:rPr spc="-15" dirty="0">
                <a:solidFill>
                  <a:srgbClr val="00334A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334A"/>
                </a:solidFill>
                <a:latin typeface="Calibri"/>
                <a:cs typeface="Calibri"/>
              </a:rPr>
              <a:t>enquêtes,</a:t>
            </a:r>
            <a:r>
              <a:rPr spc="-45" dirty="0">
                <a:solidFill>
                  <a:srgbClr val="00334A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334A"/>
                </a:solidFill>
                <a:latin typeface="Calibri"/>
                <a:cs typeface="Calibri"/>
              </a:rPr>
              <a:t>réunions</a:t>
            </a:r>
            <a:r>
              <a:rPr spc="-15" dirty="0">
                <a:solidFill>
                  <a:srgbClr val="00334A"/>
                </a:solidFill>
                <a:latin typeface="Calibri"/>
                <a:cs typeface="Calibri"/>
              </a:rPr>
              <a:t> </a:t>
            </a:r>
            <a:r>
              <a:rPr spc="-25" dirty="0">
                <a:solidFill>
                  <a:srgbClr val="00334A"/>
                </a:solidFill>
                <a:latin typeface="Calibri"/>
                <a:cs typeface="Calibri"/>
              </a:rPr>
              <a:t>et</a:t>
            </a:r>
            <a:r>
              <a:rPr spc="500" dirty="0">
                <a:solidFill>
                  <a:srgbClr val="00334A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334A"/>
                </a:solidFill>
                <a:latin typeface="Calibri"/>
                <a:cs typeface="Calibri"/>
              </a:rPr>
              <a:t>séminaires.</a:t>
            </a:r>
            <a:endParaRPr dirty="0">
              <a:solidFill>
                <a:srgbClr val="00334A"/>
              </a:solidFill>
              <a:latin typeface="Calibri"/>
              <a:cs typeface="Calibri"/>
            </a:endParaRPr>
          </a:p>
        </p:txBody>
      </p:sp>
      <p:sp>
        <p:nvSpPr>
          <p:cNvPr id="8" name="object 35">
            <a:extLst>
              <a:ext uri="{FF2B5EF4-FFF2-40B4-BE49-F238E27FC236}">
                <a16:creationId xmlns:a16="http://schemas.microsoft.com/office/drawing/2014/main" id="{5FC6A3B0-4641-01CD-8B02-F23034CE7FEC}"/>
              </a:ext>
            </a:extLst>
          </p:cNvPr>
          <p:cNvSpPr txBox="1">
            <a:spLocks/>
          </p:cNvSpPr>
          <p:nvPr/>
        </p:nvSpPr>
        <p:spPr>
          <a:xfrm>
            <a:off x="712169" y="1189885"/>
            <a:ext cx="44323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1" i="0">
                <a:solidFill>
                  <a:srgbClr val="1B3E80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0" cap="none" spc="-10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Valeur</a:t>
            </a:r>
            <a:r>
              <a:rPr kumimoji="0" lang="fr-FR" sz="3000" b="1" i="0" u="none" strike="noStrike" kern="0" cap="none" spc="-55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fr-FR" sz="3000" b="1" i="0" u="none" strike="noStrike" kern="0" cap="none" spc="0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1</a:t>
            </a:r>
            <a:r>
              <a:rPr kumimoji="0" lang="fr-FR" sz="3000" b="1" i="0" u="none" strike="noStrike" kern="0" cap="none" spc="-45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fr-FR" sz="3000" b="1" i="0" u="none" strike="noStrike" kern="0" cap="none" spc="0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:</a:t>
            </a:r>
            <a:r>
              <a:rPr kumimoji="0" lang="fr-FR" sz="3000" b="1" i="0" u="none" strike="noStrike" kern="0" cap="none" spc="-45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fr-FR" sz="3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La</a:t>
            </a:r>
            <a:r>
              <a:rPr kumimoji="0" lang="fr-FR" sz="3000" b="1" i="0" u="none" strike="noStrike" kern="0" cap="none" spc="-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fr-FR" sz="3000" b="1" i="0" u="none" strike="noStrike" kern="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disponibilité</a:t>
            </a:r>
          </a:p>
        </p:txBody>
      </p:sp>
      <p:pic>
        <p:nvPicPr>
          <p:cNvPr id="9" name="object 34">
            <a:extLst>
              <a:ext uri="{FF2B5EF4-FFF2-40B4-BE49-F238E27FC236}">
                <a16:creationId xmlns:a16="http://schemas.microsoft.com/office/drawing/2014/main" id="{D767A6D1-1B13-49EE-FC2B-7E19C7F86FC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73953" y="2619788"/>
            <a:ext cx="2703131" cy="213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37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87C33BD8-7F07-C5ED-AD60-52C80769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572" y="384206"/>
            <a:ext cx="2309412" cy="629176"/>
          </a:xfrm>
        </p:spPr>
        <p:txBody>
          <a:bodyPr/>
          <a:lstStyle/>
          <a:p>
            <a:r>
              <a:rPr lang="fr-FR" sz="4800" dirty="0"/>
              <a:t>Atelier 1</a:t>
            </a:r>
          </a:p>
        </p:txBody>
      </p:sp>
      <p:sp>
        <p:nvSpPr>
          <p:cNvPr id="8" name="object 35">
            <a:extLst>
              <a:ext uri="{FF2B5EF4-FFF2-40B4-BE49-F238E27FC236}">
                <a16:creationId xmlns:a16="http://schemas.microsoft.com/office/drawing/2014/main" id="{5FC6A3B0-4641-01CD-8B02-F23034CE7FEC}"/>
              </a:ext>
            </a:extLst>
          </p:cNvPr>
          <p:cNvSpPr txBox="1">
            <a:spLocks/>
          </p:cNvSpPr>
          <p:nvPr/>
        </p:nvSpPr>
        <p:spPr>
          <a:xfrm>
            <a:off x="712169" y="1507934"/>
            <a:ext cx="44323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1" i="0">
                <a:solidFill>
                  <a:srgbClr val="1B3E80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0" cap="none" spc="-10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Valeur</a:t>
            </a:r>
            <a:r>
              <a:rPr kumimoji="0" lang="fr-FR" sz="3000" b="1" i="0" u="none" strike="noStrike" kern="0" cap="none" spc="-55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lang="fr-FR" kern="0" dirty="0"/>
              <a:t>2</a:t>
            </a:r>
            <a:r>
              <a:rPr kumimoji="0" lang="fr-FR" sz="3000" b="1" i="0" u="none" strike="noStrike" kern="0" cap="none" spc="-45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fr-FR" sz="3000" b="1" i="0" u="none" strike="noStrike" kern="0" cap="none" spc="0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:</a:t>
            </a:r>
            <a:r>
              <a:rPr kumimoji="0" lang="fr-FR" sz="3000" b="1" i="0" u="none" strike="noStrike" kern="0" cap="none" spc="-45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fr-FR" sz="3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La</a:t>
            </a:r>
            <a:r>
              <a:rPr kumimoji="0" lang="fr-FR" sz="3000" b="1" i="0" u="none" strike="noStrike" kern="0" cap="none" spc="-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fr-FR" sz="3000" b="1" i="0" u="none" strike="noStrike" kern="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créativité</a:t>
            </a:r>
          </a:p>
        </p:txBody>
      </p:sp>
      <p:pic>
        <p:nvPicPr>
          <p:cNvPr id="9" name="object 34">
            <a:extLst>
              <a:ext uri="{FF2B5EF4-FFF2-40B4-BE49-F238E27FC236}">
                <a16:creationId xmlns:a16="http://schemas.microsoft.com/office/drawing/2014/main" id="{D767A6D1-1B13-49EE-FC2B-7E19C7F86FC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73953" y="2619788"/>
            <a:ext cx="2703131" cy="2136423"/>
          </a:xfrm>
          <a:prstGeom prst="rect">
            <a:avLst/>
          </a:prstGeom>
        </p:spPr>
      </p:pic>
      <p:sp>
        <p:nvSpPr>
          <p:cNvPr id="2" name="object 36">
            <a:extLst>
              <a:ext uri="{FF2B5EF4-FFF2-40B4-BE49-F238E27FC236}">
                <a16:creationId xmlns:a16="http://schemas.microsoft.com/office/drawing/2014/main" id="{1ADFEE44-2C2A-D6A0-5A9E-E3BD6B9CF752}"/>
              </a:ext>
            </a:extLst>
          </p:cNvPr>
          <p:cNvSpPr txBox="1"/>
          <p:nvPr/>
        </p:nvSpPr>
        <p:spPr>
          <a:xfrm>
            <a:off x="736269" y="2322542"/>
            <a:ext cx="6976109" cy="3785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87325">
              <a:lnSpc>
                <a:spcPct val="107300"/>
              </a:lnSpc>
              <a:spcBef>
                <a:spcPts val="100"/>
              </a:spcBef>
            </a:pPr>
            <a:r>
              <a:rPr b="1" dirty="0">
                <a:solidFill>
                  <a:srgbClr val="002060"/>
                </a:solidFill>
                <a:latin typeface="Calibri"/>
                <a:cs typeface="Calibri"/>
              </a:rPr>
              <a:t>LEADS</a:t>
            </a:r>
            <a:r>
              <a:rPr b="1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2060"/>
                </a:solidFill>
                <a:latin typeface="Calibri"/>
                <a:cs typeface="Calibri"/>
              </a:rPr>
              <a:t>=</a:t>
            </a:r>
            <a:r>
              <a:rPr b="1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2060"/>
                </a:solidFill>
                <a:latin typeface="Calibri"/>
                <a:cs typeface="Calibri"/>
              </a:rPr>
              <a:t>des</a:t>
            </a:r>
            <a:r>
              <a:rPr b="1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2060"/>
                </a:solidFill>
                <a:latin typeface="Calibri"/>
                <a:cs typeface="Calibri"/>
              </a:rPr>
              <a:t>agences</a:t>
            </a:r>
            <a:r>
              <a:rPr b="1" spc="-10" dirty="0">
                <a:solidFill>
                  <a:srgbClr val="002060"/>
                </a:solidFill>
                <a:latin typeface="Calibri"/>
                <a:cs typeface="Calibri"/>
              </a:rPr>
              <a:t> ouvertes </a:t>
            </a:r>
            <a:r>
              <a:rPr b="1" dirty="0">
                <a:solidFill>
                  <a:srgbClr val="002060"/>
                </a:solidFill>
                <a:latin typeface="Calibri"/>
                <a:cs typeface="Calibri"/>
              </a:rPr>
              <a:t>sur</a:t>
            </a:r>
            <a:r>
              <a:rPr b="1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2060"/>
                </a:solidFill>
                <a:latin typeface="Calibri"/>
                <a:cs typeface="Calibri"/>
              </a:rPr>
              <a:t>le</a:t>
            </a:r>
            <a:r>
              <a:rPr b="1" spc="-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2060"/>
                </a:solidFill>
                <a:latin typeface="Calibri"/>
                <a:cs typeface="Calibri"/>
              </a:rPr>
              <a:t>monde</a:t>
            </a:r>
            <a:r>
              <a:rPr b="1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2060"/>
                </a:solidFill>
                <a:latin typeface="Calibri"/>
                <a:cs typeface="Calibri"/>
              </a:rPr>
              <a:t>qui</a:t>
            </a:r>
            <a:r>
              <a:rPr b="1"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2060"/>
                </a:solidFill>
                <a:latin typeface="Calibri"/>
                <a:cs typeface="Calibri"/>
              </a:rPr>
              <a:t>apportent</a:t>
            </a:r>
            <a:r>
              <a:rPr b="1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2060"/>
                </a:solidFill>
                <a:latin typeface="Calibri"/>
                <a:cs typeface="Calibri"/>
              </a:rPr>
              <a:t>de</a:t>
            </a:r>
            <a:r>
              <a:rPr b="1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2060"/>
                </a:solidFill>
                <a:latin typeface="Calibri"/>
                <a:cs typeface="Calibri"/>
              </a:rPr>
              <a:t>la</a:t>
            </a:r>
            <a:r>
              <a:rPr b="1"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2060"/>
                </a:solidFill>
                <a:latin typeface="Calibri"/>
                <a:cs typeface="Calibri"/>
              </a:rPr>
              <a:t>richesse</a:t>
            </a:r>
            <a:r>
              <a:rPr b="1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2060"/>
                </a:solidFill>
                <a:latin typeface="Calibri"/>
                <a:cs typeface="Calibri"/>
              </a:rPr>
              <a:t>dans</a:t>
            </a:r>
            <a:r>
              <a:rPr b="1" spc="-25" dirty="0">
                <a:solidFill>
                  <a:srgbClr val="002060"/>
                </a:solidFill>
                <a:latin typeface="Calibri"/>
                <a:cs typeface="Calibri"/>
              </a:rPr>
              <a:t> un </a:t>
            </a:r>
            <a:r>
              <a:rPr b="1" spc="-10" dirty="0">
                <a:solidFill>
                  <a:srgbClr val="002060"/>
                </a:solidFill>
                <a:latin typeface="Calibri"/>
                <a:cs typeface="Calibri"/>
              </a:rPr>
              <a:t>terrain</a:t>
            </a:r>
            <a:r>
              <a:rPr b="1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2060"/>
                </a:solidFill>
                <a:latin typeface="Calibri"/>
                <a:cs typeface="Calibri"/>
              </a:rPr>
              <a:t>de</a:t>
            </a:r>
            <a:r>
              <a:rPr b="1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2060"/>
                </a:solidFill>
                <a:latin typeface="Calibri"/>
                <a:cs typeface="Calibri"/>
              </a:rPr>
              <a:t>jeu</a:t>
            </a:r>
            <a:r>
              <a:rPr b="1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2060"/>
                </a:solidFill>
                <a:latin typeface="Calibri"/>
                <a:cs typeface="Calibri"/>
              </a:rPr>
              <a:t>cadré</a:t>
            </a:r>
            <a:endParaRPr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 marR="5080" indent="45720">
              <a:lnSpc>
                <a:spcPts val="1720"/>
              </a:lnSpc>
              <a:spcBef>
                <a:spcPts val="1925"/>
              </a:spcBef>
            </a:pP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La</a:t>
            </a:r>
            <a:r>
              <a:rPr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créativité</a:t>
            </a: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chez</a:t>
            </a:r>
            <a:r>
              <a:rPr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LEADS</a:t>
            </a:r>
            <a:r>
              <a:rPr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est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l’essence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même</a:t>
            </a:r>
            <a:r>
              <a:rPr spc="-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du</a:t>
            </a:r>
            <a:r>
              <a:rPr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travail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des</a:t>
            </a:r>
            <a:r>
              <a:rPr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agences,</a:t>
            </a:r>
            <a:r>
              <a:rPr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caractérisée</a:t>
            </a:r>
            <a:r>
              <a:rPr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par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l’innovation,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l'originalité</a:t>
            </a:r>
            <a:r>
              <a:rPr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et</a:t>
            </a:r>
            <a:r>
              <a:rPr spc="-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la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capacité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à</a:t>
            </a:r>
            <a:r>
              <a:rPr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se</a:t>
            </a:r>
            <a:r>
              <a:rPr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démarquer.</a:t>
            </a:r>
            <a:endParaRPr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 marR="74930" algn="just">
              <a:lnSpc>
                <a:spcPct val="89900"/>
              </a:lnSpc>
              <a:spcBef>
                <a:spcPts val="990"/>
              </a:spcBef>
            </a:pP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Elle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nécessite</a:t>
            </a:r>
            <a:r>
              <a:rPr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une</a:t>
            </a:r>
            <a:r>
              <a:rPr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libération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du</a:t>
            </a:r>
            <a:r>
              <a:rPr spc="-6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passé</a:t>
            </a: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pour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faire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émerger</a:t>
            </a:r>
            <a:r>
              <a:rPr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des</a:t>
            </a:r>
            <a:r>
              <a:rPr spc="-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concepts</a:t>
            </a:r>
            <a:r>
              <a:rPr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innovants</a:t>
            </a:r>
            <a:r>
              <a:rPr spc="-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et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des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solutions</a:t>
            </a:r>
            <a:r>
              <a:rPr spc="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ingénieuses</a:t>
            </a: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aux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défis</a:t>
            </a:r>
            <a:r>
              <a:rPr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techniques</a:t>
            </a:r>
            <a:r>
              <a:rPr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et</a:t>
            </a:r>
            <a:r>
              <a:rPr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logistiques.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 La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créativité combine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esthétique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et</a:t>
            </a:r>
            <a:r>
              <a:rPr spc="-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fonctionnalité,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s'adaptant</a:t>
            </a:r>
            <a:r>
              <a:rPr spc="-5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aux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besoins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des</a:t>
            </a:r>
            <a:r>
              <a:rPr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clients</a:t>
            </a:r>
            <a:r>
              <a:rPr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et</a:t>
            </a:r>
            <a:r>
              <a:rPr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aux</a:t>
            </a:r>
            <a:r>
              <a:rPr spc="-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tendances</a:t>
            </a:r>
            <a:r>
              <a:rPr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du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marché.</a:t>
            </a:r>
            <a:endParaRPr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 marR="58419">
              <a:lnSpc>
                <a:spcPct val="89900"/>
              </a:lnSpc>
              <a:spcBef>
                <a:spcPts val="990"/>
              </a:spcBef>
            </a:pP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Elle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est</a:t>
            </a:r>
            <a:r>
              <a:rPr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également</a:t>
            </a:r>
            <a:r>
              <a:rPr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le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fruit</a:t>
            </a:r>
            <a:r>
              <a:rPr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d'une</a:t>
            </a:r>
            <a:r>
              <a:rPr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collaboration</a:t>
            </a:r>
            <a:r>
              <a:rPr spc="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d’équipe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et</a:t>
            </a:r>
            <a:r>
              <a:rPr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d'une</a:t>
            </a:r>
            <a:r>
              <a:rPr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curiosité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 analytique constante,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visant</a:t>
            </a: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à</a:t>
            </a:r>
            <a:r>
              <a:rPr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surprendre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et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à</a:t>
            </a:r>
            <a:r>
              <a:rPr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apporter</a:t>
            </a: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une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valeur</a:t>
            </a:r>
            <a:r>
              <a:rPr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ajoutée</a:t>
            </a:r>
            <a:r>
              <a:rPr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significative. 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En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définitive,</a:t>
            </a: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la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créativité</a:t>
            </a:r>
            <a:r>
              <a:rPr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permet</a:t>
            </a:r>
            <a:r>
              <a:rPr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de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répondre</a:t>
            </a:r>
            <a:r>
              <a:rPr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aux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appels</a:t>
            </a:r>
            <a:r>
              <a:rPr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d'offres</a:t>
            </a: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avec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des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interprétations</a:t>
            </a:r>
            <a:r>
              <a:rPr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uniques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et</a:t>
            </a: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personnalisées, valorisant</a:t>
            </a:r>
            <a:r>
              <a:rPr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ainsi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la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profession.</a:t>
            </a:r>
            <a:endParaRPr dirty="0">
              <a:solidFill>
                <a:srgbClr val="00206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8074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87C33BD8-7F07-C5ED-AD60-52C80769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572" y="384206"/>
            <a:ext cx="2309412" cy="629176"/>
          </a:xfrm>
        </p:spPr>
        <p:txBody>
          <a:bodyPr/>
          <a:lstStyle/>
          <a:p>
            <a:r>
              <a:rPr lang="fr-FR" sz="4800" dirty="0"/>
              <a:t>Atelier 1</a:t>
            </a:r>
          </a:p>
        </p:txBody>
      </p:sp>
      <p:sp>
        <p:nvSpPr>
          <p:cNvPr id="8" name="object 35">
            <a:extLst>
              <a:ext uri="{FF2B5EF4-FFF2-40B4-BE49-F238E27FC236}">
                <a16:creationId xmlns:a16="http://schemas.microsoft.com/office/drawing/2014/main" id="{5FC6A3B0-4641-01CD-8B02-F23034CE7FEC}"/>
              </a:ext>
            </a:extLst>
          </p:cNvPr>
          <p:cNvSpPr txBox="1">
            <a:spLocks/>
          </p:cNvSpPr>
          <p:nvPr/>
        </p:nvSpPr>
        <p:spPr>
          <a:xfrm>
            <a:off x="712169" y="1507934"/>
            <a:ext cx="44323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1" i="0">
                <a:solidFill>
                  <a:srgbClr val="1B3E80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0" cap="none" spc="-10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Valeur</a:t>
            </a:r>
            <a:r>
              <a:rPr kumimoji="0" lang="fr-FR" sz="3000" b="1" i="0" u="none" strike="noStrike" kern="0" cap="none" spc="-55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3</a:t>
            </a:r>
            <a:r>
              <a:rPr kumimoji="0" lang="fr-FR" sz="3000" b="1" i="0" u="none" strike="noStrike" kern="0" cap="none" spc="-45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fr-FR" sz="3000" b="1" i="0" u="none" strike="noStrike" kern="0" cap="none" spc="0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:</a:t>
            </a:r>
            <a:r>
              <a:rPr kumimoji="0" lang="fr-FR" sz="3000" b="1" i="0" u="none" strike="noStrike" kern="0" cap="none" spc="-45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fr-FR" sz="3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La</a:t>
            </a:r>
            <a:r>
              <a:rPr kumimoji="0" lang="fr-FR" sz="3000" b="1" i="0" u="none" strike="noStrike" kern="0" cap="none" spc="-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fr-FR" sz="3000" b="1" i="0" u="none" strike="noStrike" kern="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responsabilité</a:t>
            </a:r>
          </a:p>
        </p:txBody>
      </p:sp>
      <p:pic>
        <p:nvPicPr>
          <p:cNvPr id="9" name="object 34">
            <a:extLst>
              <a:ext uri="{FF2B5EF4-FFF2-40B4-BE49-F238E27FC236}">
                <a16:creationId xmlns:a16="http://schemas.microsoft.com/office/drawing/2014/main" id="{D767A6D1-1B13-49EE-FC2B-7E19C7F86FC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73953" y="2619788"/>
            <a:ext cx="2703131" cy="2136423"/>
          </a:xfrm>
          <a:prstGeom prst="rect">
            <a:avLst/>
          </a:prstGeom>
        </p:spPr>
      </p:pic>
      <p:sp>
        <p:nvSpPr>
          <p:cNvPr id="3" name="object 36">
            <a:extLst>
              <a:ext uri="{FF2B5EF4-FFF2-40B4-BE49-F238E27FC236}">
                <a16:creationId xmlns:a16="http://schemas.microsoft.com/office/drawing/2014/main" id="{08B7E0BA-9D9A-BA0B-3696-CE99816A7ECF}"/>
              </a:ext>
            </a:extLst>
          </p:cNvPr>
          <p:cNvSpPr txBox="1">
            <a:spLocks/>
          </p:cNvSpPr>
          <p:nvPr/>
        </p:nvSpPr>
        <p:spPr>
          <a:xfrm>
            <a:off x="785761" y="2200612"/>
            <a:ext cx="6979284" cy="34696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334A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FF2117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fr-FR" b="1" dirty="0">
                <a:solidFill>
                  <a:srgbClr val="002060"/>
                </a:solidFill>
                <a:latin typeface="Calibri"/>
                <a:cs typeface="Calibri"/>
              </a:rPr>
              <a:t>LEADS</a:t>
            </a:r>
            <a:r>
              <a:rPr lang="fr-FR" b="1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fr-FR" b="1" dirty="0">
                <a:solidFill>
                  <a:srgbClr val="002060"/>
                </a:solidFill>
                <a:latin typeface="Calibri"/>
                <a:cs typeface="Calibri"/>
              </a:rPr>
              <a:t>=</a:t>
            </a:r>
            <a:r>
              <a:rPr lang="fr-FR" b="1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fr-FR" b="1" dirty="0">
                <a:solidFill>
                  <a:srgbClr val="002060"/>
                </a:solidFill>
                <a:latin typeface="Calibri"/>
                <a:cs typeface="Calibri"/>
              </a:rPr>
              <a:t>des</a:t>
            </a:r>
            <a:r>
              <a:rPr lang="fr-FR" b="1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fr-FR" b="1" dirty="0">
                <a:solidFill>
                  <a:srgbClr val="002060"/>
                </a:solidFill>
                <a:latin typeface="Calibri"/>
                <a:cs typeface="Calibri"/>
              </a:rPr>
              <a:t>agences</a:t>
            </a:r>
            <a:r>
              <a:rPr lang="fr-FR" b="1" spc="-10" dirty="0">
                <a:solidFill>
                  <a:srgbClr val="002060"/>
                </a:solidFill>
                <a:latin typeface="Calibri"/>
                <a:cs typeface="Calibri"/>
              </a:rPr>
              <a:t> engagées,</a:t>
            </a:r>
            <a:r>
              <a:rPr lang="fr-FR" b="1"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fr-FR" b="1" spc="-10" dirty="0">
                <a:solidFill>
                  <a:srgbClr val="002060"/>
                </a:solidFill>
                <a:latin typeface="Calibri"/>
                <a:cs typeface="Calibri"/>
              </a:rPr>
              <a:t>respectueuses</a:t>
            </a:r>
            <a:r>
              <a:rPr lang="fr-FR" b="1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fr-FR" b="1" dirty="0">
                <a:solidFill>
                  <a:srgbClr val="002060"/>
                </a:solidFill>
                <a:latin typeface="Calibri"/>
                <a:cs typeface="Calibri"/>
              </a:rPr>
              <a:t>&amp;</a:t>
            </a:r>
            <a:r>
              <a:rPr lang="fr-FR" b="1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fr-FR" b="1" spc="-10" dirty="0">
                <a:solidFill>
                  <a:srgbClr val="002060"/>
                </a:solidFill>
                <a:latin typeface="Calibri"/>
                <a:cs typeface="Calibri"/>
              </a:rPr>
              <a:t>exemplaires</a:t>
            </a:r>
          </a:p>
          <a:p>
            <a:pPr marL="12700" marR="5080" algn="l">
              <a:lnSpc>
                <a:spcPct val="90100"/>
              </a:lnSpc>
              <a:spcBef>
                <a:spcPts val="1889"/>
              </a:spcBef>
            </a:pPr>
            <a:r>
              <a:rPr lang="fr-FR" dirty="0">
                <a:solidFill>
                  <a:srgbClr val="002060"/>
                </a:solidFill>
              </a:rPr>
              <a:t>La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responsabilité</a:t>
            </a:r>
            <a:r>
              <a:rPr lang="fr-FR" dirty="0">
                <a:solidFill>
                  <a:srgbClr val="002060"/>
                </a:solidFill>
              </a:rPr>
              <a:t> au</a:t>
            </a:r>
            <a:r>
              <a:rPr lang="fr-FR" spc="-3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sein</a:t>
            </a:r>
            <a:r>
              <a:rPr lang="fr-FR" spc="-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de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LEADS englobe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l'engagement</a:t>
            </a:r>
            <a:r>
              <a:rPr lang="fr-FR" spc="-60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envers</a:t>
            </a:r>
            <a:r>
              <a:rPr lang="fr-FR" spc="-3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les</a:t>
            </a:r>
            <a:r>
              <a:rPr lang="fr-FR" spc="-10" dirty="0">
                <a:solidFill>
                  <a:srgbClr val="002060"/>
                </a:solidFill>
              </a:rPr>
              <a:t> actions </a:t>
            </a:r>
            <a:r>
              <a:rPr lang="fr-FR" dirty="0">
                <a:solidFill>
                  <a:srgbClr val="002060"/>
                </a:solidFill>
              </a:rPr>
              <a:t>individuelles</a:t>
            </a:r>
            <a:r>
              <a:rPr lang="fr-FR" spc="-3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et</a:t>
            </a:r>
            <a:r>
              <a:rPr lang="fr-FR" spc="-5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la</a:t>
            </a:r>
            <a:r>
              <a:rPr lang="fr-FR" spc="-30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réussite</a:t>
            </a:r>
            <a:r>
              <a:rPr lang="fr-FR" spc="-4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collective des</a:t>
            </a:r>
            <a:r>
              <a:rPr lang="fr-FR" spc="-4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projets.</a:t>
            </a:r>
            <a:r>
              <a:rPr lang="fr-FR" spc="-5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Cela</a:t>
            </a:r>
            <a:r>
              <a:rPr lang="fr-FR" spc="-4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inclut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le</a:t>
            </a:r>
            <a:r>
              <a:rPr lang="fr-FR" spc="-4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respect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des</a:t>
            </a:r>
            <a:r>
              <a:rPr lang="fr-FR" spc="-50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promesses </a:t>
            </a:r>
            <a:r>
              <a:rPr lang="fr-FR" dirty="0">
                <a:solidFill>
                  <a:srgbClr val="002060"/>
                </a:solidFill>
              </a:rPr>
              <a:t>et</a:t>
            </a:r>
            <a:r>
              <a:rPr lang="fr-FR" spc="-3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des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attentes</a:t>
            </a:r>
            <a:r>
              <a:rPr lang="fr-FR" spc="-1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des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clients,</a:t>
            </a:r>
            <a:r>
              <a:rPr lang="fr-FR" spc="-3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ainsi</a:t>
            </a:r>
            <a:r>
              <a:rPr lang="fr-FR" spc="-1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que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la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garantie</a:t>
            </a:r>
            <a:r>
              <a:rPr lang="fr-FR" spc="-3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des</a:t>
            </a:r>
            <a:r>
              <a:rPr lang="fr-FR" spc="-30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engagements</a:t>
            </a:r>
            <a:r>
              <a:rPr lang="fr-FR" spc="-5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humains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et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légaux. </a:t>
            </a:r>
            <a:r>
              <a:rPr lang="fr-FR" dirty="0">
                <a:solidFill>
                  <a:srgbClr val="002060"/>
                </a:solidFill>
              </a:rPr>
              <a:t>La</a:t>
            </a:r>
            <a:r>
              <a:rPr lang="fr-FR" spc="-40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responsabilité </a:t>
            </a:r>
            <a:r>
              <a:rPr lang="fr-FR" dirty="0">
                <a:solidFill>
                  <a:srgbClr val="002060"/>
                </a:solidFill>
              </a:rPr>
              <a:t>s'étend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à</a:t>
            </a:r>
            <a:r>
              <a:rPr lang="fr-FR" spc="-4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la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conformité</a:t>
            </a:r>
            <a:r>
              <a:rPr lang="fr-FR" spc="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avec</a:t>
            </a:r>
            <a:r>
              <a:rPr lang="fr-FR" spc="-3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les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réglementations</a:t>
            </a:r>
            <a:r>
              <a:rPr lang="fr-FR" spc="-2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fiscales,</a:t>
            </a:r>
            <a:r>
              <a:rPr lang="fr-FR" spc="-1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juridiques </a:t>
            </a:r>
            <a:r>
              <a:rPr lang="fr-FR" dirty="0">
                <a:solidFill>
                  <a:srgbClr val="002060"/>
                </a:solidFill>
              </a:rPr>
              <a:t>et</a:t>
            </a:r>
            <a:r>
              <a:rPr lang="fr-FR" spc="-30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environnementales,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et</a:t>
            </a:r>
            <a:r>
              <a:rPr lang="fr-FR" spc="-3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à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l'adoption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de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pratiques</a:t>
            </a:r>
            <a:r>
              <a:rPr lang="fr-FR" spc="-2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éthiques</a:t>
            </a:r>
            <a:r>
              <a:rPr lang="fr-FR" spc="-6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et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durables</a:t>
            </a:r>
            <a:r>
              <a:rPr lang="fr-FR" spc="-20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(RSE).</a:t>
            </a:r>
          </a:p>
          <a:p>
            <a:pPr marL="12700" marR="958215" algn="l">
              <a:lnSpc>
                <a:spcPts val="1720"/>
              </a:lnSpc>
              <a:spcBef>
                <a:spcPts val="1025"/>
              </a:spcBef>
            </a:pPr>
            <a:r>
              <a:rPr lang="fr-FR" dirty="0">
                <a:solidFill>
                  <a:srgbClr val="002060"/>
                </a:solidFill>
              </a:rPr>
              <a:t>Être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responsable</a:t>
            </a:r>
            <a:r>
              <a:rPr lang="fr-FR" spc="-1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signifie</a:t>
            </a:r>
            <a:r>
              <a:rPr lang="fr-FR" spc="-30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également</a:t>
            </a:r>
            <a:r>
              <a:rPr lang="fr-FR" spc="-5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être</a:t>
            </a:r>
            <a:r>
              <a:rPr lang="fr-FR" spc="-30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exemplaire,</a:t>
            </a:r>
            <a:r>
              <a:rPr lang="fr-FR" spc="-50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respectueux</a:t>
            </a:r>
            <a:r>
              <a:rPr lang="fr-FR" spc="-5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de</a:t>
            </a:r>
            <a:r>
              <a:rPr lang="fr-FR" spc="-30" dirty="0">
                <a:solidFill>
                  <a:srgbClr val="002060"/>
                </a:solidFill>
              </a:rPr>
              <a:t> </a:t>
            </a:r>
            <a:r>
              <a:rPr lang="fr-FR" spc="-20" dirty="0">
                <a:solidFill>
                  <a:srgbClr val="002060"/>
                </a:solidFill>
              </a:rPr>
              <a:t>tout l’écosystème</a:t>
            </a:r>
            <a:r>
              <a:rPr lang="fr-FR" spc="-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et</a:t>
            </a:r>
            <a:r>
              <a:rPr lang="fr-FR" spc="-5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des</a:t>
            </a:r>
            <a:r>
              <a:rPr lang="fr-FR" spc="-4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valeurs</a:t>
            </a:r>
            <a:r>
              <a:rPr lang="fr-FR" spc="-3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de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l'association.</a:t>
            </a:r>
          </a:p>
          <a:p>
            <a:pPr marL="12700" marR="62865" algn="l">
              <a:lnSpc>
                <a:spcPct val="90100"/>
              </a:lnSpc>
              <a:spcBef>
                <a:spcPts val="985"/>
              </a:spcBef>
            </a:pPr>
            <a:r>
              <a:rPr lang="fr-FR" dirty="0">
                <a:solidFill>
                  <a:srgbClr val="002060"/>
                </a:solidFill>
              </a:rPr>
              <a:t>C'est</a:t>
            </a:r>
            <a:r>
              <a:rPr lang="fr-FR" spc="-4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une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valeur </a:t>
            </a:r>
            <a:r>
              <a:rPr lang="fr-FR" spc="-10" dirty="0">
                <a:solidFill>
                  <a:srgbClr val="002060"/>
                </a:solidFill>
              </a:rPr>
              <a:t>engageante</a:t>
            </a:r>
            <a:r>
              <a:rPr lang="fr-FR" spc="-4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qui</a:t>
            </a:r>
            <a:r>
              <a:rPr lang="fr-FR" spc="-3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met</a:t>
            </a:r>
            <a:r>
              <a:rPr lang="fr-FR" spc="-4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en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avant</a:t>
            </a:r>
            <a:r>
              <a:rPr lang="fr-FR" spc="-2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la</a:t>
            </a:r>
            <a:r>
              <a:rPr lang="fr-FR" spc="-1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solidarité,</a:t>
            </a:r>
            <a:r>
              <a:rPr lang="fr-FR" spc="-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l'honnêteté</a:t>
            </a:r>
            <a:r>
              <a:rPr lang="fr-FR" spc="-4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et</a:t>
            </a:r>
            <a:r>
              <a:rPr lang="fr-FR" spc="-20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l'expertise professionnelle</a:t>
            </a:r>
            <a:r>
              <a:rPr lang="fr-FR" dirty="0">
                <a:solidFill>
                  <a:srgbClr val="002060"/>
                </a:solidFill>
              </a:rPr>
              <a:t> des</a:t>
            </a:r>
            <a:r>
              <a:rPr lang="fr-FR" spc="-4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membres</a:t>
            </a:r>
            <a:r>
              <a:rPr lang="fr-FR" spc="-4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de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LEADS.</a:t>
            </a:r>
            <a:r>
              <a:rPr lang="fr-FR" spc="-30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Faire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grandir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la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filière</a:t>
            </a:r>
            <a:r>
              <a:rPr lang="fr-FR" spc="-2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en</a:t>
            </a:r>
            <a:r>
              <a:rPr lang="fr-FR" spc="-40" dirty="0">
                <a:solidFill>
                  <a:srgbClr val="002060"/>
                </a:solidFill>
              </a:rPr>
              <a:t> </a:t>
            </a:r>
            <a:r>
              <a:rPr lang="fr-FR" spc="-20" dirty="0">
                <a:solidFill>
                  <a:srgbClr val="002060"/>
                </a:solidFill>
              </a:rPr>
              <a:t>s’appuyant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sur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spc="-25" dirty="0">
                <a:solidFill>
                  <a:srgbClr val="002060"/>
                </a:solidFill>
              </a:rPr>
              <a:t>la </a:t>
            </a:r>
            <a:r>
              <a:rPr lang="fr-FR" dirty="0">
                <a:solidFill>
                  <a:srgbClr val="002060"/>
                </a:solidFill>
              </a:rPr>
              <a:t>force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du</a:t>
            </a:r>
            <a:r>
              <a:rPr lang="fr-FR" spc="-5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groupe.</a:t>
            </a:r>
          </a:p>
        </p:txBody>
      </p:sp>
    </p:spTree>
    <p:extLst>
      <p:ext uri="{BB962C8B-B14F-4D97-AF65-F5344CB8AC3E}">
        <p14:creationId xmlns:p14="http://schemas.microsoft.com/office/powerpoint/2010/main" val="3491654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87C33BD8-7F07-C5ED-AD60-52C80769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572" y="384206"/>
            <a:ext cx="2309412" cy="629176"/>
          </a:xfrm>
        </p:spPr>
        <p:txBody>
          <a:bodyPr/>
          <a:lstStyle/>
          <a:p>
            <a:r>
              <a:rPr lang="fr-FR" sz="4800" dirty="0"/>
              <a:t>Atelier 1</a:t>
            </a:r>
          </a:p>
        </p:txBody>
      </p:sp>
      <p:sp>
        <p:nvSpPr>
          <p:cNvPr id="8" name="object 35">
            <a:extLst>
              <a:ext uri="{FF2B5EF4-FFF2-40B4-BE49-F238E27FC236}">
                <a16:creationId xmlns:a16="http://schemas.microsoft.com/office/drawing/2014/main" id="{5FC6A3B0-4641-01CD-8B02-F23034CE7FEC}"/>
              </a:ext>
            </a:extLst>
          </p:cNvPr>
          <p:cNvSpPr txBox="1">
            <a:spLocks/>
          </p:cNvSpPr>
          <p:nvPr/>
        </p:nvSpPr>
        <p:spPr>
          <a:xfrm>
            <a:off x="712169" y="1507934"/>
            <a:ext cx="44323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1" i="0">
                <a:solidFill>
                  <a:srgbClr val="1B3E80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0" cap="none" spc="-10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Valeur</a:t>
            </a:r>
            <a:r>
              <a:rPr kumimoji="0" lang="fr-FR" sz="3000" b="1" i="0" u="none" strike="noStrike" kern="0" cap="none" spc="-55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4</a:t>
            </a:r>
            <a:r>
              <a:rPr kumimoji="0" lang="fr-FR" sz="3000" b="1" i="0" u="none" strike="noStrike" kern="0" cap="none" spc="-45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fr-FR" sz="3000" b="1" i="0" u="none" strike="noStrike" kern="0" cap="none" spc="0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:</a:t>
            </a:r>
            <a:r>
              <a:rPr kumimoji="0" lang="fr-FR" sz="3000" b="1" i="0" u="none" strike="noStrike" kern="0" cap="none" spc="-45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fr-FR" sz="3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La</a:t>
            </a:r>
            <a:r>
              <a:rPr kumimoji="0" lang="fr-FR" sz="3000" b="1" i="0" u="none" strike="noStrike" kern="0" cap="none" spc="-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lang="fr-FR" kern="0" spc="-10" dirty="0">
                <a:solidFill>
                  <a:srgbClr val="FF0000"/>
                </a:solidFill>
              </a:rPr>
              <a:t>bienveillance</a:t>
            </a:r>
            <a:endParaRPr kumimoji="0" lang="fr-FR" sz="3000" b="1" i="0" u="none" strike="noStrike" kern="0" cap="none" spc="-1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pic>
        <p:nvPicPr>
          <p:cNvPr id="9" name="object 34">
            <a:extLst>
              <a:ext uri="{FF2B5EF4-FFF2-40B4-BE49-F238E27FC236}">
                <a16:creationId xmlns:a16="http://schemas.microsoft.com/office/drawing/2014/main" id="{D767A6D1-1B13-49EE-FC2B-7E19C7F86FC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73953" y="2619788"/>
            <a:ext cx="2703131" cy="2136423"/>
          </a:xfrm>
          <a:prstGeom prst="rect">
            <a:avLst/>
          </a:prstGeom>
        </p:spPr>
      </p:pic>
      <p:sp>
        <p:nvSpPr>
          <p:cNvPr id="2" name="object 36">
            <a:extLst>
              <a:ext uri="{FF2B5EF4-FFF2-40B4-BE49-F238E27FC236}">
                <a16:creationId xmlns:a16="http://schemas.microsoft.com/office/drawing/2014/main" id="{C5879DD3-24B8-8C8B-A6B7-9F217347E1F2}"/>
              </a:ext>
            </a:extLst>
          </p:cNvPr>
          <p:cNvSpPr txBox="1"/>
          <p:nvPr/>
        </p:nvSpPr>
        <p:spPr>
          <a:xfrm>
            <a:off x="726330" y="2410001"/>
            <a:ext cx="6819900" cy="26561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b="1" dirty="0">
                <a:solidFill>
                  <a:srgbClr val="002060"/>
                </a:solidFill>
                <a:latin typeface="Calibri"/>
                <a:cs typeface="Calibri"/>
              </a:rPr>
              <a:t>LEADS</a:t>
            </a:r>
            <a:r>
              <a:rPr b="1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2060"/>
                </a:solidFill>
                <a:latin typeface="Calibri"/>
                <a:cs typeface="Calibri"/>
              </a:rPr>
              <a:t>=</a:t>
            </a:r>
            <a:r>
              <a:rPr b="1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2060"/>
                </a:solidFill>
                <a:latin typeface="Calibri"/>
                <a:cs typeface="Calibri"/>
              </a:rPr>
              <a:t>l’intelligence</a:t>
            </a:r>
            <a:r>
              <a:rPr b="1" spc="-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2060"/>
                </a:solidFill>
                <a:latin typeface="Calibri"/>
                <a:cs typeface="Calibri"/>
              </a:rPr>
              <a:t>collective</a:t>
            </a:r>
            <a:r>
              <a:rPr b="1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2060"/>
                </a:solidFill>
                <a:latin typeface="Calibri"/>
                <a:cs typeface="Calibri"/>
              </a:rPr>
              <a:t>au</a:t>
            </a:r>
            <a:r>
              <a:rPr b="1"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2060"/>
                </a:solidFill>
                <a:latin typeface="Calibri"/>
                <a:cs typeface="Calibri"/>
              </a:rPr>
              <a:t>service du</a:t>
            </a:r>
            <a:r>
              <a:rPr b="1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2060"/>
                </a:solidFill>
                <a:latin typeface="Calibri"/>
                <a:cs typeface="Calibri"/>
              </a:rPr>
              <a:t>groupe</a:t>
            </a:r>
            <a:endParaRPr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 marR="53340" algn="just">
              <a:lnSpc>
                <a:spcPct val="90100"/>
              </a:lnSpc>
              <a:spcBef>
                <a:spcPts val="1889"/>
              </a:spcBef>
            </a:pP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La</a:t>
            </a:r>
            <a:r>
              <a:rPr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bienveillance</a:t>
            </a:r>
            <a:r>
              <a:rPr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chez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LEADS</a:t>
            </a:r>
            <a:r>
              <a:rPr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se</a:t>
            </a:r>
            <a:r>
              <a:rPr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manifeste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par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la</a:t>
            </a: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capacité</a:t>
            </a:r>
            <a:r>
              <a:rPr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à</a:t>
            </a:r>
            <a:r>
              <a:rPr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échanger,</a:t>
            </a:r>
            <a:r>
              <a:rPr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s’entraider</a:t>
            </a:r>
            <a:r>
              <a:rPr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et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partager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des</a:t>
            </a:r>
            <a:r>
              <a:rPr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connaissances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et</a:t>
            </a:r>
            <a:r>
              <a:rPr spc="-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des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ressources.</a:t>
            </a: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Elle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repose</a:t>
            </a:r>
            <a:r>
              <a:rPr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sur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le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respect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mutuel</a:t>
            </a:r>
            <a:r>
              <a:rPr spc="-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et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l'intelligence</a:t>
            </a: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collective,</a:t>
            </a:r>
            <a:r>
              <a:rPr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favorisant</a:t>
            </a:r>
            <a:r>
              <a:rPr spc="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la</a:t>
            </a:r>
            <a:r>
              <a:rPr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solidarité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 et</a:t>
            </a: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la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transparence.</a:t>
            </a:r>
            <a:endParaRPr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 marR="5080">
              <a:lnSpc>
                <a:spcPct val="89900"/>
              </a:lnSpc>
              <a:spcBef>
                <a:spcPts val="995"/>
              </a:spcBef>
            </a:pP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La</a:t>
            </a:r>
            <a:r>
              <a:rPr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bienveillance</a:t>
            </a:r>
            <a:r>
              <a:rPr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implique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de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pouvoir compter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sur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les</a:t>
            </a:r>
            <a:r>
              <a:rPr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autres,</a:t>
            </a:r>
            <a:r>
              <a:rPr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de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réfléchir</a:t>
            </a: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et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d’agir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ensemble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pour</a:t>
            </a:r>
            <a:r>
              <a:rPr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le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bien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commun.</a:t>
            </a:r>
            <a:r>
              <a:rPr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C'est</a:t>
            </a:r>
            <a:r>
              <a:rPr spc="-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une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valeur</a:t>
            </a:r>
            <a:r>
              <a:rPr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qui</a:t>
            </a:r>
            <a:r>
              <a:rPr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soutient</a:t>
            </a:r>
            <a:r>
              <a:rPr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la</a:t>
            </a: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collaboration</a:t>
            </a:r>
            <a:r>
              <a:rPr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et</a:t>
            </a:r>
            <a:r>
              <a:rPr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le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soutien</a:t>
            </a:r>
            <a:r>
              <a:rPr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entre</a:t>
            </a:r>
            <a:r>
              <a:rPr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les</a:t>
            </a:r>
            <a:r>
              <a:rPr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membres,</a:t>
            </a:r>
            <a:r>
              <a:rPr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renforçant</a:t>
            </a:r>
            <a:r>
              <a:rPr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ainsi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le</a:t>
            </a:r>
            <a:r>
              <a:rPr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tissu</a:t>
            </a:r>
            <a:r>
              <a:rPr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social</a:t>
            </a:r>
            <a:r>
              <a:rPr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2060"/>
                </a:solidFill>
                <a:latin typeface="Calibri"/>
                <a:cs typeface="Calibri"/>
              </a:rPr>
              <a:t>et</a:t>
            </a:r>
            <a:r>
              <a:rPr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professionnel</a:t>
            </a:r>
            <a:r>
              <a:rPr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pc="-25" dirty="0">
                <a:solidFill>
                  <a:srgbClr val="002060"/>
                </a:solidFill>
                <a:latin typeface="Calibri"/>
                <a:cs typeface="Calibri"/>
              </a:rPr>
              <a:t>de </a:t>
            </a:r>
            <a:r>
              <a:rPr spc="-10" dirty="0">
                <a:solidFill>
                  <a:srgbClr val="002060"/>
                </a:solidFill>
                <a:latin typeface="Calibri"/>
                <a:cs typeface="Calibri"/>
              </a:rPr>
              <a:t>l'association.</a:t>
            </a:r>
            <a:endParaRPr dirty="0">
              <a:solidFill>
                <a:srgbClr val="00206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8580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87C33BD8-7F07-C5ED-AD60-52C80769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572" y="384206"/>
            <a:ext cx="2309412" cy="629176"/>
          </a:xfrm>
        </p:spPr>
        <p:txBody>
          <a:bodyPr/>
          <a:lstStyle/>
          <a:p>
            <a:r>
              <a:rPr lang="fr-FR" sz="4800" dirty="0"/>
              <a:t>Atelier 1</a:t>
            </a:r>
          </a:p>
        </p:txBody>
      </p:sp>
      <p:sp>
        <p:nvSpPr>
          <p:cNvPr id="8" name="object 35">
            <a:extLst>
              <a:ext uri="{FF2B5EF4-FFF2-40B4-BE49-F238E27FC236}">
                <a16:creationId xmlns:a16="http://schemas.microsoft.com/office/drawing/2014/main" id="{5FC6A3B0-4641-01CD-8B02-F23034CE7FEC}"/>
              </a:ext>
            </a:extLst>
          </p:cNvPr>
          <p:cNvSpPr txBox="1">
            <a:spLocks/>
          </p:cNvSpPr>
          <p:nvPr/>
        </p:nvSpPr>
        <p:spPr>
          <a:xfrm>
            <a:off x="712169" y="1507934"/>
            <a:ext cx="44323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1" i="0">
                <a:solidFill>
                  <a:srgbClr val="1B3E80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kern="0" spc="-10" dirty="0"/>
              <a:t>En conclusion</a:t>
            </a:r>
            <a:endParaRPr kumimoji="0" lang="fr-FR" sz="3000" b="1" i="0" u="none" strike="noStrike" kern="0" cap="none" spc="-1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pic>
        <p:nvPicPr>
          <p:cNvPr id="9" name="object 34">
            <a:extLst>
              <a:ext uri="{FF2B5EF4-FFF2-40B4-BE49-F238E27FC236}">
                <a16:creationId xmlns:a16="http://schemas.microsoft.com/office/drawing/2014/main" id="{D767A6D1-1B13-49EE-FC2B-7E19C7F86FC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73953" y="2619788"/>
            <a:ext cx="2703131" cy="2136423"/>
          </a:xfrm>
          <a:prstGeom prst="rect">
            <a:avLst/>
          </a:prstGeom>
        </p:spPr>
      </p:pic>
      <p:sp>
        <p:nvSpPr>
          <p:cNvPr id="3" name="object 36">
            <a:extLst>
              <a:ext uri="{FF2B5EF4-FFF2-40B4-BE49-F238E27FC236}">
                <a16:creationId xmlns:a16="http://schemas.microsoft.com/office/drawing/2014/main" id="{2532FECD-4A5C-A27F-9CDB-3C9B62DF2B5F}"/>
              </a:ext>
            </a:extLst>
          </p:cNvPr>
          <p:cNvSpPr txBox="1">
            <a:spLocks/>
          </p:cNvSpPr>
          <p:nvPr/>
        </p:nvSpPr>
        <p:spPr>
          <a:xfrm>
            <a:off x="755944" y="2210550"/>
            <a:ext cx="6979284" cy="3520836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334A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FF2117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22225" algn="l">
              <a:lnSpc>
                <a:spcPts val="1739"/>
              </a:lnSpc>
              <a:spcBef>
                <a:spcPts val="305"/>
              </a:spcBef>
            </a:pPr>
            <a:r>
              <a:rPr lang="fr-FR" dirty="0">
                <a:solidFill>
                  <a:srgbClr val="002060"/>
                </a:solidFill>
              </a:rPr>
              <a:t>Les</a:t>
            </a:r>
            <a:r>
              <a:rPr lang="fr-FR" spc="-40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valeurs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de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LEADS</a:t>
            </a:r>
            <a:r>
              <a:rPr lang="fr-FR" spc="-1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–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disponibilité,</a:t>
            </a:r>
            <a:r>
              <a:rPr lang="fr-FR" spc="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créativité,</a:t>
            </a:r>
            <a:r>
              <a:rPr lang="fr-FR" spc="-30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responsabilité</a:t>
            </a:r>
            <a:r>
              <a:rPr lang="fr-FR" spc="1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et</a:t>
            </a:r>
            <a:r>
              <a:rPr lang="fr-FR" spc="-4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bienveillance</a:t>
            </a:r>
            <a:r>
              <a:rPr lang="fr-FR" spc="-3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–</a:t>
            </a:r>
            <a:r>
              <a:rPr lang="fr-FR" spc="-10" dirty="0">
                <a:solidFill>
                  <a:srgbClr val="002060"/>
                </a:solidFill>
              </a:rPr>
              <a:t> </a:t>
            </a:r>
            <a:r>
              <a:rPr lang="fr-FR" spc="-20" dirty="0">
                <a:solidFill>
                  <a:srgbClr val="002060"/>
                </a:solidFill>
              </a:rPr>
              <a:t>sont </a:t>
            </a:r>
            <a:r>
              <a:rPr lang="fr-FR" spc="-10" dirty="0">
                <a:solidFill>
                  <a:srgbClr val="002060"/>
                </a:solidFill>
              </a:rPr>
              <a:t>profondément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interconnectées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et</a:t>
            </a:r>
            <a:r>
              <a:rPr lang="fr-FR" spc="-5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se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renforcent</a:t>
            </a:r>
            <a:r>
              <a:rPr lang="fr-FR" spc="-40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mutuellement.</a:t>
            </a:r>
          </a:p>
          <a:p>
            <a:pPr marL="12700" marR="451484" algn="l">
              <a:lnSpc>
                <a:spcPts val="1739"/>
              </a:lnSpc>
              <a:spcBef>
                <a:spcPts val="980"/>
              </a:spcBef>
            </a:pPr>
            <a:r>
              <a:rPr lang="fr-FR" dirty="0">
                <a:solidFill>
                  <a:srgbClr val="002060"/>
                </a:solidFill>
              </a:rPr>
              <a:t>La</a:t>
            </a:r>
            <a:r>
              <a:rPr lang="fr-FR" spc="-40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disponibilité</a:t>
            </a:r>
            <a:r>
              <a:rPr lang="fr-FR" spc="-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assure</a:t>
            </a:r>
            <a:r>
              <a:rPr lang="fr-FR" spc="-1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une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écoute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et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un</a:t>
            </a:r>
            <a:r>
              <a:rPr lang="fr-FR" spc="-30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accompagnement</a:t>
            </a:r>
            <a:r>
              <a:rPr lang="fr-FR" spc="-4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constants,</a:t>
            </a:r>
            <a:r>
              <a:rPr lang="fr-FR" spc="-1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créant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spc="-35" dirty="0">
                <a:solidFill>
                  <a:srgbClr val="002060"/>
                </a:solidFill>
              </a:rPr>
              <a:t>un </a:t>
            </a:r>
            <a:r>
              <a:rPr lang="fr-FR" spc="-10" dirty="0">
                <a:solidFill>
                  <a:srgbClr val="002060"/>
                </a:solidFill>
              </a:rPr>
              <a:t>environnement</a:t>
            </a:r>
            <a:r>
              <a:rPr lang="fr-FR" spc="-1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propice</a:t>
            </a:r>
            <a:r>
              <a:rPr lang="fr-FR" spc="-1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à</a:t>
            </a:r>
            <a:r>
              <a:rPr lang="fr-FR" spc="-20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l'expression</a:t>
            </a:r>
            <a:r>
              <a:rPr lang="fr-FR" spc="-2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de</a:t>
            </a:r>
            <a:r>
              <a:rPr lang="fr-FR" spc="-1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la</a:t>
            </a:r>
            <a:r>
              <a:rPr lang="fr-FR" spc="-20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créativité.</a:t>
            </a:r>
          </a:p>
          <a:p>
            <a:pPr marL="12700" marR="78105" algn="l">
              <a:lnSpc>
                <a:spcPts val="1720"/>
              </a:lnSpc>
            </a:pPr>
            <a:r>
              <a:rPr lang="fr-FR" dirty="0">
                <a:solidFill>
                  <a:srgbClr val="002060"/>
                </a:solidFill>
              </a:rPr>
              <a:t>La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créativité,</a:t>
            </a:r>
            <a:r>
              <a:rPr lang="fr-FR" spc="-1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à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son</a:t>
            </a:r>
            <a:r>
              <a:rPr lang="fr-FR" spc="-10" dirty="0">
                <a:solidFill>
                  <a:srgbClr val="002060"/>
                </a:solidFill>
              </a:rPr>
              <a:t> </a:t>
            </a:r>
            <a:r>
              <a:rPr lang="fr-FR" spc="-25" dirty="0">
                <a:solidFill>
                  <a:srgbClr val="002060"/>
                </a:solidFill>
              </a:rPr>
              <a:t>tour,</a:t>
            </a:r>
            <a:r>
              <a:rPr lang="fr-FR" spc="-1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nourrit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l'innovation</a:t>
            </a:r>
            <a:r>
              <a:rPr lang="fr-FR" spc="-1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et</a:t>
            </a:r>
            <a:r>
              <a:rPr lang="fr-FR" spc="-4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la</a:t>
            </a:r>
            <a:r>
              <a:rPr lang="fr-FR" spc="-1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différenciation, </a:t>
            </a:r>
            <a:r>
              <a:rPr lang="fr-FR" dirty="0">
                <a:solidFill>
                  <a:srgbClr val="002060"/>
                </a:solidFill>
              </a:rPr>
              <a:t>tout</a:t>
            </a:r>
            <a:r>
              <a:rPr lang="fr-FR" spc="-1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en</a:t>
            </a:r>
            <a:r>
              <a:rPr lang="fr-FR" spc="-30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respectant </a:t>
            </a:r>
            <a:r>
              <a:rPr lang="fr-FR" dirty="0">
                <a:solidFill>
                  <a:srgbClr val="002060"/>
                </a:solidFill>
              </a:rPr>
              <a:t>les</a:t>
            </a:r>
            <a:r>
              <a:rPr lang="fr-FR" spc="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engagements</a:t>
            </a:r>
            <a:r>
              <a:rPr lang="fr-FR" spc="-5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de</a:t>
            </a:r>
            <a:r>
              <a:rPr lang="fr-FR" spc="-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responsabilité.</a:t>
            </a:r>
          </a:p>
          <a:p>
            <a:pPr marL="12700" marR="5080" algn="l">
              <a:lnSpc>
                <a:spcPts val="1720"/>
              </a:lnSpc>
              <a:spcBef>
                <a:spcPts val="1015"/>
              </a:spcBef>
            </a:pPr>
            <a:r>
              <a:rPr lang="fr-FR" dirty="0">
                <a:solidFill>
                  <a:srgbClr val="002060"/>
                </a:solidFill>
              </a:rPr>
              <a:t>La</a:t>
            </a:r>
            <a:r>
              <a:rPr lang="fr-FR" spc="-4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responsabilité</a:t>
            </a:r>
            <a:r>
              <a:rPr lang="fr-FR" spc="-20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garantit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des</a:t>
            </a:r>
            <a:r>
              <a:rPr lang="fr-FR" spc="-4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actions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éthiques</a:t>
            </a:r>
            <a:r>
              <a:rPr lang="fr-FR" spc="-4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et</a:t>
            </a:r>
            <a:r>
              <a:rPr lang="fr-FR" spc="-5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durables,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soutenant</a:t>
            </a:r>
            <a:r>
              <a:rPr lang="fr-FR" spc="-1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la</a:t>
            </a:r>
            <a:r>
              <a:rPr lang="fr-FR" spc="-4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confiance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spc="-25" dirty="0">
                <a:solidFill>
                  <a:srgbClr val="002060"/>
                </a:solidFill>
              </a:rPr>
              <a:t>et </a:t>
            </a:r>
            <a:r>
              <a:rPr lang="fr-FR" dirty="0">
                <a:solidFill>
                  <a:srgbClr val="002060"/>
                </a:solidFill>
              </a:rPr>
              <a:t>la</a:t>
            </a:r>
            <a:r>
              <a:rPr lang="fr-FR" spc="-20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collaboration.</a:t>
            </a:r>
          </a:p>
          <a:p>
            <a:pPr marL="12700" marR="5080" algn="l">
              <a:lnSpc>
                <a:spcPts val="1720"/>
              </a:lnSpc>
              <a:spcBef>
                <a:spcPts val="1019"/>
              </a:spcBef>
            </a:pPr>
            <a:r>
              <a:rPr lang="fr-FR" dirty="0">
                <a:solidFill>
                  <a:srgbClr val="002060"/>
                </a:solidFill>
              </a:rPr>
              <a:t>Enfin,</a:t>
            </a:r>
            <a:r>
              <a:rPr lang="fr-FR" spc="-4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la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bienveillance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favorise</a:t>
            </a:r>
            <a:r>
              <a:rPr lang="fr-FR" dirty="0">
                <a:solidFill>
                  <a:srgbClr val="002060"/>
                </a:solidFill>
              </a:rPr>
              <a:t> un</a:t>
            </a:r>
            <a:r>
              <a:rPr lang="fr-FR" spc="-4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climat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de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solidarité et</a:t>
            </a:r>
            <a:r>
              <a:rPr lang="fr-FR" spc="-5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de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partage,</a:t>
            </a:r>
            <a:r>
              <a:rPr lang="fr-FR" spc="-4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essentiel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pour</a:t>
            </a:r>
            <a:r>
              <a:rPr lang="fr-FR" spc="-20" dirty="0">
                <a:solidFill>
                  <a:srgbClr val="002060"/>
                </a:solidFill>
              </a:rPr>
              <a:t> </a:t>
            </a:r>
            <a:r>
              <a:rPr lang="fr-FR" spc="-25" dirty="0">
                <a:solidFill>
                  <a:srgbClr val="002060"/>
                </a:solidFill>
              </a:rPr>
              <a:t>la </a:t>
            </a:r>
            <a:r>
              <a:rPr lang="fr-FR" dirty="0">
                <a:solidFill>
                  <a:srgbClr val="002060"/>
                </a:solidFill>
              </a:rPr>
              <a:t>cohésion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et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le</a:t>
            </a:r>
            <a:r>
              <a:rPr lang="fr-FR" spc="-4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succès</a:t>
            </a:r>
            <a:r>
              <a:rPr lang="fr-FR" spc="-4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collectif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des</a:t>
            </a:r>
            <a:r>
              <a:rPr lang="fr-FR" spc="-4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projets.</a:t>
            </a:r>
          </a:p>
          <a:p>
            <a:pPr marL="12700" marR="121920" algn="l">
              <a:lnSpc>
                <a:spcPts val="1739"/>
              </a:lnSpc>
              <a:spcBef>
                <a:spcPts val="985"/>
              </a:spcBef>
            </a:pPr>
            <a:r>
              <a:rPr lang="fr-FR" dirty="0">
                <a:solidFill>
                  <a:srgbClr val="002060"/>
                </a:solidFill>
              </a:rPr>
              <a:t>Ensemble,</a:t>
            </a:r>
            <a:r>
              <a:rPr lang="fr-FR" spc="-5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ces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valeurs</a:t>
            </a:r>
            <a:r>
              <a:rPr lang="fr-FR" spc="-5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créent</a:t>
            </a:r>
            <a:r>
              <a:rPr lang="fr-FR" spc="-4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une</a:t>
            </a:r>
            <a:r>
              <a:rPr lang="fr-FR" spc="-4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dynamique</a:t>
            </a:r>
            <a:r>
              <a:rPr lang="fr-FR" spc="-4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harmonieuse</a:t>
            </a:r>
            <a:r>
              <a:rPr lang="fr-FR" spc="-4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et</a:t>
            </a:r>
            <a:r>
              <a:rPr lang="fr-FR" spc="-4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durable,</a:t>
            </a:r>
            <a:r>
              <a:rPr lang="fr-FR" spc="-4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alignée</a:t>
            </a:r>
            <a:r>
              <a:rPr lang="fr-FR" spc="-45" dirty="0">
                <a:solidFill>
                  <a:srgbClr val="002060"/>
                </a:solidFill>
              </a:rPr>
              <a:t> </a:t>
            </a:r>
            <a:r>
              <a:rPr lang="fr-FR" spc="-20" dirty="0">
                <a:solidFill>
                  <a:srgbClr val="002060"/>
                </a:solidFill>
              </a:rPr>
              <a:t>avec </a:t>
            </a:r>
            <a:r>
              <a:rPr lang="fr-FR" dirty="0">
                <a:solidFill>
                  <a:srgbClr val="002060"/>
                </a:solidFill>
              </a:rPr>
              <a:t>les</a:t>
            </a:r>
            <a:r>
              <a:rPr lang="fr-FR" spc="-30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objectifs</a:t>
            </a:r>
            <a:r>
              <a:rPr lang="fr-FR" spc="-25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de</a:t>
            </a:r>
            <a:r>
              <a:rPr lang="fr-FR" spc="-35" dirty="0">
                <a:solidFill>
                  <a:srgbClr val="002060"/>
                </a:solidFill>
              </a:rPr>
              <a:t> </a:t>
            </a:r>
            <a:r>
              <a:rPr lang="fr-FR" spc="-10" dirty="0">
                <a:solidFill>
                  <a:srgbClr val="002060"/>
                </a:solidFill>
              </a:rPr>
              <a:t>LEADS.</a:t>
            </a:r>
          </a:p>
        </p:txBody>
      </p:sp>
    </p:spTree>
    <p:extLst>
      <p:ext uri="{BB962C8B-B14F-4D97-AF65-F5344CB8AC3E}">
        <p14:creationId xmlns:p14="http://schemas.microsoft.com/office/powerpoint/2010/main" val="1539542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87C33BD8-7F07-C5ED-AD60-52C80769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572" y="384206"/>
            <a:ext cx="2309412" cy="629176"/>
          </a:xfrm>
        </p:spPr>
        <p:txBody>
          <a:bodyPr/>
          <a:lstStyle/>
          <a:p>
            <a:r>
              <a:rPr lang="fr-FR" sz="4800" dirty="0"/>
              <a:t>Atelier 2</a:t>
            </a:r>
          </a:p>
        </p:txBody>
      </p:sp>
      <p:sp>
        <p:nvSpPr>
          <p:cNvPr id="2" name="object 34">
            <a:extLst>
              <a:ext uri="{FF2B5EF4-FFF2-40B4-BE49-F238E27FC236}">
                <a16:creationId xmlns:a16="http://schemas.microsoft.com/office/drawing/2014/main" id="{9CDD5F54-2B69-DB6D-7B18-091825D9F6BC}"/>
              </a:ext>
            </a:extLst>
          </p:cNvPr>
          <p:cNvSpPr txBox="1"/>
          <p:nvPr/>
        </p:nvSpPr>
        <p:spPr>
          <a:xfrm>
            <a:off x="812602" y="2541262"/>
            <a:ext cx="5193665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49885">
              <a:lnSpc>
                <a:spcPct val="100000"/>
              </a:lnSpc>
              <a:spcBef>
                <a:spcPts val="1680"/>
              </a:spcBef>
            </a:pP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À</a:t>
            </a:r>
            <a:r>
              <a:rPr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partir</a:t>
            </a:r>
            <a:r>
              <a:rPr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d’un</a:t>
            </a:r>
            <a:r>
              <a:rPr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B3E8D"/>
                </a:solidFill>
                <a:latin typeface="Calibri"/>
                <a:cs typeface="Calibri"/>
              </a:rPr>
              <a:t>questionnaire</a:t>
            </a:r>
            <a:r>
              <a:rPr spc="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et</a:t>
            </a:r>
            <a:r>
              <a:rPr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chiffres</a:t>
            </a:r>
            <a:r>
              <a:rPr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clés</a:t>
            </a:r>
            <a:r>
              <a:rPr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(issus</a:t>
            </a:r>
            <a:r>
              <a:rPr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bilans</a:t>
            </a:r>
            <a:r>
              <a:rPr spc="-4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ou</a:t>
            </a:r>
            <a:r>
              <a:rPr spc="-5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pc="-25" dirty="0">
                <a:solidFill>
                  <a:srgbClr val="1B3E8D"/>
                </a:solidFill>
                <a:latin typeface="Calibri"/>
                <a:cs typeface="Calibri"/>
              </a:rPr>
              <a:t>de </a:t>
            </a:r>
            <a:r>
              <a:rPr spc="-10" dirty="0">
                <a:solidFill>
                  <a:srgbClr val="1B3E8D"/>
                </a:solidFill>
                <a:latin typeface="Calibri"/>
                <a:cs typeface="Calibri"/>
              </a:rPr>
              <a:t>statistiques)</a:t>
            </a:r>
            <a:endParaRPr dirty="0">
              <a:latin typeface="Calibri"/>
              <a:cs typeface="Calibri"/>
            </a:endParaRPr>
          </a:p>
          <a:p>
            <a:pPr marL="12700" marR="1053465">
              <a:lnSpc>
                <a:spcPct val="100000"/>
              </a:lnSpc>
            </a:pPr>
            <a:r>
              <a:rPr spc="-10" dirty="0">
                <a:solidFill>
                  <a:srgbClr val="1B3E8D"/>
                </a:solidFill>
                <a:latin typeface="Calibri"/>
                <a:cs typeface="Calibri"/>
              </a:rPr>
              <a:t>Questionnaire</a:t>
            </a:r>
            <a:r>
              <a:rPr spc="-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en</a:t>
            </a:r>
            <a:r>
              <a:rPr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temps</a:t>
            </a:r>
            <a:r>
              <a:rPr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réel</a:t>
            </a:r>
            <a:r>
              <a:rPr spc="-3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sur</a:t>
            </a:r>
            <a:r>
              <a:rPr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B3E8D"/>
                </a:solidFill>
                <a:latin typeface="Calibri"/>
                <a:cs typeface="Calibri"/>
              </a:rPr>
              <a:t>l’utilisation</a:t>
            </a:r>
            <a:r>
              <a:rPr spc="2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des</a:t>
            </a:r>
            <a:r>
              <a:rPr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outils</a:t>
            </a:r>
            <a:r>
              <a:rPr spc="-25" dirty="0">
                <a:solidFill>
                  <a:srgbClr val="1B3E8D"/>
                </a:solidFill>
                <a:latin typeface="Calibri"/>
                <a:cs typeface="Calibri"/>
              </a:rPr>
              <a:t> de </a:t>
            </a:r>
            <a:r>
              <a:rPr spc="-10" dirty="0">
                <a:solidFill>
                  <a:srgbClr val="1B3E8D"/>
                </a:solidFill>
                <a:latin typeface="Calibri"/>
                <a:cs typeface="Calibri"/>
              </a:rPr>
              <a:t>communication.</a:t>
            </a:r>
            <a:endParaRPr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Chaque</a:t>
            </a:r>
            <a:r>
              <a:rPr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table</a:t>
            </a:r>
            <a:r>
              <a:rPr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se</a:t>
            </a:r>
            <a:r>
              <a:rPr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B3E8D"/>
                </a:solidFill>
                <a:latin typeface="Calibri"/>
                <a:cs typeface="Calibri"/>
              </a:rPr>
              <a:t>penchera</a:t>
            </a:r>
            <a:r>
              <a:rPr spc="-6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sur</a:t>
            </a:r>
            <a:r>
              <a:rPr spc="-20" dirty="0">
                <a:solidFill>
                  <a:srgbClr val="1B3E8D"/>
                </a:solidFill>
                <a:latin typeface="Calibri"/>
                <a:cs typeface="Calibri"/>
              </a:rPr>
              <a:t> l’analyse</a:t>
            </a:r>
            <a:r>
              <a:rPr spc="-2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d’une</a:t>
            </a:r>
            <a:r>
              <a:rPr spc="-1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action</a:t>
            </a:r>
            <a:r>
              <a:rPr spc="-45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B3E8D"/>
                </a:solidFill>
                <a:latin typeface="Calibri"/>
                <a:cs typeface="Calibri"/>
              </a:rPr>
              <a:t>de</a:t>
            </a:r>
            <a:r>
              <a:rPr spc="-30" dirty="0">
                <a:solidFill>
                  <a:srgbClr val="1B3E8D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B3E8D"/>
                </a:solidFill>
                <a:latin typeface="Calibri"/>
                <a:cs typeface="Calibri"/>
              </a:rPr>
              <a:t>communication.</a:t>
            </a:r>
            <a:endParaRPr dirty="0">
              <a:latin typeface="Calibri"/>
              <a:cs typeface="Calibri"/>
            </a:endParaRPr>
          </a:p>
        </p:txBody>
      </p:sp>
      <p:pic>
        <p:nvPicPr>
          <p:cNvPr id="4" name="object 35">
            <a:extLst>
              <a:ext uri="{FF2B5EF4-FFF2-40B4-BE49-F238E27FC236}">
                <a16:creationId xmlns:a16="http://schemas.microsoft.com/office/drawing/2014/main" id="{38551B09-F6BA-4E7F-C075-17DC3BBF156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73843" y="1780648"/>
            <a:ext cx="4579619" cy="3235959"/>
          </a:xfrm>
          <a:prstGeom prst="rect">
            <a:avLst/>
          </a:prstGeom>
        </p:spPr>
      </p:pic>
      <p:sp>
        <p:nvSpPr>
          <p:cNvPr id="5" name="object 35">
            <a:extLst>
              <a:ext uri="{FF2B5EF4-FFF2-40B4-BE49-F238E27FC236}">
                <a16:creationId xmlns:a16="http://schemas.microsoft.com/office/drawing/2014/main" id="{5CCA3FD6-CA69-1E06-A093-DADEB59F7DAB}"/>
              </a:ext>
            </a:extLst>
          </p:cNvPr>
          <p:cNvSpPr txBox="1">
            <a:spLocks/>
          </p:cNvSpPr>
          <p:nvPr/>
        </p:nvSpPr>
        <p:spPr>
          <a:xfrm>
            <a:off x="712168" y="1507934"/>
            <a:ext cx="678193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1" i="0">
                <a:solidFill>
                  <a:srgbClr val="1B3E80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kern="0" spc="-10" dirty="0"/>
              <a:t>2</a:t>
            </a:r>
            <a:r>
              <a:rPr lang="fr-FR" kern="0" spc="-10" baseline="30000" dirty="0"/>
              <a:t>e</a:t>
            </a:r>
            <a:r>
              <a:rPr lang="fr-FR" kern="0" spc="-10" dirty="0"/>
              <a:t> atelier</a:t>
            </a:r>
            <a:r>
              <a:rPr kumimoji="0" lang="fr-FR" sz="3000" b="1" i="0" u="none" strike="noStrike" kern="0" cap="none" spc="-45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fr-FR" sz="3000" b="1" i="0" u="none" strike="noStrike" kern="0" cap="none" spc="0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:</a:t>
            </a:r>
            <a:r>
              <a:rPr kumimoji="0" lang="fr-FR" sz="3000" b="1" i="0" u="none" strike="noStrike" kern="0" cap="none" spc="-45" normalizeH="0" baseline="0" noProof="0" dirty="0">
                <a:ln>
                  <a:noFill/>
                </a:ln>
                <a:solidFill>
                  <a:srgbClr val="1B3E8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fr-FR" sz="3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Le plan de communication</a:t>
            </a:r>
            <a:endParaRPr kumimoji="0" lang="fr-FR" sz="3000" b="1" i="0" u="none" strike="noStrike" kern="0" cap="none" spc="-1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34876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34A"/>
      </a:accent1>
      <a:accent2>
        <a:srgbClr val="FF2117"/>
      </a:accent2>
      <a:accent3>
        <a:srgbClr val="2CA9FF"/>
      </a:accent3>
      <a:accent4>
        <a:srgbClr val="FFBF3E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EADS">
      <a:majorFont>
        <a:latin typeface="Nolan Next ExtraBold"/>
        <a:ea typeface=""/>
        <a:cs typeface=""/>
      </a:majorFont>
      <a:minorFont>
        <a:latin typeface="Nolan N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1433</Words>
  <Application>Microsoft Office PowerPoint</Application>
  <PresentationFormat>Grand écran</PresentationFormat>
  <Paragraphs>132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1" baseType="lpstr">
      <vt:lpstr>Arial</vt:lpstr>
      <vt:lpstr>Arial MT</vt:lpstr>
      <vt:lpstr>Calibri</vt:lpstr>
      <vt:lpstr>Nolan Next</vt:lpstr>
      <vt:lpstr>Nolan Next ExtraBold</vt:lpstr>
      <vt:lpstr>Wingdings</vt:lpstr>
      <vt:lpstr>Thème Office</vt:lpstr>
      <vt:lpstr>RETOUR ATELIERS</vt:lpstr>
      <vt:lpstr>Atelier 1</vt:lpstr>
      <vt:lpstr>Atelier 1</vt:lpstr>
      <vt:lpstr>Atelier 1</vt:lpstr>
      <vt:lpstr>Atelier 1</vt:lpstr>
      <vt:lpstr>Atelier 1</vt:lpstr>
      <vt:lpstr>Atelier 1</vt:lpstr>
      <vt:lpstr>Atelier 1</vt:lpstr>
      <vt:lpstr>Atelier 2</vt:lpstr>
      <vt:lpstr>Atelier 2</vt:lpstr>
      <vt:lpstr>Atelier 2</vt:lpstr>
      <vt:lpstr>Atelier 2</vt:lpstr>
      <vt:lpstr>Atelier 2</vt:lpstr>
      <vt:lpstr>Atelier 2</vt:lpstr>
      <vt:lpstr>Atelier 2</vt:lpstr>
      <vt:lpstr>Atelier 2</vt:lpstr>
      <vt:lpstr>Atelier 2</vt:lpstr>
      <vt:lpstr>Atelier 2</vt:lpstr>
      <vt:lpstr>Analyse des outils de communication</vt:lpstr>
      <vt:lpstr>Analyse des outils de communication</vt:lpstr>
      <vt:lpstr>Analyse des outils de communication</vt:lpstr>
      <vt:lpstr>Analyse des outils de communication</vt:lpstr>
      <vt:lpstr>Analyse des outils de communication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Audrey Vouilloux</dc:creator>
  <cp:lastModifiedBy>Stéphane BOUHIER</cp:lastModifiedBy>
  <cp:revision>51</cp:revision>
  <dcterms:created xsi:type="dcterms:W3CDTF">2023-05-04T12:08:59Z</dcterms:created>
  <dcterms:modified xsi:type="dcterms:W3CDTF">2024-11-07T16:55:49Z</dcterms:modified>
</cp:coreProperties>
</file>